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51"/>
  </p:notesMasterIdLst>
  <p:sldIdLst>
    <p:sldId id="258" r:id="rId2"/>
    <p:sldId id="260" r:id="rId3"/>
    <p:sldId id="261" r:id="rId4"/>
    <p:sldId id="263" r:id="rId5"/>
    <p:sldId id="262" r:id="rId6"/>
    <p:sldId id="267" r:id="rId7"/>
    <p:sldId id="268" r:id="rId8"/>
    <p:sldId id="269" r:id="rId9"/>
    <p:sldId id="297" r:id="rId10"/>
    <p:sldId id="298" r:id="rId11"/>
    <p:sldId id="306" r:id="rId12"/>
    <p:sldId id="307" r:id="rId13"/>
    <p:sldId id="309" r:id="rId14"/>
    <p:sldId id="308" r:id="rId15"/>
    <p:sldId id="299" r:id="rId16"/>
    <p:sldId id="265" r:id="rId17"/>
    <p:sldId id="310" r:id="rId18"/>
    <p:sldId id="270" r:id="rId19"/>
    <p:sldId id="300" r:id="rId20"/>
    <p:sldId id="301" r:id="rId21"/>
    <p:sldId id="302" r:id="rId22"/>
    <p:sldId id="303" r:id="rId23"/>
    <p:sldId id="304" r:id="rId24"/>
    <p:sldId id="264" r:id="rId25"/>
    <p:sldId id="271" r:id="rId26"/>
    <p:sldId id="276" r:id="rId27"/>
    <p:sldId id="275" r:id="rId28"/>
    <p:sldId id="289" r:id="rId29"/>
    <p:sldId id="305" r:id="rId30"/>
    <p:sldId id="277" r:id="rId31"/>
    <p:sldId id="311" r:id="rId32"/>
    <p:sldId id="273" r:id="rId33"/>
    <p:sldId id="280" r:id="rId34"/>
    <p:sldId id="312" r:id="rId35"/>
    <p:sldId id="313" r:id="rId36"/>
    <p:sldId id="285" r:id="rId37"/>
    <p:sldId id="283" r:id="rId38"/>
    <p:sldId id="316" r:id="rId39"/>
    <p:sldId id="314" r:id="rId40"/>
    <p:sldId id="286" r:id="rId41"/>
    <p:sldId id="315" r:id="rId42"/>
    <p:sldId id="317" r:id="rId43"/>
    <p:sldId id="290" r:id="rId44"/>
    <p:sldId id="292" r:id="rId45"/>
    <p:sldId id="288" r:id="rId46"/>
    <p:sldId id="291" r:id="rId47"/>
    <p:sldId id="294" r:id="rId48"/>
    <p:sldId id="293" r:id="rId49"/>
    <p:sldId id="256"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tr-TR" sz="2128" b="1" i="0" u="none" strike="noStrike" kern="1200" spc="0" normalizeH="0" baseline="0" noProof="0">
                <a:solidFill>
                  <a:schemeClr val="dk1">
                    <a:lumMod val="50000"/>
                    <a:lumOff val="50000"/>
                  </a:schemeClr>
                </a:solidFill>
                <a:latin typeface="+mj-lt"/>
                <a:ea typeface="+mj-ea"/>
                <a:cs typeface="+mj-cs"/>
              </a:defRPr>
            </a:pPr>
            <a:r>
              <a:rPr lang="tr-TR" noProof="0" dirty="0"/>
              <a:t>Aktif Öğrenci Dağılımı</a:t>
            </a:r>
            <a:r>
              <a:rPr lang="tr-TR" baseline="0" noProof="0" dirty="0"/>
              <a:t> </a:t>
            </a:r>
          </a:p>
          <a:p>
            <a:pPr>
              <a:defRPr lang="tr-TR" noProof="0"/>
            </a:pPr>
            <a:r>
              <a:rPr lang="tr-TR" noProof="0" dirty="0"/>
              <a:t>2023-2024</a:t>
            </a:r>
          </a:p>
        </c:rich>
      </c:tx>
      <c:overlay val="0"/>
      <c:spPr>
        <a:noFill/>
        <a:ln>
          <a:noFill/>
        </a:ln>
        <a:effectLst/>
      </c:spPr>
      <c:txPr>
        <a:bodyPr rot="0" spcFirstLastPara="1" vertOverflow="ellipsis" vert="horz" wrap="square" anchor="ctr" anchorCtr="1"/>
        <a:lstStyle/>
        <a:p>
          <a:pPr>
            <a:defRPr lang="tr-TR" sz="2128" b="1" i="0" u="none" strike="noStrike" kern="1200" spc="0" normalizeH="0" baseline="0" noProof="0">
              <a:solidFill>
                <a:schemeClr val="dk1">
                  <a:lumMod val="50000"/>
                  <a:lumOff val="50000"/>
                </a:schemeClr>
              </a:solidFill>
              <a:latin typeface="+mj-lt"/>
              <a:ea typeface="+mj-ea"/>
              <a:cs typeface="+mj-cs"/>
            </a:defRPr>
          </a:pPr>
          <a:endParaRPr lang="tr-TR"/>
        </a:p>
      </c:txPr>
    </c:title>
    <c:autoTitleDeleted val="0"/>
    <c:plotArea>
      <c:layout/>
      <c:pieChart>
        <c:varyColors val="1"/>
        <c:ser>
          <c:idx val="0"/>
          <c:order val="0"/>
          <c:tx>
            <c:strRef>
              <c:f>Sayfa1!$B$1</c:f>
              <c:strCache>
                <c:ptCount val="1"/>
                <c:pt idx="0">
                  <c:v>Aktif Öğrenci Dağılımı</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C566-4F14-9FD1-16F3706B8097}"/>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C566-4F14-9FD1-16F3706B8097}"/>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C566-4F14-9FD1-16F3706B8097}"/>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C566-4F14-9FD1-16F3706B8097}"/>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C566-4F14-9FD1-16F3706B8097}"/>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C566-4F14-9FD1-16F3706B8097}"/>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C566-4F14-9FD1-16F3706B8097}"/>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C566-4F14-9FD1-16F3706B8097}"/>
              </c:ext>
            </c:extLst>
          </c:dPt>
          <c:dLbls>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tr-TR"/>
              </a:p>
            </c:txPr>
            <c:dLblPos val="bestFit"/>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Sayfa1!$A$2:$A$9</c:f>
              <c:strCache>
                <c:ptCount val="8"/>
                <c:pt idx="0">
                  <c:v>Endüstri</c:v>
                </c:pt>
                <c:pt idx="1">
                  <c:v>Bilgisayar </c:v>
                </c:pt>
                <c:pt idx="2">
                  <c:v>Elektrik Elektronik</c:v>
                </c:pt>
                <c:pt idx="3">
                  <c:v>Enerji Sistemleri</c:v>
                </c:pt>
                <c:pt idx="4">
                  <c:v>Mekatronik</c:v>
                </c:pt>
                <c:pt idx="5">
                  <c:v>Makine</c:v>
                </c:pt>
                <c:pt idx="6">
                  <c:v>Gıda</c:v>
                </c:pt>
                <c:pt idx="7">
                  <c:v>Harita</c:v>
                </c:pt>
              </c:strCache>
            </c:strRef>
          </c:cat>
          <c:val>
            <c:numRef>
              <c:f>Sayfa1!$B$2:$B$9</c:f>
              <c:numCache>
                <c:formatCode>General</c:formatCode>
                <c:ptCount val="8"/>
                <c:pt idx="0">
                  <c:v>24</c:v>
                </c:pt>
                <c:pt idx="1">
                  <c:v>21</c:v>
                </c:pt>
                <c:pt idx="2">
                  <c:v>6</c:v>
                </c:pt>
                <c:pt idx="3">
                  <c:v>4</c:v>
                </c:pt>
                <c:pt idx="4">
                  <c:v>4</c:v>
                </c:pt>
                <c:pt idx="5">
                  <c:v>3</c:v>
                </c:pt>
                <c:pt idx="6">
                  <c:v>1</c:v>
                </c:pt>
                <c:pt idx="7">
                  <c:v>1</c:v>
                </c:pt>
              </c:numCache>
            </c:numRef>
          </c:val>
          <c:extLst>
            <c:ext xmlns:c16="http://schemas.microsoft.com/office/drawing/2014/chart" uri="{C3380CC4-5D6E-409C-BE32-E72D297353CC}">
              <c16:uniqueId val="{00000000-F02D-4ABD-AC16-43B18B35065F}"/>
            </c:ext>
          </c:extLst>
        </c:ser>
        <c:dLbls>
          <c:dLblPos val="bestFit"/>
          <c:showLegendKey val="0"/>
          <c:showVal val="0"/>
          <c:showCatName val="0"/>
          <c:showSerName val="0"/>
          <c:showPercent val="0"/>
          <c:showBubbleSize val="0"/>
          <c:showLeaderLines val="0"/>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15000"/>
          <a:lumOff val="85000"/>
        </a:schemeClr>
      </a:solidFill>
      <a:round/>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tr-TR" sz="2128" b="1" i="0" u="none" strike="noStrike" kern="1200" spc="0" normalizeH="0" baseline="0" noProof="0">
                <a:solidFill>
                  <a:schemeClr val="dk1">
                    <a:lumMod val="50000"/>
                    <a:lumOff val="50000"/>
                  </a:schemeClr>
                </a:solidFill>
                <a:latin typeface="+mj-lt"/>
                <a:ea typeface="+mj-ea"/>
                <a:cs typeface="+mj-cs"/>
              </a:defRPr>
            </a:pPr>
            <a:r>
              <a:rPr lang="tr-TR" noProof="0" dirty="0"/>
              <a:t>Aktif Öğrenci Dağılımı</a:t>
            </a:r>
            <a:r>
              <a:rPr lang="tr-TR" baseline="0" noProof="0" dirty="0"/>
              <a:t> </a:t>
            </a:r>
          </a:p>
          <a:p>
            <a:pPr>
              <a:defRPr lang="tr-TR" noProof="0"/>
            </a:pPr>
            <a:r>
              <a:rPr lang="tr-TR" noProof="0" dirty="0"/>
              <a:t>2024-2025</a:t>
            </a:r>
          </a:p>
        </c:rich>
      </c:tx>
      <c:overlay val="0"/>
      <c:spPr>
        <a:noFill/>
        <a:ln>
          <a:noFill/>
        </a:ln>
        <a:effectLst/>
      </c:spPr>
      <c:txPr>
        <a:bodyPr rot="0" spcFirstLastPara="1" vertOverflow="ellipsis" vert="horz" wrap="square" anchor="ctr" anchorCtr="1"/>
        <a:lstStyle/>
        <a:p>
          <a:pPr>
            <a:defRPr lang="tr-TR" sz="2128" b="1" i="0" u="none" strike="noStrike" kern="1200" spc="0" normalizeH="0" baseline="0" noProof="0">
              <a:solidFill>
                <a:schemeClr val="dk1">
                  <a:lumMod val="50000"/>
                  <a:lumOff val="50000"/>
                </a:schemeClr>
              </a:solidFill>
              <a:latin typeface="+mj-lt"/>
              <a:ea typeface="+mj-ea"/>
              <a:cs typeface="+mj-cs"/>
            </a:defRPr>
          </a:pPr>
          <a:endParaRPr lang="tr-TR"/>
        </a:p>
      </c:txPr>
    </c:title>
    <c:autoTitleDeleted val="0"/>
    <c:plotArea>
      <c:layout/>
      <c:pieChart>
        <c:varyColors val="1"/>
        <c:ser>
          <c:idx val="0"/>
          <c:order val="0"/>
          <c:tx>
            <c:strRef>
              <c:f>Sayfa1!$B$1</c:f>
              <c:strCache>
                <c:ptCount val="1"/>
                <c:pt idx="0">
                  <c:v>Aktif Öğrenci Dağılımı</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C566-4F14-9FD1-16F3706B8097}"/>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C566-4F14-9FD1-16F3706B8097}"/>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C566-4F14-9FD1-16F3706B8097}"/>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C566-4F14-9FD1-16F3706B8097}"/>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C566-4F14-9FD1-16F3706B8097}"/>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C566-4F14-9FD1-16F3706B8097}"/>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C566-4F14-9FD1-16F3706B8097}"/>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C566-4F14-9FD1-16F3706B8097}"/>
              </c:ext>
            </c:extLst>
          </c:dPt>
          <c:dLbls>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tr-TR"/>
              </a:p>
            </c:txPr>
            <c:dLblPos val="bestFit"/>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Sayfa1!$A$2:$A$9</c:f>
              <c:strCache>
                <c:ptCount val="8"/>
                <c:pt idx="0">
                  <c:v>Endüstri</c:v>
                </c:pt>
                <c:pt idx="1">
                  <c:v>Bilgisayar </c:v>
                </c:pt>
                <c:pt idx="2">
                  <c:v>Elektrik Elektronik</c:v>
                </c:pt>
                <c:pt idx="3">
                  <c:v>Mekatronik</c:v>
                </c:pt>
                <c:pt idx="4">
                  <c:v>Makine</c:v>
                </c:pt>
                <c:pt idx="5">
                  <c:v>Enerji Sistemleri</c:v>
                </c:pt>
                <c:pt idx="6">
                  <c:v>Gıda</c:v>
                </c:pt>
                <c:pt idx="7">
                  <c:v>Metalurji</c:v>
                </c:pt>
              </c:strCache>
            </c:strRef>
          </c:cat>
          <c:val>
            <c:numRef>
              <c:f>Sayfa1!$B$2:$B$9</c:f>
              <c:numCache>
                <c:formatCode>General</c:formatCode>
                <c:ptCount val="8"/>
                <c:pt idx="0">
                  <c:v>34</c:v>
                </c:pt>
                <c:pt idx="1">
                  <c:v>28</c:v>
                </c:pt>
                <c:pt idx="2">
                  <c:v>17</c:v>
                </c:pt>
                <c:pt idx="3">
                  <c:v>10</c:v>
                </c:pt>
                <c:pt idx="4">
                  <c:v>8</c:v>
                </c:pt>
                <c:pt idx="5">
                  <c:v>3</c:v>
                </c:pt>
                <c:pt idx="6">
                  <c:v>3</c:v>
                </c:pt>
                <c:pt idx="7">
                  <c:v>1</c:v>
                </c:pt>
              </c:numCache>
            </c:numRef>
          </c:val>
          <c:extLst>
            <c:ext xmlns:c16="http://schemas.microsoft.com/office/drawing/2014/chart" uri="{C3380CC4-5D6E-409C-BE32-E72D297353CC}">
              <c16:uniqueId val="{00000000-F02D-4ABD-AC16-43B18B35065F}"/>
            </c:ext>
          </c:extLst>
        </c:ser>
        <c:dLbls>
          <c:dLblPos val="bestFit"/>
          <c:showLegendKey val="0"/>
          <c:showVal val="0"/>
          <c:showCatName val="0"/>
          <c:showSerName val="0"/>
          <c:showPercent val="0"/>
          <c:showBubbleSize val="0"/>
          <c:showLeaderLines val="0"/>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15000"/>
          <a:lumOff val="85000"/>
        </a:schemeClr>
      </a:solidFill>
      <a:round/>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Aktif Öğrenci Dağılımı</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65E2-4C35-9596-D99749643F9B}"/>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65E2-4C35-9596-D99749643F9B}"/>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65E2-4C35-9596-D99749643F9B}"/>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65E2-4C35-9596-D99749643F9B}"/>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65E2-4C35-9596-D99749643F9B}"/>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65E2-4C35-9596-D99749643F9B}"/>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65E2-4C35-9596-D99749643F9B}"/>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65E2-4C35-9596-D99749643F9B}"/>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19050">
                <a:solidFill>
                  <a:schemeClr val="lt1"/>
                </a:solidFill>
              </a:ln>
              <a:effectLst/>
            </c:spPr>
            <c:extLst>
              <c:ext xmlns:c16="http://schemas.microsoft.com/office/drawing/2014/chart" uri="{C3380CC4-5D6E-409C-BE32-E72D297353CC}">
                <c16:uniqueId val="{00000011-0FD1-4FF2-8CF2-E5D71C53DF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tr-TR"/>
              </a:p>
            </c:txPr>
            <c:dLblPos val="bestFit"/>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Sayfa1!$A$2:$A$10</c:f>
              <c:strCache>
                <c:ptCount val="9"/>
                <c:pt idx="0">
                  <c:v>Endüstri</c:v>
                </c:pt>
                <c:pt idx="1">
                  <c:v>Bilgisayar </c:v>
                </c:pt>
                <c:pt idx="2">
                  <c:v>Elektrik Elektronik</c:v>
                </c:pt>
                <c:pt idx="3">
                  <c:v>Enerji Sistemleri</c:v>
                </c:pt>
                <c:pt idx="4">
                  <c:v>Mekatronik</c:v>
                </c:pt>
                <c:pt idx="5">
                  <c:v>Makine</c:v>
                </c:pt>
                <c:pt idx="6">
                  <c:v>Gıda</c:v>
                </c:pt>
                <c:pt idx="7">
                  <c:v>Metalurji</c:v>
                </c:pt>
                <c:pt idx="8">
                  <c:v>Harita</c:v>
                </c:pt>
              </c:strCache>
            </c:strRef>
          </c:cat>
          <c:val>
            <c:numRef>
              <c:f>Sayfa1!$B$2:$B$10</c:f>
              <c:numCache>
                <c:formatCode>General</c:formatCode>
                <c:ptCount val="9"/>
                <c:pt idx="0">
                  <c:v>37</c:v>
                </c:pt>
                <c:pt idx="1">
                  <c:v>62</c:v>
                </c:pt>
                <c:pt idx="2">
                  <c:v>23</c:v>
                </c:pt>
                <c:pt idx="3">
                  <c:v>8</c:v>
                </c:pt>
                <c:pt idx="4">
                  <c:v>12</c:v>
                </c:pt>
                <c:pt idx="5">
                  <c:v>7</c:v>
                </c:pt>
                <c:pt idx="6">
                  <c:v>5</c:v>
                </c:pt>
                <c:pt idx="7">
                  <c:v>2</c:v>
                </c:pt>
                <c:pt idx="8">
                  <c:v>5</c:v>
                </c:pt>
              </c:numCache>
            </c:numRef>
          </c:val>
          <c:extLst>
            <c:ext xmlns:c16="http://schemas.microsoft.com/office/drawing/2014/chart" uri="{C3380CC4-5D6E-409C-BE32-E72D297353CC}">
              <c16:uniqueId val="{00000010-65E2-4C35-9596-D99749643F9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D9D9D9"/>
      </a:solidFill>
      <a:round/>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tr-TR" sz="1800" b="1" i="0" u="none" strike="noStrike" kern="1200" spc="0" baseline="0" dirty="0">
                <a:solidFill>
                  <a:prstClr val="black">
                    <a:lumMod val="65000"/>
                    <a:lumOff val="35000"/>
                  </a:prstClr>
                </a:solidFill>
              </a:rPr>
              <a:t>Bölümlerin Yıllara Göre OE Öğrenci Sayıları</a:t>
            </a:r>
            <a:endParaRPr lang="tr-TR" sz="2800"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Sayfa1!$B$1</c:f>
              <c:strCache>
                <c:ptCount val="1"/>
                <c:pt idx="0">
                  <c:v>2023-2024</c:v>
                </c:pt>
              </c:strCache>
            </c:strRef>
          </c:tx>
          <c:spPr>
            <a:solidFill>
              <a:schemeClr val="accent1"/>
            </a:solidFill>
            <a:ln>
              <a:noFill/>
            </a:ln>
            <a:effectLst/>
          </c:spPr>
          <c:invertIfNegative val="0"/>
          <c:cat>
            <c:strRef>
              <c:f>Sayfa1!$A$2:$A$11</c:f>
              <c:strCache>
                <c:ptCount val="10"/>
                <c:pt idx="0">
                  <c:v>BİLGİSAYAR</c:v>
                </c:pt>
                <c:pt idx="1">
                  <c:v>ELEKTRİK-ELEKTRONİK</c:v>
                </c:pt>
                <c:pt idx="2">
                  <c:v>ENDÜSTRİ </c:v>
                </c:pt>
                <c:pt idx="3">
                  <c:v>ENERJİ SİSTEMLERİ </c:v>
                </c:pt>
                <c:pt idx="4">
                  <c:v>GIDA </c:v>
                </c:pt>
                <c:pt idx="5">
                  <c:v>HARİTA </c:v>
                </c:pt>
                <c:pt idx="6">
                  <c:v>İNŞAAT</c:v>
                </c:pt>
                <c:pt idx="7">
                  <c:v>MAKİNE </c:v>
                </c:pt>
                <c:pt idx="8">
                  <c:v>MEKATRONİK </c:v>
                </c:pt>
                <c:pt idx="9">
                  <c:v>METALURJİ VE MALZEME</c:v>
                </c:pt>
              </c:strCache>
            </c:strRef>
          </c:cat>
          <c:val>
            <c:numRef>
              <c:f>Sayfa1!$B$2:$B$11</c:f>
              <c:numCache>
                <c:formatCode>General</c:formatCode>
                <c:ptCount val="10"/>
                <c:pt idx="0">
                  <c:v>21</c:v>
                </c:pt>
                <c:pt idx="1">
                  <c:v>6</c:v>
                </c:pt>
                <c:pt idx="2">
                  <c:v>24</c:v>
                </c:pt>
                <c:pt idx="3">
                  <c:v>4</c:v>
                </c:pt>
                <c:pt idx="4">
                  <c:v>1</c:v>
                </c:pt>
                <c:pt idx="5">
                  <c:v>1</c:v>
                </c:pt>
                <c:pt idx="6">
                  <c:v>0</c:v>
                </c:pt>
                <c:pt idx="7">
                  <c:v>3</c:v>
                </c:pt>
                <c:pt idx="8">
                  <c:v>4</c:v>
                </c:pt>
                <c:pt idx="9">
                  <c:v>0</c:v>
                </c:pt>
              </c:numCache>
            </c:numRef>
          </c:val>
          <c:extLst>
            <c:ext xmlns:c16="http://schemas.microsoft.com/office/drawing/2014/chart" uri="{C3380CC4-5D6E-409C-BE32-E72D297353CC}">
              <c16:uniqueId val="{00000000-2EDE-4B4B-ABB1-E161CC9FB416}"/>
            </c:ext>
          </c:extLst>
        </c:ser>
        <c:ser>
          <c:idx val="1"/>
          <c:order val="1"/>
          <c:tx>
            <c:strRef>
              <c:f>Sayfa1!$C$1</c:f>
              <c:strCache>
                <c:ptCount val="1"/>
                <c:pt idx="0">
                  <c:v>2024-2025</c:v>
                </c:pt>
              </c:strCache>
            </c:strRef>
          </c:tx>
          <c:spPr>
            <a:solidFill>
              <a:schemeClr val="accent2"/>
            </a:solidFill>
            <a:ln>
              <a:noFill/>
            </a:ln>
            <a:effectLst/>
          </c:spPr>
          <c:invertIfNegative val="0"/>
          <c:cat>
            <c:strRef>
              <c:f>Sayfa1!$A$2:$A$11</c:f>
              <c:strCache>
                <c:ptCount val="10"/>
                <c:pt idx="0">
                  <c:v>BİLGİSAYAR</c:v>
                </c:pt>
                <c:pt idx="1">
                  <c:v>ELEKTRİK-ELEKTRONİK</c:v>
                </c:pt>
                <c:pt idx="2">
                  <c:v>ENDÜSTRİ </c:v>
                </c:pt>
                <c:pt idx="3">
                  <c:v>ENERJİ SİSTEMLERİ </c:v>
                </c:pt>
                <c:pt idx="4">
                  <c:v>GIDA </c:v>
                </c:pt>
                <c:pt idx="5">
                  <c:v>HARİTA </c:v>
                </c:pt>
                <c:pt idx="6">
                  <c:v>İNŞAAT</c:v>
                </c:pt>
                <c:pt idx="7">
                  <c:v>MAKİNE </c:v>
                </c:pt>
                <c:pt idx="8">
                  <c:v>MEKATRONİK </c:v>
                </c:pt>
                <c:pt idx="9">
                  <c:v>METALURJİ VE MALZEME</c:v>
                </c:pt>
              </c:strCache>
            </c:strRef>
          </c:cat>
          <c:val>
            <c:numRef>
              <c:f>Sayfa1!$C$2:$C$11</c:f>
              <c:numCache>
                <c:formatCode>General</c:formatCode>
                <c:ptCount val="10"/>
                <c:pt idx="0">
                  <c:v>28</c:v>
                </c:pt>
                <c:pt idx="1">
                  <c:v>17</c:v>
                </c:pt>
                <c:pt idx="2">
                  <c:v>34</c:v>
                </c:pt>
                <c:pt idx="3">
                  <c:v>3</c:v>
                </c:pt>
                <c:pt idx="4">
                  <c:v>3</c:v>
                </c:pt>
                <c:pt idx="5">
                  <c:v>0</c:v>
                </c:pt>
                <c:pt idx="6">
                  <c:v>0</c:v>
                </c:pt>
                <c:pt idx="7">
                  <c:v>8</c:v>
                </c:pt>
                <c:pt idx="8">
                  <c:v>10</c:v>
                </c:pt>
                <c:pt idx="9">
                  <c:v>1</c:v>
                </c:pt>
              </c:numCache>
            </c:numRef>
          </c:val>
          <c:extLst>
            <c:ext xmlns:c16="http://schemas.microsoft.com/office/drawing/2014/chart" uri="{C3380CC4-5D6E-409C-BE32-E72D297353CC}">
              <c16:uniqueId val="{00000001-2EDE-4B4B-ABB1-E161CC9FB416}"/>
            </c:ext>
          </c:extLst>
        </c:ser>
        <c:ser>
          <c:idx val="2"/>
          <c:order val="2"/>
          <c:tx>
            <c:strRef>
              <c:f>Sayfa1!$D$1</c:f>
              <c:strCache>
                <c:ptCount val="1"/>
                <c:pt idx="0">
                  <c:v>2025-2026 (Muhtemel)</c:v>
                </c:pt>
              </c:strCache>
            </c:strRef>
          </c:tx>
          <c:spPr>
            <a:solidFill>
              <a:schemeClr val="accent3"/>
            </a:solidFill>
            <a:ln>
              <a:noFill/>
            </a:ln>
            <a:effectLst/>
          </c:spPr>
          <c:invertIfNegative val="0"/>
          <c:cat>
            <c:strRef>
              <c:f>Sayfa1!$A$2:$A$11</c:f>
              <c:strCache>
                <c:ptCount val="10"/>
                <c:pt idx="0">
                  <c:v>BİLGİSAYAR</c:v>
                </c:pt>
                <c:pt idx="1">
                  <c:v>ELEKTRİK-ELEKTRONİK</c:v>
                </c:pt>
                <c:pt idx="2">
                  <c:v>ENDÜSTRİ </c:v>
                </c:pt>
                <c:pt idx="3">
                  <c:v>ENERJİ SİSTEMLERİ </c:v>
                </c:pt>
                <c:pt idx="4">
                  <c:v>GIDA </c:v>
                </c:pt>
                <c:pt idx="5">
                  <c:v>HARİTA </c:v>
                </c:pt>
                <c:pt idx="6">
                  <c:v>İNŞAAT</c:v>
                </c:pt>
                <c:pt idx="7">
                  <c:v>MAKİNE </c:v>
                </c:pt>
                <c:pt idx="8">
                  <c:v>MEKATRONİK </c:v>
                </c:pt>
                <c:pt idx="9">
                  <c:v>METALURJİ VE MALZEME</c:v>
                </c:pt>
              </c:strCache>
            </c:strRef>
          </c:cat>
          <c:val>
            <c:numRef>
              <c:f>Sayfa1!$D$2:$D$11</c:f>
              <c:numCache>
                <c:formatCode>General</c:formatCode>
                <c:ptCount val="10"/>
                <c:pt idx="0">
                  <c:v>50</c:v>
                </c:pt>
                <c:pt idx="1">
                  <c:v>18</c:v>
                </c:pt>
                <c:pt idx="2">
                  <c:v>30</c:v>
                </c:pt>
                <c:pt idx="3">
                  <c:v>5</c:v>
                </c:pt>
                <c:pt idx="4">
                  <c:v>4</c:v>
                </c:pt>
                <c:pt idx="5">
                  <c:v>3</c:v>
                </c:pt>
                <c:pt idx="6">
                  <c:v>0</c:v>
                </c:pt>
                <c:pt idx="7">
                  <c:v>5</c:v>
                </c:pt>
                <c:pt idx="8">
                  <c:v>9</c:v>
                </c:pt>
                <c:pt idx="9">
                  <c:v>2</c:v>
                </c:pt>
              </c:numCache>
            </c:numRef>
          </c:val>
          <c:extLst>
            <c:ext xmlns:c16="http://schemas.microsoft.com/office/drawing/2014/chart" uri="{C3380CC4-5D6E-409C-BE32-E72D297353CC}">
              <c16:uniqueId val="{00000002-2EDE-4B4B-ABB1-E161CC9FB416}"/>
            </c:ext>
          </c:extLst>
        </c:ser>
        <c:dLbls>
          <c:showLegendKey val="0"/>
          <c:showVal val="0"/>
          <c:showCatName val="0"/>
          <c:showSerName val="0"/>
          <c:showPercent val="0"/>
          <c:showBubbleSize val="0"/>
        </c:dLbls>
        <c:gapWidth val="219"/>
        <c:overlap val="-27"/>
        <c:axId val="522708400"/>
        <c:axId val="522709840"/>
      </c:barChart>
      <c:catAx>
        <c:axId val="52270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522709840"/>
        <c:crosses val="autoZero"/>
        <c:auto val="1"/>
        <c:lblAlgn val="ctr"/>
        <c:lblOffset val="100"/>
        <c:noMultiLvlLbl val="0"/>
      </c:catAx>
      <c:valAx>
        <c:axId val="522709840"/>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522708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19.png"/></Relationships>
</file>

<file path=ppt/diagrams/_rels/data10.xml.rels><?xml version="1.0" encoding="UTF-8" standalone="yes"?>
<Relationships xmlns="http://schemas.openxmlformats.org/package/2006/relationships"><Relationship Id="rId1" Type="http://schemas.openxmlformats.org/officeDocument/2006/relationships/image" Target="../media/image28.png"/></Relationships>
</file>

<file path=ppt/diagrams/_rels/data11.xml.rels><?xml version="1.0" encoding="UTF-8" standalone="yes"?>
<Relationships xmlns="http://schemas.openxmlformats.org/package/2006/relationships"><Relationship Id="rId1" Type="http://schemas.openxmlformats.org/officeDocument/2006/relationships/image" Target="../media/image29.png"/></Relationships>
</file>

<file path=ppt/diagrams/_rels/data12.xml.rels><?xml version="1.0" encoding="UTF-8" standalone="yes"?>
<Relationships xmlns="http://schemas.openxmlformats.org/package/2006/relationships"><Relationship Id="rId1" Type="http://schemas.openxmlformats.org/officeDocument/2006/relationships/image" Target="../media/image30.jpeg"/></Relationships>
</file>

<file path=ppt/diagrams/_rels/data13.xml.rels><?xml version="1.0" encoding="UTF-8" standalone="yes"?>
<Relationships xmlns="http://schemas.openxmlformats.org/package/2006/relationships"><Relationship Id="rId1" Type="http://schemas.openxmlformats.org/officeDocument/2006/relationships/image" Target="../media/image31.png"/></Relationships>
</file>

<file path=ppt/diagrams/_rels/data14.xml.rels><?xml version="1.0" encoding="UTF-8" standalone="yes"?>
<Relationships xmlns="http://schemas.openxmlformats.org/package/2006/relationships"><Relationship Id="rId1" Type="http://schemas.openxmlformats.org/officeDocument/2006/relationships/image" Target="../media/image32.png"/></Relationships>
</file>

<file path=ppt/diagrams/_rels/data15.xml.rels><?xml version="1.0" encoding="UTF-8" standalone="yes"?>
<Relationships xmlns="http://schemas.openxmlformats.org/package/2006/relationships"><Relationship Id="rId1" Type="http://schemas.openxmlformats.org/officeDocument/2006/relationships/image" Target="../media/image33.png"/></Relationships>
</file>

<file path=ppt/diagrams/_rels/data16.xml.rels><?xml version="1.0" encoding="UTF-8" standalone="yes"?>
<Relationships xmlns="http://schemas.openxmlformats.org/package/2006/relationships"><Relationship Id="rId1" Type="http://schemas.openxmlformats.org/officeDocument/2006/relationships/image" Target="../media/image34.png"/></Relationships>
</file>

<file path=ppt/diagrams/_rels/data17.xml.rels><?xml version="1.0" encoding="UTF-8" standalone="yes"?>
<Relationships xmlns="http://schemas.openxmlformats.org/package/2006/relationships"><Relationship Id="rId1" Type="http://schemas.openxmlformats.org/officeDocument/2006/relationships/image" Target="../media/image35.png"/></Relationships>
</file>

<file path=ppt/diagrams/_rels/data18.xml.rels><?xml version="1.0" encoding="UTF-8" standalone="yes"?>
<Relationships xmlns="http://schemas.openxmlformats.org/package/2006/relationships"><Relationship Id="rId1" Type="http://schemas.openxmlformats.org/officeDocument/2006/relationships/image" Target="../media/image36.png"/></Relationships>
</file>

<file path=ppt/diagrams/_rels/data19.xml.rels><?xml version="1.0" encoding="UTF-8" standalone="yes"?>
<Relationships xmlns="http://schemas.openxmlformats.org/package/2006/relationships"><Relationship Id="rId1" Type="http://schemas.openxmlformats.org/officeDocument/2006/relationships/image" Target="../media/image37.png"/></Relationships>
</file>

<file path=ppt/diagrams/_rels/data2.xml.rels><?xml version="1.0" encoding="UTF-8" standalone="yes"?>
<Relationships xmlns="http://schemas.openxmlformats.org/package/2006/relationships"><Relationship Id="rId1" Type="http://schemas.openxmlformats.org/officeDocument/2006/relationships/image" Target="../media/image20.jpeg"/></Relationships>
</file>

<file path=ppt/diagrams/_rels/data20.xml.rels><?xml version="1.0" encoding="UTF-8" standalone="yes"?>
<Relationships xmlns="http://schemas.openxmlformats.org/package/2006/relationships"><Relationship Id="rId1" Type="http://schemas.openxmlformats.org/officeDocument/2006/relationships/image" Target="../media/image38.png"/></Relationships>
</file>

<file path=ppt/diagrams/_rels/data21.xml.rels><?xml version="1.0" encoding="UTF-8" standalone="yes"?>
<Relationships xmlns="http://schemas.openxmlformats.org/package/2006/relationships"><Relationship Id="rId1" Type="http://schemas.openxmlformats.org/officeDocument/2006/relationships/image" Target="../media/image39.png"/></Relationships>
</file>

<file path=ppt/diagrams/_rels/data22.xml.rels><?xml version="1.0" encoding="UTF-8" standalone="yes"?>
<Relationships xmlns="http://schemas.openxmlformats.org/package/2006/relationships"><Relationship Id="rId1" Type="http://schemas.openxmlformats.org/officeDocument/2006/relationships/image" Target="../media/image40.png"/></Relationships>
</file>

<file path=ppt/diagrams/_rels/data23.xml.rels><?xml version="1.0" encoding="UTF-8" standalone="yes"?>
<Relationships xmlns="http://schemas.openxmlformats.org/package/2006/relationships"><Relationship Id="rId1" Type="http://schemas.openxmlformats.org/officeDocument/2006/relationships/image" Target="../media/image41.png"/></Relationships>
</file>

<file path=ppt/diagrams/_rels/data24.xml.rels><?xml version="1.0" encoding="UTF-8" standalone="yes"?>
<Relationships xmlns="http://schemas.openxmlformats.org/package/2006/relationships"><Relationship Id="rId1" Type="http://schemas.openxmlformats.org/officeDocument/2006/relationships/image" Target="../media/image42.png"/></Relationships>
</file>

<file path=ppt/diagrams/_rels/data25.xml.rels><?xml version="1.0" encoding="UTF-8" standalone="yes"?>
<Relationships xmlns="http://schemas.openxmlformats.org/package/2006/relationships"><Relationship Id="rId1" Type="http://schemas.openxmlformats.org/officeDocument/2006/relationships/image" Target="../media/image43.png"/></Relationships>
</file>

<file path=ppt/diagrams/_rels/data3.xml.rels><?xml version="1.0" encoding="UTF-8" standalone="yes"?>
<Relationships xmlns="http://schemas.openxmlformats.org/package/2006/relationships"><Relationship Id="rId1" Type="http://schemas.openxmlformats.org/officeDocument/2006/relationships/image" Target="../media/image21.png"/></Relationships>
</file>

<file path=ppt/diagrams/_rels/data4.xml.rels><?xml version="1.0" encoding="UTF-8" standalone="yes"?>
<Relationships xmlns="http://schemas.openxmlformats.org/package/2006/relationships"><Relationship Id="rId1" Type="http://schemas.openxmlformats.org/officeDocument/2006/relationships/image" Target="../media/image22.png"/></Relationships>
</file>

<file path=ppt/diagrams/_rels/data5.xml.rels><?xml version="1.0" encoding="UTF-8" standalone="yes"?>
<Relationships xmlns="http://schemas.openxmlformats.org/package/2006/relationships"><Relationship Id="rId1" Type="http://schemas.openxmlformats.org/officeDocument/2006/relationships/image" Target="../media/image23.png"/></Relationships>
</file>

<file path=ppt/diagrams/_rels/data6.xml.rels><?xml version="1.0" encoding="UTF-8" standalone="yes"?>
<Relationships xmlns="http://schemas.openxmlformats.org/package/2006/relationships"><Relationship Id="rId1" Type="http://schemas.openxmlformats.org/officeDocument/2006/relationships/image" Target="../media/image24.png"/></Relationships>
</file>

<file path=ppt/diagrams/_rels/data7.xml.rels><?xml version="1.0" encoding="UTF-8" standalone="yes"?>
<Relationships xmlns="http://schemas.openxmlformats.org/package/2006/relationships"><Relationship Id="rId1" Type="http://schemas.openxmlformats.org/officeDocument/2006/relationships/image" Target="../media/image25.png"/></Relationships>
</file>

<file path=ppt/diagrams/_rels/data8.xml.rels><?xml version="1.0" encoding="UTF-8" standalone="yes"?>
<Relationships xmlns="http://schemas.openxmlformats.org/package/2006/relationships"><Relationship Id="rId1" Type="http://schemas.openxmlformats.org/officeDocument/2006/relationships/image" Target="../media/image26.png"/></Relationships>
</file>

<file path=ppt/diagrams/_rels/data9.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28.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29.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30.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18.xml.rels><?xml version="1.0" encoding="UTF-8" standalone="yes"?>
<Relationships xmlns="http://schemas.openxmlformats.org/package/2006/relationships"><Relationship Id="rId1" Type="http://schemas.openxmlformats.org/officeDocument/2006/relationships/image" Target="../media/image36.png"/></Relationships>
</file>

<file path=ppt/diagrams/_rels/drawing19.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20.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21.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22.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23.xml.rels><?xml version="1.0" encoding="UTF-8" standalone="yes"?>
<Relationships xmlns="http://schemas.openxmlformats.org/package/2006/relationships"><Relationship Id="rId1" Type="http://schemas.openxmlformats.org/officeDocument/2006/relationships/image" Target="../media/image41.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25.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6.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9.xml.rels><?xml version="1.0" encoding="UTF-8" standalone="yes"?>
<Relationships xmlns="http://schemas.openxmlformats.org/package/2006/relationships"><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2"/>
        </a:solidFill>
      </dgm:spPr>
      <dgm:t>
        <a:bodyPr/>
        <a:lstStyle/>
        <a:p>
          <a:r>
            <a:rPr lang="tr-TR" sz="1600" dirty="0"/>
            <a:t>Büşra Danışman, </a:t>
          </a:r>
          <a:r>
            <a:rPr lang="tr-TR" sz="1600" dirty="0" err="1"/>
            <a:t>Mepsan</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chemeClr val="accent2"/>
          </a:solidFill>
        </a:ln>
      </dgm:spPr>
      <dgm:t>
        <a:bodyPr/>
        <a:lstStyle/>
        <a:p>
          <a:pPr algn="just">
            <a:buNone/>
          </a:pPr>
          <a:r>
            <a:rPr lang="tr-TR" sz="1400" dirty="0"/>
            <a:t>«Ortak eğitime iyi ki katılmışım dediğim bir yıldı, gerçek hayata başlamak için güzel bir ön hazırlık oldu.»</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27439">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13117" custLinFactNeighborY="-100000"/>
      <dgm:spPr/>
    </dgm:pt>
    <dgm:pt modelId="{3FFC8A84-72D6-434F-8EB6-550A8F106A4C}" type="pres">
      <dgm:prSet presAssocID="{20700725-7C2A-49B0-A770-CA3B2AD2B51F}" presName="adorn" presStyleLbl="fgAccFollowNode1" presStyleIdx="0" presStyleCnt="1" custScaleX="86050" custScaleY="74338" custLinFactY="-14471" custLinFactNeighborX="-14703" custLinFactNeighborY="-100000"/>
      <dgm:spPr>
        <a:blipFill rotWithShape="1">
          <a:blip xmlns:r="http://schemas.openxmlformats.org/officeDocument/2006/relationships" r:embed="rId1"/>
          <a:srcRect/>
          <a:stretch>
            <a:fillRect t="-17000" b="-17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Sinem Selçuk, </a:t>
          </a:r>
          <a:r>
            <a:rPr lang="tr-TR" sz="1600" dirty="0" err="1"/>
            <a:t>Demsay</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«Ortak Eğitim Koordinatörlüğü, sürecin başından itibaren bilgilendirme toplantıları, duyurular ve rehberlik desteğiyle oldukça yönlendirici ve destekleyici bir rol üstlendi. Yaşanan herhangi bir belirsizlikte hızlı dönüşler almam, süreci daha sağlıklı yürütmemi sağladı.»</a:t>
          </a:r>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66926" custLinFactNeighborX="148" custLinFactNeighborY="-1213">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NeighborX="298" custLinFactNeighborY="-84773"/>
      <dgm:spPr/>
    </dgm:pt>
    <dgm:pt modelId="{3FFC8A84-72D6-434F-8EB6-550A8F106A4C}" type="pres">
      <dgm:prSet presAssocID="{20700725-7C2A-49B0-A770-CA3B2AD2B51F}" presName="adorn" presStyleLbl="fgAccFollowNode1" presStyleIdx="0" presStyleCnt="1" custScaleX="80928" custScaleY="78847" custLinFactNeighborX="-15602" custLinFactNeighborY="-97186"/>
      <dgm:spPr>
        <a:blipFill rotWithShape="1">
          <a:blip xmlns:r="http://schemas.openxmlformats.org/officeDocument/2006/relationships" r:embed="rId1"/>
          <a:srcRect/>
          <a:stretch>
            <a:fillRect t="-12000" b="-12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İlayda </a:t>
          </a:r>
          <a:r>
            <a:rPr lang="tr-TR" sz="1600" dirty="0" err="1"/>
            <a:t>Hacıer</a:t>
          </a:r>
          <a:r>
            <a:rPr lang="tr-TR" sz="1600" dirty="0"/>
            <a:t>, </a:t>
          </a:r>
          <a:r>
            <a:rPr lang="tr-TR" sz="1600" dirty="0" err="1"/>
            <a:t>Vitaminka</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«Ortak eğitim ile ilgili eklemek istediğim sistem bence gayet güzel. Ekstra olarak öğrencilere 2. ve 3. Yıllarında başka fırsatlar projeler ve stajlar ayarlanabilir.»</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49261">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13117" custLinFactNeighborY="-100000"/>
      <dgm:spPr/>
    </dgm:pt>
    <dgm:pt modelId="{3FFC8A84-72D6-434F-8EB6-550A8F106A4C}" type="pres">
      <dgm:prSet presAssocID="{20700725-7C2A-49B0-A770-CA3B2AD2B51F}" presName="adorn" presStyleLbl="fgAccFollowNode1" presStyleIdx="0" presStyleCnt="1" custScaleX="84920" custScaleY="83011" custLinFactY="-14471" custLinFactNeighborX="-14703" custLinFactNeighborY="-100000"/>
      <dgm:spPr>
        <a:blipFill rotWithShape="1">
          <a:blip xmlns:r="http://schemas.openxmlformats.org/officeDocument/2006/relationships" r:embed="rId1"/>
          <a:srcRect/>
          <a:stretch>
            <a:fillRect t="-31000" b="-31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Elif Serra Mazlum,   </a:t>
          </a:r>
          <a:r>
            <a:rPr lang="tr-TR" sz="1600" dirty="0" err="1"/>
            <a:t>Marelli</a:t>
          </a:r>
          <a:r>
            <a:rPr lang="tr-TR" sz="1600" dirty="0"/>
            <a:t> </a:t>
          </a:r>
          <a:r>
            <a:rPr lang="tr-TR" sz="1600" dirty="0" err="1"/>
            <a:t>Mako</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«Okuldaki aldığımız eğitimi desteklemek açısından pratik yönümüzü geliştirmek ve sahada gerçek iş dünyasıyla birebir ilişkide olmak kendimi mesleki anlamda geliştirmemde büyük bir katkı sağladı. Okulumuza böyle bir program uyguladıklarından dolayı teşekkür ederim.»</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61150" custLinFactNeighborX="542">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NeighborX="256" custLinFactNeighborY="-74378"/>
      <dgm:spPr/>
    </dgm:pt>
    <dgm:pt modelId="{3FFC8A84-72D6-434F-8EB6-550A8F106A4C}" type="pres">
      <dgm:prSet presAssocID="{20700725-7C2A-49B0-A770-CA3B2AD2B51F}" presName="adorn" presStyleLbl="fgAccFollowNode1" presStyleIdx="0" presStyleCnt="1" custScaleX="83756" custScaleY="79870" custLinFactNeighborX="-15490" custLinFactNeighborY="-84477"/>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Muhammed Ali Yağcı, </a:t>
          </a:r>
          <a:r>
            <a:rPr lang="tr-TR" sz="1600" dirty="0" err="1"/>
            <a:t>Atiker</a:t>
          </a:r>
          <a:r>
            <a:rPr lang="tr-TR" sz="1600" dirty="0"/>
            <a:t> Yazılım</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«Firma, bana yalnızca teknik değil; aynı zamanda analitik düşünme, raporlama ve problem çözme gibi beceriler kazandırmaya devam etti. NEÜ Ortak Eğitim Programı, bu süreci sistemli ve sürdürülebilir kılan güçlü bir çerçeve sunuyor.»</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60160" custLinFactNeighborX="5" custLinFactNeighborY="-10857">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13117" custLinFactNeighborY="-100000"/>
      <dgm:spPr/>
    </dgm:pt>
    <dgm:pt modelId="{3FFC8A84-72D6-434F-8EB6-550A8F106A4C}" type="pres">
      <dgm:prSet presAssocID="{20700725-7C2A-49B0-A770-CA3B2AD2B51F}" presName="adorn" presStyleLbl="fgAccFollowNode1" presStyleIdx="0" presStyleCnt="1" custScaleX="85117" custScaleY="84161" custLinFactY="-14471" custLinFactNeighborX="-14703" custLinFactNeighborY="-100000"/>
      <dgm:spPr>
        <a:blipFill rotWithShape="1">
          <a:blip xmlns:r="http://schemas.openxmlformats.org/officeDocument/2006/relationships" r:embed="rId1"/>
          <a:srcRect/>
          <a:stretch>
            <a:fillRect/>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Elif Karabacak,         </a:t>
          </a:r>
          <a:r>
            <a:rPr lang="tr-TR" sz="1600" dirty="0" err="1"/>
            <a:t>Atiker</a:t>
          </a:r>
          <a:r>
            <a:rPr lang="tr-TR" sz="1600" dirty="0"/>
            <a:t> Yazılım</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«Bu program sayesinde 4. sınıfta olmamıza rağmen iş hayatına erken başlamanın faydalarını görüyorum.»</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26363" custLinFactNeighborX="289" custLinFactNeighborY="-13979">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44231" custLinFactNeighborX="163" custLinFactNeighborY="-100000"/>
      <dgm:spPr/>
    </dgm:pt>
    <dgm:pt modelId="{3FFC8A84-72D6-434F-8EB6-550A8F106A4C}" type="pres">
      <dgm:prSet presAssocID="{20700725-7C2A-49B0-A770-CA3B2AD2B51F}" presName="adorn" presStyleLbl="fgAccFollowNode1" presStyleIdx="0" presStyleCnt="1" custScaleX="87020" custScaleY="72799" custLinFactY="-48820" custLinFactNeighborX="-21350" custLinFactNeighborY="-100000"/>
      <dgm:spPr>
        <a:blipFill rotWithShape="1">
          <a:blip xmlns:r="http://schemas.openxmlformats.org/officeDocument/2006/relationships" r:embed="rId1"/>
          <a:srcRect/>
          <a:stretch>
            <a:fillRect l="-1000" r="-1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Emine Yitim, Türksat</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«Genel olarak süreçten memnundum ama staj eşleştirme süreci daha erken bir tarihte başlatılabilirse öğrencilerin konaklama yeri bulmada daha az zorluk yaşayacağını düşünüyorum.»</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45123" custLinFactNeighborX="5" custLinFactNeighborY="-10131">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13117" custLinFactNeighborY="-100000"/>
      <dgm:spPr/>
    </dgm:pt>
    <dgm:pt modelId="{3FFC8A84-72D6-434F-8EB6-550A8F106A4C}" type="pres">
      <dgm:prSet presAssocID="{20700725-7C2A-49B0-A770-CA3B2AD2B51F}" presName="adorn" presStyleLbl="fgAccFollowNode1" presStyleIdx="0" presStyleCnt="1" custScaleX="80951" custScaleY="68461" custLinFactY="-20832" custLinFactNeighborX="-19040" custLinFactNeighborY="-100000"/>
      <dgm:spPr>
        <a:blipFill rotWithShape="1">
          <a:blip xmlns:r="http://schemas.openxmlformats.org/officeDocument/2006/relationships" r:embed="rId1"/>
          <a:srcRect/>
          <a:stretch>
            <a:fillRect t="-29000" b="-29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Gamze Avşaroğlu, Heper</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«Ortak eğitim programı kesinlikle çok güzel bir program olmakla birlikte çok uzun bir süre olduğu için bu sürecin tek firmada geçirilmesinin verimli olduğunu düşünmüyorum.2 firmada 4 er ay olmak üzere yapıldığı takdirde çok daha büyük verim alınacaktır.»</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62370" custLinFactNeighborX="5" custLinFactNeighborY="-10857">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13117" custLinFactNeighborY="-100000"/>
      <dgm:spPr/>
    </dgm:pt>
    <dgm:pt modelId="{3FFC8A84-72D6-434F-8EB6-550A8F106A4C}" type="pres">
      <dgm:prSet presAssocID="{20700725-7C2A-49B0-A770-CA3B2AD2B51F}" presName="adorn" presStyleLbl="fgAccFollowNode1" presStyleIdx="0" presStyleCnt="1" custScaleX="76604" custScaleY="71829" custLinFactY="-14471" custLinFactNeighborX="-14703" custLinFactNeighborY="-100000"/>
      <dgm:spPr>
        <a:blipFill rotWithShape="1">
          <a:blip xmlns:r="http://schemas.openxmlformats.org/officeDocument/2006/relationships" r:embed="rId1"/>
          <a:srcRect/>
          <a:stretch>
            <a:fillRect t="-17000" b="-17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İrem Türkmen, </a:t>
          </a:r>
          <a:r>
            <a:rPr lang="tr-TR" sz="1600" dirty="0" err="1"/>
            <a:t>Nemak</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«Ortak Eğitim Koordinatörlüğünün öğrenci odaklılığı, bizlerin geleceği için yürüttüğü çalışmalar bizleri çok mutlu ediyor.»</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26363" custLinFactNeighborX="289" custLinFactNeighborY="-13979">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44231" custLinFactNeighborX="163" custLinFactNeighborY="-100000"/>
      <dgm:spPr/>
    </dgm:pt>
    <dgm:pt modelId="{3FFC8A84-72D6-434F-8EB6-550A8F106A4C}" type="pres">
      <dgm:prSet presAssocID="{20700725-7C2A-49B0-A770-CA3B2AD2B51F}" presName="adorn" presStyleLbl="fgAccFollowNode1" presStyleIdx="0" presStyleCnt="1" custScaleX="77801" custScaleY="68530" custLinFactY="-50235" custLinFactNeighborX="-2898" custLinFactNeighborY="-100000"/>
      <dgm:spPr>
        <a:blipFill rotWithShape="1">
          <a:blip xmlns:r="http://schemas.openxmlformats.org/officeDocument/2006/relationships" r:embed="rId1"/>
          <a:srcRect/>
          <a:stretch>
            <a:fillRect t="-9000" b="-9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4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FF8DA6D3-4209-4B3C-8D29-E897CCDA8160}">
      <dgm:prSet custT="1"/>
      <dgm:spPr>
        <a:ln>
          <a:solidFill>
            <a:srgbClr val="FFC000"/>
          </a:solidFill>
        </a:ln>
      </dgm:spPr>
      <dgm:t>
        <a:bodyPr/>
        <a:lstStyle/>
        <a:p>
          <a:pPr algn="just">
            <a:buNone/>
          </a:pPr>
          <a:r>
            <a:rPr lang="tr-TR" sz="1400" dirty="0"/>
            <a:t>«Ortak eğitim için kurulan online sistem ve kadro bir çok işimizi kolayca halletmemize olanak sağladı, Her şey için teşekkürler.»</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20700725-7C2A-49B0-A770-CA3B2AD2B51F}">
      <dgm:prSet phldrT="[Metin]" custT="1"/>
      <dgm:spPr>
        <a:solidFill>
          <a:srgbClr val="FFC000"/>
        </a:solidFill>
        <a:ln>
          <a:solidFill>
            <a:srgbClr val="FFC000"/>
          </a:solidFill>
        </a:ln>
      </dgm:spPr>
      <dgm:t>
        <a:bodyPr/>
        <a:lstStyle/>
        <a:p>
          <a:r>
            <a:rPr lang="tr-TR" sz="1600" dirty="0"/>
            <a:t>Selçuk </a:t>
          </a:r>
          <a:r>
            <a:rPr lang="tr-TR" sz="1600" dirty="0" err="1"/>
            <a:t>Sağban</a:t>
          </a:r>
          <a:r>
            <a:rPr lang="tr-TR" sz="1600" dirty="0"/>
            <a:t>, </a:t>
          </a:r>
          <a:r>
            <a:rPr lang="tr-TR" sz="1600" dirty="0" err="1"/>
            <a:t>Memak</a:t>
          </a:r>
          <a:endParaRPr lang="tr-TR" sz="1600" dirty="0"/>
        </a:p>
      </dgm:t>
    </dgm:pt>
    <dgm:pt modelId="{F3B5FBC3-723F-4268-B988-77329B6FC4DC}" type="sibTrans" cxnId="{E9F150F5-72EB-449A-997B-1D95B411F5E0}">
      <dgm:prSet/>
      <dgm:spPr/>
      <dgm:t>
        <a:bodyPr/>
        <a:lstStyle/>
        <a:p>
          <a:endParaRPr lang="tr-TR"/>
        </a:p>
      </dgm:t>
    </dgm:pt>
    <dgm:pt modelId="{38F66465-F743-4BF4-B5CC-4862D33C2F10}" type="parTrans" cxnId="{E9F150F5-72EB-449A-997B-1D95B411F5E0}">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37945">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6278" custLinFactY="-13117" custLinFactNeighborY="-100000"/>
      <dgm:spPr/>
    </dgm:pt>
    <dgm:pt modelId="{3FFC8A84-72D6-434F-8EB6-550A8F106A4C}" type="pres">
      <dgm:prSet presAssocID="{20700725-7C2A-49B0-A770-CA3B2AD2B51F}" presName="adorn" presStyleLbl="fgAccFollowNode1" presStyleIdx="0" presStyleCnt="1" custScaleX="86050" custScaleY="74338" custLinFactY="-20074" custLinFactNeighborX="-14701" custLinFactNeighborY="-100000"/>
      <dgm:spPr>
        <a:blipFill rotWithShape="1">
          <a:blip xmlns:r="http://schemas.openxmlformats.org/officeDocument/2006/relationships" r:embed="rId1"/>
          <a:srcRect/>
          <a:stretch>
            <a:fillRect l="-8000" r="-8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rgbClr val="C00000"/>
        </a:solidFill>
      </dgm:spPr>
      <dgm:t>
        <a:bodyPr/>
        <a:lstStyle/>
        <a:p>
          <a:r>
            <a:rPr lang="tr-TR" sz="1600" dirty="0"/>
            <a:t>Mustafa Tuğrul </a:t>
          </a:r>
          <a:r>
            <a:rPr lang="tr-TR" sz="1600" dirty="0" err="1"/>
            <a:t>Bahar,Seiso</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rgbClr val="C00000"/>
          </a:solidFill>
        </a:ln>
      </dgm:spPr>
      <dgm:t>
        <a:bodyPr/>
        <a:lstStyle/>
        <a:p>
          <a:pPr algn="just">
            <a:buNone/>
          </a:pPr>
          <a:r>
            <a:rPr lang="tr-TR" sz="1400" dirty="0"/>
            <a:t>«Ortak Eğitim Koordinatörlüğü’nün bize böyle bir fırsat sunmuş olması gerçekten büyük bir şans. Bu programdan diğer üniversitelerdeki arkadaşlarıma bahsettiğimde inanmakta zorlandılar. “Dokuz aylık bir iş deneyimi büyük bir nimet,” dediler. Bu kadar uzun bir sürede işi A’dan Z’ye öğrenme fırsatı bulabiliyorsunuz.»</a:t>
          </a:r>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86069" custLinFactNeighborX="148" custLinFactNeighborY="-1213">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NeighborX="346" custLinFactNeighborY="-84773"/>
      <dgm:spPr/>
    </dgm:pt>
    <dgm:pt modelId="{3FFC8A84-72D6-434F-8EB6-550A8F106A4C}" type="pres">
      <dgm:prSet presAssocID="{20700725-7C2A-49B0-A770-CA3B2AD2B51F}" presName="adorn" presStyleLbl="fgAccFollowNode1" presStyleIdx="0" presStyleCnt="1" custScaleX="80928" custScaleY="78847" custLinFactNeighborX="-10506" custLinFactNeighborY="-97186"/>
      <dgm:spPr>
        <a:blipFill rotWithShape="1">
          <a:blip xmlns:r="http://schemas.openxmlformats.org/officeDocument/2006/relationships" r:embed="rId1"/>
          <a:srcRect/>
          <a:stretch>
            <a:fillRect l="-5000" r="-5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2"/>
        </a:solidFill>
      </dgm:spPr>
      <dgm:t>
        <a:bodyPr/>
        <a:lstStyle/>
        <a:p>
          <a:r>
            <a:rPr lang="tr-TR" sz="1600" dirty="0"/>
            <a:t>Serhat Kamacı, </a:t>
          </a:r>
          <a:r>
            <a:rPr lang="tr-TR" sz="1600" dirty="0" err="1"/>
            <a:t>Havelsan</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dgm:spPr>
        <a:ln>
          <a:solidFill>
            <a:schemeClr val="accent2"/>
          </a:solidFill>
        </a:ln>
      </dgm:spPr>
      <dgm:t>
        <a:bodyPr/>
        <a:lstStyle/>
        <a:p>
          <a:pPr algn="just">
            <a:buNone/>
          </a:pPr>
          <a:r>
            <a:rPr lang="tr-TR" dirty="0"/>
            <a:t>«Takım liderimin geri bildirimi doğrultusunda, bu programın etkili sonuçlar doğurduğu gözlemlenmiştir. Kendisi, artık </a:t>
          </a:r>
          <a:r>
            <a:rPr lang="tr-TR" dirty="0" err="1"/>
            <a:t>NEÜ’den</a:t>
          </a:r>
          <a:r>
            <a:rPr lang="tr-TR" dirty="0"/>
            <a:t> stajyer kabul edeceğini ve hatta alt sınıflardan önerilebilecek öğrenciler olup olmadığını sormuştur. Bu durum, üniversitemizin kurumsal firmalar nezdinde olumlu bir şekilde tanıtıldığını ve gelecekteki öğrenciler için de kariyer fırsatlarının oluştuğunu göstermektedir.»</a:t>
          </a:r>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71539" custLinFactNeighborX="813">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NeighborX="944" custLinFactNeighborY="-63058"/>
      <dgm:spPr/>
    </dgm:pt>
    <dgm:pt modelId="{3FFC8A84-72D6-434F-8EB6-550A8F106A4C}" type="pres">
      <dgm:prSet presAssocID="{20700725-7C2A-49B0-A770-CA3B2AD2B51F}" presName="adorn" presStyleLbl="fgAccFollowNode1" presStyleIdx="0" presStyleCnt="1" custScaleX="80928" custScaleY="78847" custLinFactNeighborX="-9767" custLinFactNeighborY="-5931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rgbClr val="C00000"/>
        </a:solidFill>
      </dgm:spPr>
      <dgm:t>
        <a:bodyPr/>
        <a:lstStyle/>
        <a:p>
          <a:r>
            <a:rPr lang="tr-TR" sz="1600" dirty="0"/>
            <a:t>Seda Karaahmetoğlu, Tübitak Uzay</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rgbClr val="C00000"/>
          </a:solidFill>
        </a:ln>
      </dgm:spPr>
      <dgm:t>
        <a:bodyPr/>
        <a:lstStyle/>
        <a:p>
          <a:pPr algn="just">
            <a:buNone/>
          </a:pPr>
          <a:r>
            <a:rPr lang="tr-TR" sz="1400" dirty="0"/>
            <a:t>«Ortak eğitim süreci, teorik bilgileri pratikte uygulama açısından oldukça faydalı oldu. Burada derslerini alamayacağım çokça şey öğrendim. Ancak öğrenciler firmaya yönlendirildikten sonra okulun süreci daha yakından takip etmesi gerektiğini düşünüyorum.»</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61150">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NeighborX="256" custLinFactNeighborY="-74378"/>
      <dgm:spPr/>
    </dgm:pt>
    <dgm:pt modelId="{3FFC8A84-72D6-434F-8EB6-550A8F106A4C}" type="pres">
      <dgm:prSet presAssocID="{20700725-7C2A-49B0-A770-CA3B2AD2B51F}" presName="adorn" presStyleLbl="fgAccFollowNode1" presStyleIdx="0" presStyleCnt="1" custScaleX="83756" custScaleY="79870" custLinFactNeighborX="-17674" custLinFactNeighborY="-88117"/>
      <dgm:spPr>
        <a:blipFill rotWithShape="1">
          <a:blip xmlns:r="http://schemas.openxmlformats.org/officeDocument/2006/relationships" r:embed="rId1"/>
          <a:srcRect/>
          <a:stretch>
            <a:fillRect l="-8000" r="-8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rgbClr val="7030A0"/>
        </a:solidFill>
        <a:ln>
          <a:solidFill>
            <a:srgbClr val="7030A0"/>
          </a:solidFill>
        </a:ln>
      </dgm:spPr>
      <dgm:t>
        <a:bodyPr/>
        <a:lstStyle/>
        <a:p>
          <a:r>
            <a:rPr lang="tr-TR" sz="1600" dirty="0" err="1"/>
            <a:t>Ümmü</a:t>
          </a:r>
          <a:r>
            <a:rPr lang="tr-TR" sz="1600" dirty="0"/>
            <a:t> Şule Şimşek, </a:t>
          </a:r>
          <a:r>
            <a:rPr lang="tr-TR" sz="1600" dirty="0" err="1"/>
            <a:t>Solimpeks</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rgbClr val="7030A0"/>
          </a:solidFill>
        </a:ln>
      </dgm:spPr>
      <dgm:t>
        <a:bodyPr/>
        <a:lstStyle/>
        <a:p>
          <a:pPr algn="just">
            <a:buNone/>
          </a:pPr>
          <a:r>
            <a:rPr lang="tr-TR" sz="1400" dirty="0"/>
            <a:t>«Öğrenci hayatım sona ermeden böyle bir uygulamada yer almak, hem kişisel hem de profesyonel gelişimim açısından büyük bir fırsat oldu. Bu deneyim, yeteneklerimi ve bilgi birikimimi daha da geliştirmeme olanak tanıdığı gibi, aynı zamanda kendime olan özgüvenimi önemli ölçüde artırarak, gelecekteki kariyerimde daha güçlü adımlar atma konusunda bana büyük bir motivasyon sağladı.»</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108972" custLinFactNeighborX="5" custLinFactNeighborY="-10857">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427" custLinFactNeighborX="255" custLinFactNeighborY="-100000"/>
      <dgm:spPr/>
    </dgm:pt>
    <dgm:pt modelId="{3FFC8A84-72D6-434F-8EB6-550A8F106A4C}" type="pres">
      <dgm:prSet presAssocID="{20700725-7C2A-49B0-A770-CA3B2AD2B51F}" presName="adorn" presStyleLbl="fgAccFollowNode1" presStyleIdx="0" presStyleCnt="1" custScaleX="85117" custScaleY="84161" custLinFactY="-11559" custLinFactNeighborX="-14703" custLinFactNeighborY="-100000"/>
      <dgm:spPr>
        <a:blipFill rotWithShape="1">
          <a:blip xmlns:r="http://schemas.openxmlformats.org/officeDocument/2006/relationships" r:embed="rId1"/>
          <a:srcRect/>
          <a:stretch>
            <a:fillRect t="-14000" b="-14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a:noFill/>
  </dgm:bg>
  <dgm:whole/>
  <dgm:extLst>
    <a:ext uri="http://schemas.microsoft.com/office/drawing/2008/diagram">
      <dsp:dataModelExt xmlns:dsp="http://schemas.microsoft.com/office/drawing/2008/diagram" relId="rId2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rgbClr val="FFC000"/>
        </a:solidFill>
        <a:ln>
          <a:solidFill>
            <a:srgbClr val="FFC000"/>
          </a:solidFill>
        </a:ln>
      </dgm:spPr>
      <dgm:t>
        <a:bodyPr/>
        <a:lstStyle/>
        <a:p>
          <a:r>
            <a:rPr lang="tr-TR" sz="1600" dirty="0"/>
            <a:t>Yusuf Talha Başer, Endüstriyel Elektrik</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solidFill>
          <a:schemeClr val="bg1"/>
        </a:solidFill>
        <a:ln>
          <a:solidFill>
            <a:srgbClr val="FFC000"/>
          </a:solidFill>
        </a:ln>
      </dgm:spPr>
      <dgm:t>
        <a:bodyPr/>
        <a:lstStyle/>
        <a:p>
          <a:pPr algn="just">
            <a:buNone/>
          </a:pPr>
          <a:r>
            <a:rPr lang="tr-TR" sz="1400" dirty="0"/>
            <a:t>«Ortak eğitim programı kariyerimde hangi alanda çalışabileceğimi gösteren ve bana öğreten bir program oldu.»</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26363" custLinFactNeighborX="289" custLinFactNeighborY="-13979">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44231" custLinFactNeighborX="163" custLinFactNeighborY="-100000"/>
      <dgm:spPr/>
    </dgm:pt>
    <dgm:pt modelId="{3FFC8A84-72D6-434F-8EB6-550A8F106A4C}" type="pres">
      <dgm:prSet presAssocID="{20700725-7C2A-49B0-A770-CA3B2AD2B51F}" presName="adorn" presStyleLbl="fgAccFollowNode1" presStyleIdx="0" presStyleCnt="1" custScaleX="87020" custScaleY="72799" custLinFactY="-48820" custLinFactNeighborX="-17710" custLinFactNeighborY="-100000"/>
      <dgm:spPr>
        <a:blipFill rotWithShape="1">
          <a:blip xmlns:r="http://schemas.openxmlformats.org/officeDocument/2006/relationships" r:embed="rId1"/>
          <a:srcRect/>
          <a:stretch>
            <a:fillRect t="-13000" b="-13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rgbClr val="002060"/>
        </a:solidFill>
        <a:ln>
          <a:solidFill>
            <a:srgbClr val="002060"/>
          </a:solidFill>
        </a:ln>
      </dgm:spPr>
      <dgm:t>
        <a:bodyPr/>
        <a:lstStyle/>
        <a:p>
          <a:r>
            <a:rPr lang="tr-TR" sz="1600" dirty="0"/>
            <a:t>Birsen Şahin, M Solar</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rgbClr val="002060"/>
          </a:solidFill>
        </a:ln>
      </dgm:spPr>
      <dgm:t>
        <a:bodyPr/>
        <a:lstStyle/>
        <a:p>
          <a:pPr algn="just">
            <a:buNone/>
          </a:pPr>
          <a:r>
            <a:rPr lang="tr-TR" sz="1400" dirty="0"/>
            <a:t>«Daha farklı her alandan öğrenciye hitap eden firmaları bünyelerine katmaları oldukça güzel ve sonraki dönemde girecek öğrencileri de aşırı heyecanlandıran bir durum.»</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45123" custLinFactNeighborX="5" custLinFactNeighborY="-10131">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21047" custLinFactNeighborY="-100000"/>
      <dgm:spPr/>
    </dgm:pt>
    <dgm:pt modelId="{3FFC8A84-72D6-434F-8EB6-550A8F106A4C}" type="pres">
      <dgm:prSet presAssocID="{20700725-7C2A-49B0-A770-CA3B2AD2B51F}" presName="adorn" presStyleLbl="fgAccFollowNode1" presStyleIdx="0" presStyleCnt="1" custScaleX="80951" custScaleY="68461" custLinFactY="-26656" custLinFactNeighborX="-18312" custLinFactNeighborY="-100000"/>
      <dgm:spPr>
        <a:blipFill rotWithShape="1">
          <a:blip xmlns:r="http://schemas.openxmlformats.org/officeDocument/2006/relationships" r:embed="rId1"/>
          <a:srcRect/>
          <a:stretch>
            <a:fillRect t="-16000" b="-16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rgbClr val="7030A0"/>
        </a:solidFill>
        <a:ln>
          <a:solidFill>
            <a:srgbClr val="7030A0"/>
          </a:solidFill>
        </a:ln>
      </dgm:spPr>
      <dgm:t>
        <a:bodyPr/>
        <a:lstStyle/>
        <a:p>
          <a:r>
            <a:rPr lang="tr-TR" sz="1600" dirty="0"/>
            <a:t>Esra Kont, </a:t>
          </a:r>
          <a:r>
            <a:rPr lang="tr-TR" sz="1600" dirty="0" err="1"/>
            <a:t>Hidromas</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rgbClr val="7030A0"/>
          </a:solidFill>
        </a:ln>
      </dgm:spPr>
      <dgm:t>
        <a:bodyPr/>
        <a:lstStyle/>
        <a:p>
          <a:pPr algn="just">
            <a:buNone/>
          </a:pPr>
          <a:r>
            <a:rPr lang="tr-TR" sz="1400" dirty="0"/>
            <a:t>« Kariyerime adım atmadan önce böyle bir fırsat yakalamak, gelişimim açısından oldukça faydalı oldu. Hem bilgi ve becerilerimi ilerletmemi sağladı hem de kendime olan güvenimi artırarak meslek hayatıma daha güçlü bir başlangıç yapmam için bana motivasyon verdi.»</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62370" custLinFactNeighborX="5" custLinFactNeighborY="-10857">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13117" custLinFactNeighborY="-100000"/>
      <dgm:spPr/>
    </dgm:pt>
    <dgm:pt modelId="{3FFC8A84-72D6-434F-8EB6-550A8F106A4C}" type="pres">
      <dgm:prSet presAssocID="{20700725-7C2A-49B0-A770-CA3B2AD2B51F}" presName="adorn" presStyleLbl="fgAccFollowNode1" presStyleIdx="0" presStyleCnt="1" custScaleX="76604" custScaleY="71829" custLinFactY="-14471" custLinFactNeighborX="-14703" custLinFactNeighborY="-100000"/>
      <dgm:spPr>
        <a:blipFill rotWithShape="1">
          <a:blip xmlns:r="http://schemas.openxmlformats.org/officeDocument/2006/relationships" r:embed="rId1"/>
          <a:srcRect/>
          <a:stretch>
            <a:fillRect l="-1000" r="-1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6"/>
        </a:solidFill>
        <a:ln>
          <a:solidFill>
            <a:schemeClr val="accent1"/>
          </a:solidFill>
        </a:ln>
      </dgm:spPr>
      <dgm:t>
        <a:bodyPr/>
        <a:lstStyle/>
        <a:p>
          <a:r>
            <a:rPr lang="tr-TR" sz="1600" dirty="0"/>
            <a:t>Aykut Gündüz, AXI</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solidFill>
          <a:schemeClr val="bg1">
            <a:alpha val="90000"/>
          </a:schemeClr>
        </a:solidFill>
        <a:ln>
          <a:solidFill>
            <a:schemeClr val="accent6"/>
          </a:solidFill>
        </a:ln>
      </dgm:spPr>
      <dgm:t>
        <a:bodyPr/>
        <a:lstStyle/>
        <a:p>
          <a:pPr algn="just">
            <a:buNone/>
          </a:pPr>
          <a:r>
            <a:rPr lang="tr-TR" sz="1400" dirty="0"/>
            <a:t>«Ortak Eğitim süreci bu işi seven, yapmak isteyen her öğrenci için gerçekten çok değerli.»</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26363" custLinFactNeighborX="289" custLinFactNeighborY="-13979">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44231" custLinFactNeighborX="163" custLinFactNeighborY="-100000"/>
      <dgm:spPr/>
    </dgm:pt>
    <dgm:pt modelId="{3FFC8A84-72D6-434F-8EB6-550A8F106A4C}" type="pres">
      <dgm:prSet presAssocID="{20700725-7C2A-49B0-A770-CA3B2AD2B51F}" presName="adorn" presStyleLbl="fgAccFollowNode1" presStyleIdx="0" presStyleCnt="1" custScaleX="77801" custScaleY="68530" custLinFactY="-56073" custLinFactNeighborX="-10199" custLinFactNeighborY="-100000"/>
      <dgm:spPr>
        <a:blipFill rotWithShape="1">
          <a:blip xmlns:r="http://schemas.openxmlformats.org/officeDocument/2006/relationships" r:embed="rId1"/>
          <a:srcRect/>
          <a:stretch>
            <a:fillRect t="-26000" b="-26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2"/>
        </a:solidFill>
      </dgm:spPr>
      <dgm:t>
        <a:bodyPr/>
        <a:lstStyle/>
        <a:p>
          <a:r>
            <a:rPr lang="tr-TR" sz="1600" dirty="0"/>
            <a:t>Metin Furkan Yaman, Türksat</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chemeClr val="accent2"/>
          </a:solidFill>
        </a:ln>
      </dgm:spPr>
      <dgm:t>
        <a:bodyPr/>
        <a:lstStyle/>
        <a:p>
          <a:pPr algn="just">
            <a:buNone/>
          </a:pPr>
          <a:r>
            <a:rPr lang="tr-TR" sz="1400" dirty="0"/>
            <a:t>«NEÜ Ortak Eğitim Programı’ndan oldukça memnunum. Bu programın hem kişisel gelişimime hem de özgeçmişime önemli katkılar sağladığını düşünüyorum.»</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49261">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13117" custLinFactNeighborY="-100000"/>
      <dgm:spPr/>
    </dgm:pt>
    <dgm:pt modelId="{3FFC8A84-72D6-434F-8EB6-550A8F106A4C}" type="pres">
      <dgm:prSet presAssocID="{20700725-7C2A-49B0-A770-CA3B2AD2B51F}" presName="adorn" presStyleLbl="fgAccFollowNode1" presStyleIdx="0" presStyleCnt="1" custScaleX="84920" custScaleY="83011" custLinFactY="-14471" custLinFactNeighborX="-14703" custLinFactNeighborY="-100000"/>
      <dgm:spPr>
        <a:blipFill rotWithShape="1">
          <a:blip xmlns:r="http://schemas.openxmlformats.org/officeDocument/2006/relationships" r:embed="rId1"/>
          <a:srcRect/>
          <a:stretch>
            <a:fillRect t="-22000" b="-22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2"/>
        </a:solidFill>
      </dgm:spPr>
      <dgm:t>
        <a:bodyPr/>
        <a:lstStyle/>
        <a:p>
          <a:r>
            <a:rPr lang="tr-TR" sz="1600" dirty="0" err="1"/>
            <a:t>Eslem</a:t>
          </a:r>
          <a:r>
            <a:rPr lang="tr-TR" sz="1600" dirty="0"/>
            <a:t> Göl, Türksat</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chemeClr val="accent2"/>
          </a:solidFill>
        </a:ln>
      </dgm:spPr>
      <dgm:t>
        <a:bodyPr/>
        <a:lstStyle/>
        <a:p>
          <a:pPr algn="just">
            <a:buNone/>
          </a:pPr>
          <a:r>
            <a:rPr lang="tr-TR" sz="1400" dirty="0"/>
            <a:t>«Gerek tarafıma sağlanan çalışma ortamı, gerek </a:t>
          </a:r>
          <a:r>
            <a:rPr lang="tr-TR" sz="1400" dirty="0" err="1"/>
            <a:t>mentörümün</a:t>
          </a:r>
          <a:r>
            <a:rPr lang="tr-TR" sz="1400" dirty="0"/>
            <a:t> yönlendirme ve desteği ile birlikte verilen görev ve projeler, hem teknik hem de kişisel gelişimim açısından oldukça faydalı olmuştur. Süreç boyunca kendimi sürekli olarak geliştirme imkânı buldum ve edindiğim deneyimler mesleki açıdan benim için son derece değerliydi.»</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81436">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NeighborX="256" custLinFactNeighborY="-74378"/>
      <dgm:spPr/>
    </dgm:pt>
    <dgm:pt modelId="{3FFC8A84-72D6-434F-8EB6-550A8F106A4C}" type="pres">
      <dgm:prSet presAssocID="{20700725-7C2A-49B0-A770-CA3B2AD2B51F}" presName="adorn" presStyleLbl="fgAccFollowNode1" presStyleIdx="0" presStyleCnt="1" custScaleX="83756" custScaleY="79870" custLinFactNeighborX="-10122" custLinFactNeighborY="-77003"/>
      <dgm:spPr>
        <a:blipFill rotWithShape="1">
          <a:blip xmlns:r="http://schemas.openxmlformats.org/officeDocument/2006/relationships" r:embed="rId1"/>
          <a:srcRect/>
          <a:stretch>
            <a:fillRect t="-24000" b="-24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2"/>
        </a:solidFill>
      </dgm:spPr>
      <dgm:t>
        <a:bodyPr/>
        <a:lstStyle/>
        <a:p>
          <a:r>
            <a:rPr lang="tr-TR" sz="1600" dirty="0"/>
            <a:t>Erdem Lale, Konya Büyükşehir Belediyesi</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chemeClr val="accent2"/>
          </a:solidFill>
        </a:ln>
      </dgm:spPr>
      <dgm:t>
        <a:bodyPr/>
        <a:lstStyle/>
        <a:p>
          <a:pPr algn="just">
            <a:buNone/>
          </a:pPr>
          <a:r>
            <a:rPr lang="tr-TR" sz="1400" dirty="0"/>
            <a:t>«Çalışma ortamını ve koşullarını öğrenip buna adapte olabildim. Özellikle projenin tamamında sorumlu olmak, projenin yapımından yayınlanmasına kadar olan sürecin nasıl ilerlediğini öğrenmemi sağladı.»</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45123" custLinFactNeighborX="5" custLinFactNeighborY="-10857">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13117" custLinFactNeighborY="-100000"/>
      <dgm:spPr/>
    </dgm:pt>
    <dgm:pt modelId="{3FFC8A84-72D6-434F-8EB6-550A8F106A4C}" type="pres">
      <dgm:prSet presAssocID="{20700725-7C2A-49B0-A770-CA3B2AD2B51F}" presName="adorn" presStyleLbl="fgAccFollowNode1" presStyleIdx="0" presStyleCnt="1" custScaleX="85117" custScaleY="84161" custLinFactY="-14471" custLinFactNeighborX="-14703" custLinFactNeighborY="-100000"/>
      <dgm:spPr>
        <a:blipFill rotWithShape="1">
          <a:blip xmlns:r="http://schemas.openxmlformats.org/officeDocument/2006/relationships" r:embed="rId1"/>
          <a:srcRect/>
          <a:stretch>
            <a:fillRect t="-25000" b="-25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2"/>
        </a:solidFill>
      </dgm:spPr>
      <dgm:t>
        <a:bodyPr/>
        <a:lstStyle/>
        <a:p>
          <a:r>
            <a:rPr lang="tr-TR" sz="1600" dirty="0"/>
            <a:t>Yaşar Işık, Elsa</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chemeClr val="accent2"/>
          </a:solidFill>
        </a:ln>
      </dgm:spPr>
      <dgm:t>
        <a:bodyPr/>
        <a:lstStyle/>
        <a:p>
          <a:pPr algn="just">
            <a:buNone/>
          </a:pPr>
          <a:r>
            <a:rPr lang="tr-TR" sz="1400" dirty="0"/>
            <a:t>«Ortak eğitim programı ise gerçekten çok başarılı bir program öğrenciler için büyük bir şans olduğunu düşünüyorum.»</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26363" custLinFactNeighborX="289" custLinFactNeighborY="-13979">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44231" custLinFactNeighborX="163" custLinFactNeighborY="-100000"/>
      <dgm:spPr/>
    </dgm:pt>
    <dgm:pt modelId="{3FFC8A84-72D6-434F-8EB6-550A8F106A4C}" type="pres">
      <dgm:prSet presAssocID="{20700725-7C2A-49B0-A770-CA3B2AD2B51F}" presName="adorn" presStyleLbl="fgAccFollowNode1" presStyleIdx="0" presStyleCnt="1" custScaleX="82954" custScaleY="72799" custLinFactY="-41412" custLinFactNeighborX="-20893" custLinFactNeighborY="-100000"/>
      <dgm:spPr>
        <a:blipFill rotWithShape="1">
          <a:blip xmlns:r="http://schemas.openxmlformats.org/officeDocument/2006/relationships" r:embed="rId1"/>
          <a:srcRect/>
          <a:stretch>
            <a:fillRect t="-5000" b="-5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2"/>
        </a:solidFill>
      </dgm:spPr>
      <dgm:t>
        <a:bodyPr/>
        <a:lstStyle/>
        <a:p>
          <a:r>
            <a:rPr lang="tr-TR" sz="1600" dirty="0"/>
            <a:t>Nadire Nur Sağlam,   </a:t>
          </a:r>
          <a:r>
            <a:rPr lang="tr-TR" sz="1600" dirty="0" err="1"/>
            <a:t>Atiker</a:t>
          </a:r>
          <a:r>
            <a:rPr lang="tr-TR" sz="1600" dirty="0"/>
            <a:t> Yazılım</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chemeClr val="accent2"/>
          </a:solidFill>
        </a:ln>
      </dgm:spPr>
      <dgm:t>
        <a:bodyPr/>
        <a:lstStyle/>
        <a:p>
          <a:pPr algn="just">
            <a:buNone/>
          </a:pPr>
          <a:r>
            <a:rPr lang="tr-TR" sz="1400" dirty="0"/>
            <a:t>«NEÜ Ortak Eğitim Programı, teorik bilgileri pratiğe dökme açısından çok faydalı oldu. Başlangıçta bazı zorluklar ve eksiklikler yaşadım, ancak zamanla adapte olup kendimi geliştirme fırsatı buldum.»</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45123" custLinFactNeighborX="5" custLinFactNeighborY="-10857">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14705" custLinFactNeighborY="-100000"/>
      <dgm:spPr/>
    </dgm:pt>
    <dgm:pt modelId="{3FFC8A84-72D6-434F-8EB6-550A8F106A4C}" type="pres">
      <dgm:prSet presAssocID="{20700725-7C2A-49B0-A770-CA3B2AD2B51F}" presName="adorn" presStyleLbl="fgAccFollowNode1" presStyleIdx="0" presStyleCnt="1" custScaleX="80951" custScaleY="68461" custLinFactY="-20556" custLinFactNeighborX="-20496" custLinFactNeighborY="-100000"/>
      <dgm:spPr>
        <a:blipFill rotWithShape="1">
          <a:blip xmlns:r="http://schemas.openxmlformats.org/officeDocument/2006/relationships" r:embed="rId1"/>
          <a:srcRect/>
          <a:stretch>
            <a:fillRect t="-24000" b="-24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2"/>
        </a:solidFill>
      </dgm:spPr>
      <dgm:t>
        <a:bodyPr/>
        <a:lstStyle/>
        <a:p>
          <a:r>
            <a:rPr lang="tr-TR" sz="1600" dirty="0"/>
            <a:t>Senanur </a:t>
          </a:r>
          <a:r>
            <a:rPr lang="tr-TR" sz="1600" dirty="0" err="1"/>
            <a:t>İncekara</a:t>
          </a:r>
          <a:r>
            <a:rPr lang="tr-TR" sz="1600" dirty="0"/>
            <a:t>, Akgün</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chemeClr val="accent2"/>
          </a:solidFill>
        </a:ln>
      </dgm:spPr>
      <dgm:t>
        <a:bodyPr/>
        <a:lstStyle/>
        <a:p>
          <a:pPr algn="just">
            <a:buNone/>
          </a:pPr>
          <a:r>
            <a:rPr lang="tr-TR" sz="1400" dirty="0"/>
            <a:t>«Ortak Eğitim Programı’nın öğrenciler için oldukça faydalı bir uygulama olduğunu düşünüyorum. Teorik bilgimizi iş hayatında uygulama fırsatı bulmamız, mesleki deneyim kazanmamız ve sektörü yakından tanımamız açısından önemli bir katkı sağlıyor. »</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62370" custLinFactNeighborX="5" custLinFactNeighborY="-10857">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13117" custLinFactNeighborY="-100000"/>
      <dgm:spPr/>
    </dgm:pt>
    <dgm:pt modelId="{3FFC8A84-72D6-434F-8EB6-550A8F106A4C}" type="pres">
      <dgm:prSet presAssocID="{20700725-7C2A-49B0-A770-CA3B2AD2B51F}" presName="adorn" presStyleLbl="fgAccFollowNode1" presStyleIdx="0" presStyleCnt="1" custScaleX="76604" custScaleY="71829" custLinFactY="-19567" custLinFactNeighborX="-14703" custLinFactNeighborY="-100000"/>
      <dgm:spPr>
        <a:blipFill rotWithShape="1">
          <a:blip xmlns:r="http://schemas.openxmlformats.org/officeDocument/2006/relationships" r:embed="rId1"/>
          <a:srcRect/>
          <a:stretch>
            <a:fillRect l="-1000" r="-1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Eylül Sıla Demircioğlu,   3E Elektro Optik Sistemler</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«Ortak Eğitim Programı, iş hayatını yakından görmek ve deneyim kazanmak açısından benim için oldukça verimli bir süreç oldu. »</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37945">
        <dgm:presLayoutVars>
          <dgm:bulletEnabled val="1"/>
        </dgm:presLayoutVars>
      </dgm:prSet>
      <dgm:spPr/>
    </dgm:pt>
    <dgm:pt modelId="{1834DF39-3CEE-4F21-BC62-DDAB90D4ADBB}" type="pres">
      <dgm:prSet presAssocID="{20700725-7C2A-49B0-A770-CA3B2AD2B51F}" presName="parentText" presStyleLbl="node1" presStyleIdx="0" presStyleCnt="0">
        <dgm:presLayoutVars>
          <dgm:chMax val="0"/>
          <dgm:bulletEnabled val="1"/>
        </dgm:presLayoutVars>
      </dgm:prSet>
      <dgm:spPr/>
    </dgm:pt>
    <dgm:pt modelId="{85AFF449-19EB-43E1-8917-F2D6D84D8A5F}" type="pres">
      <dgm:prSet presAssocID="{20700725-7C2A-49B0-A770-CA3B2AD2B51F}" presName="parentRect" presStyleLbl="alignNode1" presStyleIdx="0" presStyleCnt="1" custScaleY="47803" custLinFactY="-13117" custLinFactNeighborY="-100000"/>
      <dgm:spPr/>
    </dgm:pt>
    <dgm:pt modelId="{3FFC8A84-72D6-434F-8EB6-550A8F106A4C}" type="pres">
      <dgm:prSet presAssocID="{20700725-7C2A-49B0-A770-CA3B2AD2B51F}" presName="adorn" presStyleLbl="fgAccFollowNode1" presStyleIdx="0" presStyleCnt="1" custScaleX="86050" custScaleY="74338" custLinFactY="-14471" custLinFactNeighborX="-14703" custLinFactNeighborY="-100000"/>
      <dgm:spPr>
        <a:blipFill rotWithShape="1">
          <a:blip xmlns:r="http://schemas.openxmlformats.org/officeDocument/2006/relationships" r:embed="rId1"/>
          <a:srcRect/>
          <a:stretch>
            <a:fillRect t="-7000" b="-7000"/>
          </a:stretch>
        </a:blipFill>
      </dgm:spPr>
    </dgm:pt>
  </dgm:ptLst>
  <dgm:cxnLst>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9A8974CE-C5D4-4128-8C14-DA049518D669}" type="presOf" srcId="{FF8DA6D3-4209-4B3C-8D29-E897CCDA8160}" destId="{6AB3BDC3-1E27-433C-8B35-DA2B59C3A4BA}" srcOrd="0"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E9F150F5-72EB-449A-997B-1D95B411F5E0}" srcId="{46CD491A-2397-4B10-858C-2D6F4D1FFEF5}" destId="{20700725-7C2A-49B0-A770-CA3B2AD2B51F}" srcOrd="0" destOrd="0" parTransId="{38F66465-F743-4BF4-B5CC-4862D33C2F10}" sibTransId="{F3B5FBC3-723F-4268-B988-77329B6FC4DC}"/>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44197" y="1023296"/>
          <a:ext cx="3554592" cy="728074"/>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«Ortak eğitime iyi ki katılmışım dediğim bir yıldı, gerçek hayata başlamak için güzel bir ön hazırlık oldu.»</a:t>
          </a:r>
          <a:endParaRPr lang="tr-TR" sz="2800" kern="1200" dirty="0"/>
        </a:p>
      </dsp:txBody>
      <dsp:txXfrm>
        <a:off x="61257" y="1040356"/>
        <a:ext cx="3520472" cy="711014"/>
      </dsp:txXfrm>
    </dsp:sp>
    <dsp:sp modelId="{85AFF449-19EB-43E1-8917-F2D6D84D8A5F}">
      <dsp:nvSpPr>
        <dsp:cNvPr id="0" name=""/>
        <dsp:cNvSpPr/>
      </dsp:nvSpPr>
      <dsp:spPr>
        <a:xfrm>
          <a:off x="44197" y="1721189"/>
          <a:ext cx="3554592" cy="545419"/>
        </a:xfrm>
        <a:prstGeom prst="rect">
          <a:avLst/>
        </a:prstGeom>
        <a:solidFill>
          <a:schemeClr val="accent2"/>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Büşra Danışman, </a:t>
          </a:r>
          <a:r>
            <a:rPr lang="tr-TR" sz="1600" kern="1200" dirty="0" err="1"/>
            <a:t>Mepsan</a:t>
          </a:r>
          <a:endParaRPr lang="tr-TR" sz="1600" kern="1200" dirty="0"/>
        </a:p>
      </dsp:txBody>
      <dsp:txXfrm>
        <a:off x="44197" y="1721189"/>
        <a:ext cx="2503234" cy="545419"/>
      </dsp:txXfrm>
    </dsp:sp>
    <dsp:sp modelId="{3FFC8A84-72D6-434F-8EB6-550A8F106A4C}">
      <dsp:nvSpPr>
        <dsp:cNvPr id="0" name=""/>
        <dsp:cNvSpPr/>
      </dsp:nvSpPr>
      <dsp:spPr>
        <a:xfrm>
          <a:off x="2555075" y="1634198"/>
          <a:ext cx="1070554" cy="924844"/>
        </a:xfrm>
        <a:prstGeom prst="ellipse">
          <a:avLst/>
        </a:prstGeom>
        <a:blipFill rotWithShape="1">
          <a:blip xmlns:r="http://schemas.openxmlformats.org/officeDocument/2006/relationships" r:embed="rId1"/>
          <a:srcRect/>
          <a:stretch>
            <a:fillRect t="-17000" b="-17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65388" y="715146"/>
          <a:ext cx="3554592" cy="1775833"/>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«Ortak Eğitim Koordinatörlüğü, sürecin başından itibaren bilgilendirme toplantıları, duyurular ve rehberlik desteğiyle oldukça yönlendirici ve destekleyici bir rol üstlendi. Yaşanan herhangi bir belirsizlikte hızlı dönüşler almam, süreci daha sağlıklı yürütmemi sağladı.»</a:t>
          </a:r>
        </a:p>
      </dsp:txBody>
      <dsp:txXfrm>
        <a:off x="106998" y="756756"/>
        <a:ext cx="3471372" cy="1734223"/>
      </dsp:txXfrm>
    </dsp:sp>
    <dsp:sp modelId="{85AFF449-19EB-43E1-8917-F2D6D84D8A5F}">
      <dsp:nvSpPr>
        <dsp:cNvPr id="0" name=""/>
        <dsp:cNvSpPr/>
      </dsp:nvSpPr>
      <dsp:spPr>
        <a:xfrm>
          <a:off x="70720" y="2292502"/>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Sinem Selçuk, </a:t>
          </a:r>
          <a:r>
            <a:rPr lang="tr-TR" sz="1600" kern="1200" dirty="0" err="1"/>
            <a:t>Demsay</a:t>
          </a:r>
          <a:endParaRPr lang="tr-TR" sz="1600" kern="1200" dirty="0"/>
        </a:p>
      </dsp:txBody>
      <dsp:txXfrm>
        <a:off x="70720" y="2292502"/>
        <a:ext cx="2503234" cy="545419"/>
      </dsp:txXfrm>
    </dsp:sp>
    <dsp:sp modelId="{3FFC8A84-72D6-434F-8EB6-550A8F106A4C}">
      <dsp:nvSpPr>
        <dsp:cNvPr id="0" name=""/>
        <dsp:cNvSpPr/>
      </dsp:nvSpPr>
      <dsp:spPr>
        <a:xfrm>
          <a:off x="2591682" y="2069109"/>
          <a:ext cx="1006831" cy="980941"/>
        </a:xfrm>
        <a:prstGeom prst="ellipse">
          <a:avLst/>
        </a:prstGeom>
        <a:blipFill rotWithShape="1">
          <a:blip xmlns:r="http://schemas.openxmlformats.org/officeDocument/2006/relationships" r:embed="rId1"/>
          <a:srcRect/>
          <a:stretch>
            <a:fillRect t="-12000" b="-12000"/>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47711" y="851563"/>
          <a:ext cx="3554592" cy="1307105"/>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«Ortak eğitim ile ilgili eklemek istediğim sistem bence gayet güzel. Ekstra olarak öğrencilere 2. ve 3. Yıllarında başka fırsatlar projeler ve stajlar ayarlanabilir.»</a:t>
          </a:r>
          <a:endParaRPr lang="tr-TR" sz="2800" kern="1200" dirty="0"/>
        </a:p>
      </dsp:txBody>
      <dsp:txXfrm>
        <a:off x="78338" y="882190"/>
        <a:ext cx="3493338" cy="1276478"/>
      </dsp:txXfrm>
    </dsp:sp>
    <dsp:sp modelId="{85AFF449-19EB-43E1-8917-F2D6D84D8A5F}">
      <dsp:nvSpPr>
        <dsp:cNvPr id="0" name=""/>
        <dsp:cNvSpPr/>
      </dsp:nvSpPr>
      <dsp:spPr>
        <a:xfrm>
          <a:off x="47711" y="1838971"/>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İlayda </a:t>
          </a:r>
          <a:r>
            <a:rPr lang="tr-TR" sz="1600" kern="1200" dirty="0" err="1"/>
            <a:t>Hacıer</a:t>
          </a:r>
          <a:r>
            <a:rPr lang="tr-TR" sz="1600" kern="1200" dirty="0"/>
            <a:t>, </a:t>
          </a:r>
          <a:r>
            <a:rPr lang="tr-TR" sz="1600" kern="1200" dirty="0" err="1"/>
            <a:t>Vitaminka</a:t>
          </a:r>
          <a:endParaRPr lang="tr-TR" sz="1600" kern="1200" dirty="0"/>
        </a:p>
      </dsp:txBody>
      <dsp:txXfrm>
        <a:off x="47711" y="1838971"/>
        <a:ext cx="2503234" cy="545419"/>
      </dsp:txXfrm>
    </dsp:sp>
    <dsp:sp modelId="{3FFC8A84-72D6-434F-8EB6-550A8F106A4C}">
      <dsp:nvSpPr>
        <dsp:cNvPr id="0" name=""/>
        <dsp:cNvSpPr/>
      </dsp:nvSpPr>
      <dsp:spPr>
        <a:xfrm>
          <a:off x="2565618" y="1698030"/>
          <a:ext cx="1056496" cy="1032746"/>
        </a:xfrm>
        <a:prstGeom prst="ellipse">
          <a:avLst/>
        </a:prstGeom>
        <a:blipFill rotWithShape="1">
          <a:blip xmlns:r="http://schemas.openxmlformats.org/officeDocument/2006/relationships" r:embed="rId1"/>
          <a:srcRect/>
          <a:stretch>
            <a:fillRect t="-31000" b="-31000"/>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70598" y="782466"/>
          <a:ext cx="3554592" cy="1622571"/>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«Okuldaki aldığımız eğitimi desteklemek açısından pratik yönümüzü geliştirmek ve sahada gerçek iş dünyasıyla birebir ilişkide olmak kendimi mesleki anlamda geliştirmemde büyük bir katkı sağladı. Okulumuza böyle bir program uyguladıklarından dolayı teşekkür ederim.»</a:t>
          </a:r>
          <a:endParaRPr lang="tr-TR" sz="2800" kern="1200" dirty="0"/>
        </a:p>
      </dsp:txBody>
      <dsp:txXfrm>
        <a:off x="108617" y="820485"/>
        <a:ext cx="3478554" cy="1584552"/>
      </dsp:txXfrm>
    </dsp:sp>
    <dsp:sp modelId="{85AFF449-19EB-43E1-8917-F2D6D84D8A5F}">
      <dsp:nvSpPr>
        <dsp:cNvPr id="0" name=""/>
        <dsp:cNvSpPr/>
      </dsp:nvSpPr>
      <dsp:spPr>
        <a:xfrm>
          <a:off x="60432" y="2369609"/>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Elif Serra Mazlum,   </a:t>
          </a:r>
          <a:r>
            <a:rPr lang="tr-TR" sz="1600" kern="1200" dirty="0" err="1"/>
            <a:t>Marelli</a:t>
          </a:r>
          <a:r>
            <a:rPr lang="tr-TR" sz="1600" kern="1200" dirty="0"/>
            <a:t> </a:t>
          </a:r>
          <a:r>
            <a:rPr lang="tr-TR" sz="1600" kern="1200" dirty="0" err="1"/>
            <a:t>Mako</a:t>
          </a:r>
          <a:endParaRPr lang="tr-TR" sz="1600" kern="1200" dirty="0"/>
        </a:p>
      </dsp:txBody>
      <dsp:txXfrm>
        <a:off x="60432" y="2369609"/>
        <a:ext cx="2503234" cy="545419"/>
      </dsp:txXfrm>
    </dsp:sp>
    <dsp:sp modelId="{3FFC8A84-72D6-434F-8EB6-550A8F106A4C}">
      <dsp:nvSpPr>
        <dsp:cNvPr id="0" name=""/>
        <dsp:cNvSpPr/>
      </dsp:nvSpPr>
      <dsp:spPr>
        <a:xfrm>
          <a:off x="2566688" y="2179362"/>
          <a:ext cx="1042014" cy="993668"/>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47276" y="487604"/>
          <a:ext cx="3554592" cy="1596302"/>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«Firma, bana yalnızca teknik değil; aynı zamanda analitik düşünme, raporlama ve problem çözme gibi beceriler kazandırmaya devam etti. NEÜ Ortak Eğitim Programı, bu süreci sistemli ve sürdürülebilir kılan güçlü bir çerçeve sunuyor.»</a:t>
          </a:r>
          <a:endParaRPr lang="tr-TR" sz="2800" kern="1200" dirty="0"/>
        </a:p>
      </dsp:txBody>
      <dsp:txXfrm>
        <a:off x="84679" y="525007"/>
        <a:ext cx="3479786" cy="1558899"/>
      </dsp:txXfrm>
    </dsp:sp>
    <dsp:sp modelId="{85AFF449-19EB-43E1-8917-F2D6D84D8A5F}">
      <dsp:nvSpPr>
        <dsp:cNvPr id="0" name=""/>
        <dsp:cNvSpPr/>
      </dsp:nvSpPr>
      <dsp:spPr>
        <a:xfrm>
          <a:off x="47099" y="1907694"/>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Muhammed Ali Yağcı, </a:t>
          </a:r>
          <a:r>
            <a:rPr lang="tr-TR" sz="1600" kern="1200" dirty="0" err="1"/>
            <a:t>Atiker</a:t>
          </a:r>
          <a:r>
            <a:rPr lang="tr-TR" sz="1600" kern="1200" dirty="0"/>
            <a:t> Yazılım</a:t>
          </a:r>
        </a:p>
      </dsp:txBody>
      <dsp:txXfrm>
        <a:off x="47099" y="1907694"/>
        <a:ext cx="2503234" cy="545419"/>
      </dsp:txXfrm>
    </dsp:sp>
    <dsp:sp modelId="{3FFC8A84-72D6-434F-8EB6-550A8F106A4C}">
      <dsp:nvSpPr>
        <dsp:cNvPr id="0" name=""/>
        <dsp:cNvSpPr/>
      </dsp:nvSpPr>
      <dsp:spPr>
        <a:xfrm>
          <a:off x="2563780" y="1759599"/>
          <a:ext cx="1058946" cy="1047053"/>
        </a:xfrm>
        <a:prstGeom prst="ellipse">
          <a:avLst/>
        </a:prstGeom>
        <a:blipFill rotWithShape="1">
          <a:blip xmlns:r="http://schemas.openxmlformats.org/officeDocument/2006/relationships" r:embed="rId1"/>
          <a:srcRect/>
          <a:stretch>
            <a:fillRect/>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51453" y="664298"/>
          <a:ext cx="3554592" cy="699523"/>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«Bu program sayesinde 4. sınıfta olmamıza rağmen iş hayatına erken başlamanın faydalarını görüyorum.»</a:t>
          </a:r>
          <a:endParaRPr lang="tr-TR" sz="2800" kern="1200" dirty="0"/>
        </a:p>
      </dsp:txBody>
      <dsp:txXfrm>
        <a:off x="67844" y="680689"/>
        <a:ext cx="3521810" cy="683132"/>
      </dsp:txXfrm>
    </dsp:sp>
    <dsp:sp modelId="{85AFF449-19EB-43E1-8917-F2D6D84D8A5F}">
      <dsp:nvSpPr>
        <dsp:cNvPr id="0" name=""/>
        <dsp:cNvSpPr/>
      </dsp:nvSpPr>
      <dsp:spPr>
        <a:xfrm>
          <a:off x="46974" y="1363835"/>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Elif Karabacak,         </a:t>
          </a:r>
          <a:r>
            <a:rPr lang="tr-TR" sz="1600" kern="1200" dirty="0" err="1"/>
            <a:t>Atiker</a:t>
          </a:r>
          <a:r>
            <a:rPr lang="tr-TR" sz="1600" kern="1200" dirty="0"/>
            <a:t> Yazılım</a:t>
          </a:r>
        </a:p>
      </dsp:txBody>
      <dsp:txXfrm>
        <a:off x="46974" y="1363835"/>
        <a:ext cx="2503234" cy="545419"/>
      </dsp:txXfrm>
    </dsp:sp>
    <dsp:sp modelId="{3FFC8A84-72D6-434F-8EB6-550A8F106A4C}">
      <dsp:nvSpPr>
        <dsp:cNvPr id="0" name=""/>
        <dsp:cNvSpPr/>
      </dsp:nvSpPr>
      <dsp:spPr>
        <a:xfrm>
          <a:off x="2463328" y="1214082"/>
          <a:ext cx="1082622" cy="905697"/>
        </a:xfrm>
        <a:prstGeom prst="ellipse">
          <a:avLst/>
        </a:prstGeom>
        <a:blipFill rotWithShape="1">
          <a:blip xmlns:r="http://schemas.openxmlformats.org/officeDocument/2006/relationships" r:embed="rId1"/>
          <a:srcRect/>
          <a:stretch>
            <a:fillRect l="-1000" r="-1000"/>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60234" y="655448"/>
          <a:ext cx="3554592" cy="1197306"/>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«Genel olarak süreçten memnundum ama staj eşleştirme süreci daha erken bir tarihte başlatılabilirse öğrencilerin konaklama yeri bulmada daha az zorluk yaşayacağını düşünüyorum.»</a:t>
          </a:r>
          <a:endParaRPr lang="tr-TR" sz="2800" kern="1200" dirty="0"/>
        </a:p>
      </dsp:txBody>
      <dsp:txXfrm>
        <a:off x="88288" y="683502"/>
        <a:ext cx="3498484" cy="1169252"/>
      </dsp:txXfrm>
    </dsp:sp>
    <dsp:sp modelId="{85AFF449-19EB-43E1-8917-F2D6D84D8A5F}">
      <dsp:nvSpPr>
        <dsp:cNvPr id="0" name=""/>
        <dsp:cNvSpPr/>
      </dsp:nvSpPr>
      <dsp:spPr>
        <a:xfrm>
          <a:off x="60056" y="1856776"/>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Emine Yitim, Türksat</a:t>
          </a:r>
        </a:p>
      </dsp:txBody>
      <dsp:txXfrm>
        <a:off x="60056" y="1856776"/>
        <a:ext cx="2503234" cy="545419"/>
      </dsp:txXfrm>
    </dsp:sp>
    <dsp:sp modelId="{3FFC8A84-72D6-434F-8EB6-550A8F106A4C}">
      <dsp:nvSpPr>
        <dsp:cNvPr id="0" name=""/>
        <dsp:cNvSpPr/>
      </dsp:nvSpPr>
      <dsp:spPr>
        <a:xfrm>
          <a:off x="2548695" y="1727206"/>
          <a:ext cx="1007117" cy="851728"/>
        </a:xfrm>
        <a:prstGeom prst="ellipse">
          <a:avLst/>
        </a:prstGeom>
        <a:blipFill rotWithShape="1">
          <a:blip xmlns:r="http://schemas.openxmlformats.org/officeDocument/2006/relationships" r:embed="rId1"/>
          <a:srcRect/>
          <a:stretch>
            <a:fillRect t="-29000" b="-29000"/>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73754" y="511300"/>
          <a:ext cx="3554592" cy="1654943"/>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«Ortak eğitim programı kesinlikle çok güzel bir program olmakla birlikte çok uzun bir süre olduğu için bu sürecin tek firmada geçirilmesinin verimli olduğunu düşünmüyorum.2 firmada 4 er ay olmak üzere yapıldığı takdirde çok daha büyük verim alınacaktır.»</a:t>
          </a:r>
          <a:endParaRPr lang="tr-TR" sz="2800" kern="1200" dirty="0"/>
        </a:p>
      </dsp:txBody>
      <dsp:txXfrm>
        <a:off x="112531" y="550077"/>
        <a:ext cx="3477038" cy="1616166"/>
      </dsp:txXfrm>
    </dsp:sp>
    <dsp:sp modelId="{85AFF449-19EB-43E1-8917-F2D6D84D8A5F}">
      <dsp:nvSpPr>
        <dsp:cNvPr id="0" name=""/>
        <dsp:cNvSpPr/>
      </dsp:nvSpPr>
      <dsp:spPr>
        <a:xfrm>
          <a:off x="73576" y="1960710"/>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Gamze Avşaroğlu, Heper</a:t>
          </a:r>
        </a:p>
      </dsp:txBody>
      <dsp:txXfrm>
        <a:off x="73576" y="1960710"/>
        <a:ext cx="2503234" cy="545419"/>
      </dsp:txXfrm>
    </dsp:sp>
    <dsp:sp modelId="{3FFC8A84-72D6-434F-8EB6-550A8F106A4C}">
      <dsp:nvSpPr>
        <dsp:cNvPr id="0" name=""/>
        <dsp:cNvSpPr/>
      </dsp:nvSpPr>
      <dsp:spPr>
        <a:xfrm>
          <a:off x="2643213" y="1889326"/>
          <a:ext cx="953036" cy="893629"/>
        </a:xfrm>
        <a:prstGeom prst="ellipse">
          <a:avLst/>
        </a:prstGeom>
        <a:blipFill rotWithShape="1">
          <a:blip xmlns:r="http://schemas.openxmlformats.org/officeDocument/2006/relationships" r:embed="rId1"/>
          <a:srcRect/>
          <a:stretch>
            <a:fillRect t="-17000" b="-17000"/>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80126" y="677575"/>
          <a:ext cx="3554592" cy="699523"/>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«Ortak Eğitim Koordinatörlüğünün öğrenci odaklılığı, bizlerin geleceği için yürüttüğü çalışmalar bizleri çok mutlu ediyor.»</a:t>
          </a:r>
          <a:endParaRPr lang="tr-TR" sz="2800" kern="1200" dirty="0"/>
        </a:p>
      </dsp:txBody>
      <dsp:txXfrm>
        <a:off x="96517" y="693966"/>
        <a:ext cx="3521810" cy="683132"/>
      </dsp:txXfrm>
    </dsp:sp>
    <dsp:sp modelId="{85AFF449-19EB-43E1-8917-F2D6D84D8A5F}">
      <dsp:nvSpPr>
        <dsp:cNvPr id="0" name=""/>
        <dsp:cNvSpPr/>
      </dsp:nvSpPr>
      <dsp:spPr>
        <a:xfrm>
          <a:off x="75647" y="1377113"/>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İrem Türkmen, </a:t>
          </a:r>
          <a:r>
            <a:rPr lang="tr-TR" sz="1600" kern="1200" dirty="0" err="1"/>
            <a:t>Nemak</a:t>
          </a:r>
          <a:endParaRPr lang="tr-TR" sz="1600" kern="1200" dirty="0"/>
        </a:p>
      </dsp:txBody>
      <dsp:txXfrm>
        <a:off x="75647" y="1377113"/>
        <a:ext cx="2503234" cy="545419"/>
      </dsp:txXfrm>
    </dsp:sp>
    <dsp:sp modelId="{3FFC8A84-72D6-434F-8EB6-550A8F106A4C}">
      <dsp:nvSpPr>
        <dsp:cNvPr id="0" name=""/>
        <dsp:cNvSpPr/>
      </dsp:nvSpPr>
      <dsp:spPr>
        <a:xfrm>
          <a:off x="2778911" y="1236311"/>
          <a:ext cx="967928" cy="852586"/>
        </a:xfrm>
        <a:prstGeom prst="ellipse">
          <a:avLst/>
        </a:prstGeom>
        <a:blipFill rotWithShape="1">
          <a:blip xmlns:r="http://schemas.openxmlformats.org/officeDocument/2006/relationships" r:embed="rId1"/>
          <a:srcRect/>
          <a:stretch>
            <a:fillRect t="-9000" b="-9000"/>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44197" y="953604"/>
          <a:ext cx="3554592" cy="1006843"/>
        </a:xfrm>
        <a:prstGeom prst="round2SameRect">
          <a:avLst>
            <a:gd name="adj1" fmla="val 8000"/>
            <a:gd name="adj2" fmla="val 0"/>
          </a:avLst>
        </a:prstGeom>
        <a:solidFill>
          <a:schemeClr val="lt1">
            <a:alpha val="90000"/>
            <a:hueOff val="0"/>
            <a:satOff val="0"/>
            <a:lumOff val="0"/>
            <a:alphaOff val="0"/>
          </a:schemeClr>
        </a:solidFill>
        <a:ln w="19050" cap="rnd"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«Ortak eğitim için kurulan online sistem ve kadro bir çok işimizi kolayca halletmemize olanak sağladı, Her şey için teşekkürler.»</a:t>
          </a:r>
          <a:endParaRPr lang="tr-TR" sz="2800" kern="1200" dirty="0"/>
        </a:p>
      </dsp:txBody>
      <dsp:txXfrm>
        <a:off x="67789" y="977196"/>
        <a:ext cx="3507408" cy="983251"/>
      </dsp:txXfrm>
    </dsp:sp>
    <dsp:sp modelId="{85AFF449-19EB-43E1-8917-F2D6D84D8A5F}">
      <dsp:nvSpPr>
        <dsp:cNvPr id="0" name=""/>
        <dsp:cNvSpPr/>
      </dsp:nvSpPr>
      <dsp:spPr>
        <a:xfrm>
          <a:off x="44197" y="1799581"/>
          <a:ext cx="3554592" cy="528020"/>
        </a:xfrm>
        <a:prstGeom prst="rect">
          <a:avLst/>
        </a:prstGeom>
        <a:solidFill>
          <a:srgbClr val="FFC000"/>
        </a:solidFill>
        <a:ln w="19050"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Selçuk </a:t>
          </a:r>
          <a:r>
            <a:rPr lang="tr-TR" sz="1600" kern="1200" dirty="0" err="1"/>
            <a:t>Sağban</a:t>
          </a:r>
          <a:r>
            <a:rPr lang="tr-TR" sz="1600" kern="1200" dirty="0"/>
            <a:t>, </a:t>
          </a:r>
          <a:r>
            <a:rPr lang="tr-TR" sz="1600" kern="1200" dirty="0" err="1"/>
            <a:t>Memak</a:t>
          </a:r>
          <a:endParaRPr lang="tr-TR" sz="1600" kern="1200" dirty="0"/>
        </a:p>
      </dsp:txBody>
      <dsp:txXfrm>
        <a:off x="44197" y="1799581"/>
        <a:ext cx="2503234" cy="528020"/>
      </dsp:txXfrm>
    </dsp:sp>
    <dsp:sp modelId="{3FFC8A84-72D6-434F-8EB6-550A8F106A4C}">
      <dsp:nvSpPr>
        <dsp:cNvPr id="0" name=""/>
        <dsp:cNvSpPr/>
      </dsp:nvSpPr>
      <dsp:spPr>
        <a:xfrm>
          <a:off x="2555099" y="1634183"/>
          <a:ext cx="1070554" cy="924844"/>
        </a:xfrm>
        <a:prstGeom prst="ellipse">
          <a:avLst/>
        </a:prstGeom>
        <a:blipFill rotWithShape="1">
          <a:blip xmlns:r="http://schemas.openxmlformats.org/officeDocument/2006/relationships" r:embed="rId1"/>
          <a:srcRect/>
          <a:stretch>
            <a:fillRect l="-8000" r="-8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65388" y="588159"/>
          <a:ext cx="3554592" cy="2283779"/>
        </a:xfrm>
        <a:prstGeom prst="round2SameRect">
          <a:avLst>
            <a:gd name="adj1" fmla="val 8000"/>
            <a:gd name="adj2" fmla="val 0"/>
          </a:avLst>
        </a:prstGeom>
        <a:solidFill>
          <a:schemeClr val="lt1">
            <a:alpha val="90000"/>
            <a:hueOff val="0"/>
            <a:satOff val="0"/>
            <a:lumOff val="0"/>
            <a:alphaOff val="0"/>
          </a:schemeClr>
        </a:solidFill>
        <a:ln w="19050" cap="rnd"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«Ortak Eğitim Koordinatörlüğü’nün bize böyle bir fırsat sunmuş olması gerçekten büyük bir şans. Bu programdan diğer üniversitelerdeki arkadaşlarıma bahsettiğimde inanmakta zorlandılar. “Dokuz aylık bir iş deneyimi büyük bir nimet,” dediler. Bu kadar uzun bir sürede işi A’dan Z’ye öğrenme fırsatı bulabiliyorsunuz.»</a:t>
          </a:r>
        </a:p>
      </dsp:txBody>
      <dsp:txXfrm>
        <a:off x="118900" y="641671"/>
        <a:ext cx="3447568" cy="2230267"/>
      </dsp:txXfrm>
    </dsp:sp>
    <dsp:sp modelId="{85AFF449-19EB-43E1-8917-F2D6D84D8A5F}">
      <dsp:nvSpPr>
        <dsp:cNvPr id="0" name=""/>
        <dsp:cNvSpPr/>
      </dsp:nvSpPr>
      <dsp:spPr>
        <a:xfrm>
          <a:off x="72427" y="2419488"/>
          <a:ext cx="3554592" cy="545419"/>
        </a:xfrm>
        <a:prstGeom prst="rect">
          <a:avLst/>
        </a:prstGeom>
        <a:solidFill>
          <a:srgbClr val="C00000"/>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Mustafa Tuğrul </a:t>
          </a:r>
          <a:r>
            <a:rPr lang="tr-TR" sz="1600" kern="1200" dirty="0" err="1"/>
            <a:t>Bahar,Seiso</a:t>
          </a:r>
          <a:endParaRPr lang="tr-TR" sz="1600" kern="1200" dirty="0"/>
        </a:p>
      </dsp:txBody>
      <dsp:txXfrm>
        <a:off x="72427" y="2419488"/>
        <a:ext cx="2503234" cy="545419"/>
      </dsp:txXfrm>
    </dsp:sp>
    <dsp:sp modelId="{3FFC8A84-72D6-434F-8EB6-550A8F106A4C}">
      <dsp:nvSpPr>
        <dsp:cNvPr id="0" name=""/>
        <dsp:cNvSpPr/>
      </dsp:nvSpPr>
      <dsp:spPr>
        <a:xfrm>
          <a:off x="2655082" y="2196096"/>
          <a:ext cx="1006831" cy="980941"/>
        </a:xfrm>
        <a:prstGeom prst="ellipse">
          <a:avLst/>
        </a:prstGeom>
        <a:blipFill rotWithShape="1">
          <a:blip xmlns:r="http://schemas.openxmlformats.org/officeDocument/2006/relationships" r:embed="rId1"/>
          <a:srcRect/>
          <a:stretch>
            <a:fillRect l="-5000" r="-5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89026" y="716731"/>
          <a:ext cx="3554592" cy="1898236"/>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just" defTabSz="577850">
            <a:lnSpc>
              <a:spcPct val="90000"/>
            </a:lnSpc>
            <a:spcBef>
              <a:spcPct val="0"/>
            </a:spcBef>
            <a:spcAft>
              <a:spcPct val="15000"/>
            </a:spcAft>
            <a:buNone/>
          </a:pPr>
          <a:r>
            <a:rPr lang="tr-TR" sz="1300" kern="1200" dirty="0"/>
            <a:t>«Takım liderimin geri bildirimi doğrultusunda, bu programın etkili sonuçlar doğurduğu gözlemlenmiştir. Kendisi, artık </a:t>
          </a:r>
          <a:r>
            <a:rPr lang="tr-TR" sz="1300" kern="1200" dirty="0" err="1"/>
            <a:t>NEÜ’den</a:t>
          </a:r>
          <a:r>
            <a:rPr lang="tr-TR" sz="1300" kern="1200" dirty="0"/>
            <a:t> stajyer kabul edeceğini ve hatta alt sınıflardan önerilebilecek öğrenciler olup olmadığını sormuştur. Bu durum, üniversitemizin kurumsal firmalar nezdinde olumlu bir şekilde tanıtıldığını ve gelecekteki öğrenciler için de kariyer fırsatlarının oluştuğunu göstermektedir.»</a:t>
          </a:r>
        </a:p>
      </dsp:txBody>
      <dsp:txXfrm>
        <a:off x="133504" y="761209"/>
        <a:ext cx="3465636" cy="1853758"/>
      </dsp:txXfrm>
    </dsp:sp>
    <dsp:sp modelId="{85AFF449-19EB-43E1-8917-F2D6D84D8A5F}">
      <dsp:nvSpPr>
        <dsp:cNvPr id="0" name=""/>
        <dsp:cNvSpPr/>
      </dsp:nvSpPr>
      <dsp:spPr>
        <a:xfrm>
          <a:off x="93683" y="2570865"/>
          <a:ext cx="3554592" cy="545419"/>
        </a:xfrm>
        <a:prstGeom prst="rect">
          <a:avLst/>
        </a:prstGeom>
        <a:solidFill>
          <a:schemeClr val="accent2"/>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Serhat Kamacı, </a:t>
          </a:r>
          <a:r>
            <a:rPr lang="tr-TR" sz="1600" kern="1200" dirty="0" err="1"/>
            <a:t>Havelsan</a:t>
          </a:r>
          <a:endParaRPr lang="tr-TR" sz="1600" kern="1200" dirty="0"/>
        </a:p>
      </dsp:txBody>
      <dsp:txXfrm>
        <a:off x="93683" y="2570865"/>
        <a:ext cx="2503234" cy="545419"/>
      </dsp:txXfrm>
    </dsp:sp>
    <dsp:sp modelId="{3FFC8A84-72D6-434F-8EB6-550A8F106A4C}">
      <dsp:nvSpPr>
        <dsp:cNvPr id="0" name=""/>
        <dsp:cNvSpPr/>
      </dsp:nvSpPr>
      <dsp:spPr>
        <a:xfrm>
          <a:off x="2664276" y="2570866"/>
          <a:ext cx="1006831" cy="98094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51332" y="782466"/>
          <a:ext cx="3554592" cy="1622571"/>
        </a:xfrm>
        <a:prstGeom prst="round2SameRect">
          <a:avLst>
            <a:gd name="adj1" fmla="val 8000"/>
            <a:gd name="adj2" fmla="val 0"/>
          </a:avLst>
        </a:prstGeom>
        <a:solidFill>
          <a:schemeClr val="lt1">
            <a:alpha val="90000"/>
            <a:hueOff val="0"/>
            <a:satOff val="0"/>
            <a:lumOff val="0"/>
            <a:alphaOff val="0"/>
          </a:schemeClr>
        </a:solidFill>
        <a:ln w="19050" cap="rnd"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«Ortak eğitim süreci, teorik bilgileri pratikte uygulama açısından oldukça faydalı oldu. Burada derslerini alamayacağım çokça şey öğrendim. Ancak öğrenciler firmaya yönlendirildikten sonra okulun süreci daha yakından takip etmesi gerektiğini düşünüyorum.»</a:t>
          </a:r>
          <a:endParaRPr lang="tr-TR" sz="2800" kern="1200" dirty="0"/>
        </a:p>
      </dsp:txBody>
      <dsp:txXfrm>
        <a:off x="89351" y="820485"/>
        <a:ext cx="3478554" cy="1584552"/>
      </dsp:txXfrm>
    </dsp:sp>
    <dsp:sp modelId="{85AFF449-19EB-43E1-8917-F2D6D84D8A5F}">
      <dsp:nvSpPr>
        <dsp:cNvPr id="0" name=""/>
        <dsp:cNvSpPr/>
      </dsp:nvSpPr>
      <dsp:spPr>
        <a:xfrm>
          <a:off x="60432" y="2369609"/>
          <a:ext cx="3554592" cy="545419"/>
        </a:xfrm>
        <a:prstGeom prst="rect">
          <a:avLst/>
        </a:prstGeom>
        <a:solidFill>
          <a:srgbClr val="C00000"/>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Seda Karaahmetoğlu, Tübitak Uzay</a:t>
          </a:r>
        </a:p>
      </dsp:txBody>
      <dsp:txXfrm>
        <a:off x="60432" y="2369609"/>
        <a:ext cx="2503234" cy="545419"/>
      </dsp:txXfrm>
    </dsp:sp>
    <dsp:sp modelId="{3FFC8A84-72D6-434F-8EB6-550A8F106A4C}">
      <dsp:nvSpPr>
        <dsp:cNvPr id="0" name=""/>
        <dsp:cNvSpPr/>
      </dsp:nvSpPr>
      <dsp:spPr>
        <a:xfrm>
          <a:off x="2539517" y="2134077"/>
          <a:ext cx="1042014" cy="993668"/>
        </a:xfrm>
        <a:prstGeom prst="ellipse">
          <a:avLst/>
        </a:prstGeom>
        <a:blipFill rotWithShape="1">
          <a:blip xmlns:r="http://schemas.openxmlformats.org/officeDocument/2006/relationships" r:embed="rId1"/>
          <a:srcRect/>
          <a:stretch>
            <a:fillRect l="-8000" r="-8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47276" y="163806"/>
          <a:ext cx="3554592" cy="2891494"/>
        </a:xfrm>
        <a:prstGeom prst="round2SameRect">
          <a:avLst>
            <a:gd name="adj1" fmla="val 8000"/>
            <a:gd name="adj2" fmla="val 0"/>
          </a:avLst>
        </a:prstGeom>
        <a:solidFill>
          <a:schemeClr val="lt1">
            <a:alpha val="90000"/>
            <a:hueOff val="0"/>
            <a:satOff val="0"/>
            <a:lumOff val="0"/>
            <a:alphaOff val="0"/>
          </a:schemeClr>
        </a:solidFill>
        <a:ln w="19050" cap="rnd"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«Öğrenci hayatım sona ermeden böyle bir uygulamada yer almak, hem kişisel hem de profesyonel gelişimim açısından büyük bir fırsat oldu. Bu deneyim, yeteneklerimi ve bilgi birikimimi daha da geliştirmeme olanak tanıdığı gibi, aynı zamanda kendime olan özgüvenimi önemli ölçüde artırarak, gelecekteki kariyerimde daha güçlü adımlar atma konusunda bana büyük bir motivasyon sağladı.»</a:t>
          </a:r>
          <a:endParaRPr lang="tr-TR" sz="2800" kern="1200" dirty="0"/>
        </a:p>
      </dsp:txBody>
      <dsp:txXfrm>
        <a:off x="115027" y="231557"/>
        <a:ext cx="3419090" cy="2823743"/>
      </dsp:txXfrm>
    </dsp:sp>
    <dsp:sp modelId="{85AFF449-19EB-43E1-8917-F2D6D84D8A5F}">
      <dsp:nvSpPr>
        <dsp:cNvPr id="0" name=""/>
        <dsp:cNvSpPr/>
      </dsp:nvSpPr>
      <dsp:spPr>
        <a:xfrm>
          <a:off x="56163" y="2376281"/>
          <a:ext cx="3554592" cy="545419"/>
        </a:xfrm>
        <a:prstGeom prst="rect">
          <a:avLst/>
        </a:prstGeom>
        <a:solidFill>
          <a:srgbClr val="7030A0"/>
        </a:solidFill>
        <a:ln w="19050" cap="rnd"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err="1"/>
            <a:t>Ümmü</a:t>
          </a:r>
          <a:r>
            <a:rPr lang="tr-TR" sz="1600" kern="1200" dirty="0"/>
            <a:t> Şule Şimşek, </a:t>
          </a:r>
          <a:r>
            <a:rPr lang="tr-TR" sz="1600" kern="1200" dirty="0" err="1"/>
            <a:t>Solimpeks</a:t>
          </a:r>
          <a:endParaRPr lang="tr-TR" sz="1600" kern="1200" dirty="0"/>
        </a:p>
      </dsp:txBody>
      <dsp:txXfrm>
        <a:off x="56163" y="2376281"/>
        <a:ext cx="2503234" cy="545419"/>
      </dsp:txXfrm>
    </dsp:sp>
    <dsp:sp modelId="{3FFC8A84-72D6-434F-8EB6-550A8F106A4C}">
      <dsp:nvSpPr>
        <dsp:cNvPr id="0" name=""/>
        <dsp:cNvSpPr/>
      </dsp:nvSpPr>
      <dsp:spPr>
        <a:xfrm>
          <a:off x="2563780" y="2119625"/>
          <a:ext cx="1058946" cy="1047053"/>
        </a:xfrm>
        <a:prstGeom prst="ellipse">
          <a:avLst/>
        </a:prstGeom>
        <a:blipFill rotWithShape="1">
          <a:blip xmlns:r="http://schemas.openxmlformats.org/officeDocument/2006/relationships" r:embed="rId1"/>
          <a:srcRect/>
          <a:stretch>
            <a:fillRect t="-14000" b="-14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51453" y="664298"/>
          <a:ext cx="3554592" cy="699523"/>
        </a:xfrm>
        <a:prstGeom prst="round2SameRect">
          <a:avLst>
            <a:gd name="adj1" fmla="val 8000"/>
            <a:gd name="adj2" fmla="val 0"/>
          </a:avLst>
        </a:prstGeom>
        <a:solidFill>
          <a:schemeClr val="bg1"/>
        </a:solidFill>
        <a:ln w="19050" cap="rnd"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«Ortak eğitim programı kariyerimde hangi alanda çalışabileceğimi gösteren ve bana öğreten bir program oldu.»</a:t>
          </a:r>
          <a:endParaRPr lang="tr-TR" sz="2800" kern="1200" dirty="0"/>
        </a:p>
      </dsp:txBody>
      <dsp:txXfrm>
        <a:off x="67844" y="680689"/>
        <a:ext cx="3521810" cy="683132"/>
      </dsp:txXfrm>
    </dsp:sp>
    <dsp:sp modelId="{85AFF449-19EB-43E1-8917-F2D6D84D8A5F}">
      <dsp:nvSpPr>
        <dsp:cNvPr id="0" name=""/>
        <dsp:cNvSpPr/>
      </dsp:nvSpPr>
      <dsp:spPr>
        <a:xfrm>
          <a:off x="46974" y="1363835"/>
          <a:ext cx="3554592" cy="545419"/>
        </a:xfrm>
        <a:prstGeom prst="rect">
          <a:avLst/>
        </a:prstGeom>
        <a:solidFill>
          <a:srgbClr val="FFC000"/>
        </a:solidFill>
        <a:ln w="19050"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Yusuf Talha Başer, Endüstriyel Elektrik</a:t>
          </a:r>
        </a:p>
      </dsp:txBody>
      <dsp:txXfrm>
        <a:off x="46974" y="1363835"/>
        <a:ext cx="2503234" cy="545419"/>
      </dsp:txXfrm>
    </dsp:sp>
    <dsp:sp modelId="{3FFC8A84-72D6-434F-8EB6-550A8F106A4C}">
      <dsp:nvSpPr>
        <dsp:cNvPr id="0" name=""/>
        <dsp:cNvSpPr/>
      </dsp:nvSpPr>
      <dsp:spPr>
        <a:xfrm>
          <a:off x="2508613" y="1214082"/>
          <a:ext cx="1082622" cy="905697"/>
        </a:xfrm>
        <a:prstGeom prst="ellipse">
          <a:avLst/>
        </a:prstGeom>
        <a:blipFill rotWithShape="1">
          <a:blip xmlns:r="http://schemas.openxmlformats.org/officeDocument/2006/relationships" r:embed="rId1"/>
          <a:srcRect/>
          <a:stretch>
            <a:fillRect t="-13000" b="-13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60234" y="655448"/>
          <a:ext cx="3554592" cy="1197306"/>
        </a:xfrm>
        <a:prstGeom prst="round2SameRect">
          <a:avLst>
            <a:gd name="adj1" fmla="val 8000"/>
            <a:gd name="adj2" fmla="val 0"/>
          </a:avLst>
        </a:prstGeom>
        <a:solidFill>
          <a:schemeClr val="lt1">
            <a:alpha val="90000"/>
            <a:hueOff val="0"/>
            <a:satOff val="0"/>
            <a:lumOff val="0"/>
            <a:alphaOff val="0"/>
          </a:schemeClr>
        </a:solidFill>
        <a:ln w="19050" cap="rnd" cmpd="sng" algn="ctr">
          <a:solidFill>
            <a:srgbClr val="00206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«Daha farklı her alandan öğrenciye hitap eden firmaları bünyelerine katmaları oldukça güzel ve sonraki dönemde girecek öğrencileri de aşırı heyecanlandıran bir durum.»</a:t>
          </a:r>
          <a:endParaRPr lang="tr-TR" sz="2800" kern="1200" dirty="0"/>
        </a:p>
      </dsp:txBody>
      <dsp:txXfrm>
        <a:off x="88288" y="683502"/>
        <a:ext cx="3498484" cy="1169252"/>
      </dsp:txXfrm>
    </dsp:sp>
    <dsp:sp modelId="{85AFF449-19EB-43E1-8917-F2D6D84D8A5F}">
      <dsp:nvSpPr>
        <dsp:cNvPr id="0" name=""/>
        <dsp:cNvSpPr/>
      </dsp:nvSpPr>
      <dsp:spPr>
        <a:xfrm>
          <a:off x="60056" y="1766297"/>
          <a:ext cx="3554592" cy="545419"/>
        </a:xfrm>
        <a:prstGeom prst="rect">
          <a:avLst/>
        </a:prstGeom>
        <a:solidFill>
          <a:srgbClr val="002060"/>
        </a:solidFill>
        <a:ln w="1905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Birsen Şahin, M Solar</a:t>
          </a:r>
        </a:p>
      </dsp:txBody>
      <dsp:txXfrm>
        <a:off x="60056" y="1766297"/>
        <a:ext cx="2503234" cy="545419"/>
      </dsp:txXfrm>
    </dsp:sp>
    <dsp:sp modelId="{3FFC8A84-72D6-434F-8EB6-550A8F106A4C}">
      <dsp:nvSpPr>
        <dsp:cNvPr id="0" name=""/>
        <dsp:cNvSpPr/>
      </dsp:nvSpPr>
      <dsp:spPr>
        <a:xfrm>
          <a:off x="2557752" y="1654749"/>
          <a:ext cx="1007117" cy="851728"/>
        </a:xfrm>
        <a:prstGeom prst="ellipse">
          <a:avLst/>
        </a:prstGeom>
        <a:blipFill rotWithShape="1">
          <a:blip xmlns:r="http://schemas.openxmlformats.org/officeDocument/2006/relationships" r:embed="rId1"/>
          <a:srcRect/>
          <a:stretch>
            <a:fillRect t="-16000" b="-16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73754" y="511300"/>
          <a:ext cx="3554592" cy="1654943"/>
        </a:xfrm>
        <a:prstGeom prst="round2SameRect">
          <a:avLst>
            <a:gd name="adj1" fmla="val 8000"/>
            <a:gd name="adj2" fmla="val 0"/>
          </a:avLst>
        </a:prstGeom>
        <a:solidFill>
          <a:schemeClr val="lt1">
            <a:alpha val="90000"/>
            <a:hueOff val="0"/>
            <a:satOff val="0"/>
            <a:lumOff val="0"/>
            <a:alphaOff val="0"/>
          </a:schemeClr>
        </a:solidFill>
        <a:ln w="19050" cap="rnd"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 Kariyerime adım atmadan önce böyle bir fırsat yakalamak, gelişimim açısından oldukça faydalı oldu. Hem bilgi ve becerilerimi ilerletmemi sağladı hem de kendime olan güvenimi artırarak meslek hayatıma daha güçlü bir başlangıç yapmam için bana motivasyon verdi.»</a:t>
          </a:r>
          <a:endParaRPr lang="tr-TR" sz="2800" kern="1200" dirty="0"/>
        </a:p>
      </dsp:txBody>
      <dsp:txXfrm>
        <a:off x="112531" y="550077"/>
        <a:ext cx="3477038" cy="1616166"/>
      </dsp:txXfrm>
    </dsp:sp>
    <dsp:sp modelId="{85AFF449-19EB-43E1-8917-F2D6D84D8A5F}">
      <dsp:nvSpPr>
        <dsp:cNvPr id="0" name=""/>
        <dsp:cNvSpPr/>
      </dsp:nvSpPr>
      <dsp:spPr>
        <a:xfrm>
          <a:off x="73576" y="1960710"/>
          <a:ext cx="3554592" cy="545419"/>
        </a:xfrm>
        <a:prstGeom prst="rect">
          <a:avLst/>
        </a:prstGeom>
        <a:solidFill>
          <a:srgbClr val="7030A0"/>
        </a:solidFill>
        <a:ln w="19050" cap="rnd"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Esra Kont, </a:t>
          </a:r>
          <a:r>
            <a:rPr lang="tr-TR" sz="1600" kern="1200" dirty="0" err="1"/>
            <a:t>Hidromas</a:t>
          </a:r>
          <a:endParaRPr lang="tr-TR" sz="1600" kern="1200" dirty="0"/>
        </a:p>
      </dsp:txBody>
      <dsp:txXfrm>
        <a:off x="73576" y="1960710"/>
        <a:ext cx="2503234" cy="545419"/>
      </dsp:txXfrm>
    </dsp:sp>
    <dsp:sp modelId="{3FFC8A84-72D6-434F-8EB6-550A8F106A4C}">
      <dsp:nvSpPr>
        <dsp:cNvPr id="0" name=""/>
        <dsp:cNvSpPr/>
      </dsp:nvSpPr>
      <dsp:spPr>
        <a:xfrm>
          <a:off x="2643213" y="1889326"/>
          <a:ext cx="953036" cy="893629"/>
        </a:xfrm>
        <a:prstGeom prst="ellipse">
          <a:avLst/>
        </a:prstGeom>
        <a:blipFill rotWithShape="1">
          <a:blip xmlns:r="http://schemas.openxmlformats.org/officeDocument/2006/relationships" r:embed="rId1"/>
          <a:srcRect/>
          <a:stretch>
            <a:fillRect l="-1000" r="-1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80126" y="677575"/>
          <a:ext cx="3554592" cy="699523"/>
        </a:xfrm>
        <a:prstGeom prst="round2SameRect">
          <a:avLst>
            <a:gd name="adj1" fmla="val 8000"/>
            <a:gd name="adj2" fmla="val 0"/>
          </a:avLst>
        </a:prstGeom>
        <a:solidFill>
          <a:schemeClr val="bg1">
            <a:alpha val="90000"/>
          </a:schemeClr>
        </a:solidFill>
        <a:ln w="19050" cap="rnd"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«Ortak Eğitim süreci bu işi seven, yapmak isteyen her öğrenci için gerçekten çok değerli.»</a:t>
          </a:r>
          <a:endParaRPr lang="tr-TR" sz="2800" kern="1200" dirty="0"/>
        </a:p>
      </dsp:txBody>
      <dsp:txXfrm>
        <a:off x="96517" y="693966"/>
        <a:ext cx="3521810" cy="683132"/>
      </dsp:txXfrm>
    </dsp:sp>
    <dsp:sp modelId="{85AFF449-19EB-43E1-8917-F2D6D84D8A5F}">
      <dsp:nvSpPr>
        <dsp:cNvPr id="0" name=""/>
        <dsp:cNvSpPr/>
      </dsp:nvSpPr>
      <dsp:spPr>
        <a:xfrm>
          <a:off x="75647" y="1377113"/>
          <a:ext cx="3554592" cy="545419"/>
        </a:xfrm>
        <a:prstGeom prst="rect">
          <a:avLst/>
        </a:prstGeom>
        <a:solidFill>
          <a:schemeClr val="accent6"/>
        </a:solidFill>
        <a:ln w="1905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Aykut Gündüz, AXI</a:t>
          </a:r>
        </a:p>
      </dsp:txBody>
      <dsp:txXfrm>
        <a:off x="75647" y="1377113"/>
        <a:ext cx="2503234" cy="545419"/>
      </dsp:txXfrm>
    </dsp:sp>
    <dsp:sp modelId="{3FFC8A84-72D6-434F-8EB6-550A8F106A4C}">
      <dsp:nvSpPr>
        <dsp:cNvPr id="0" name=""/>
        <dsp:cNvSpPr/>
      </dsp:nvSpPr>
      <dsp:spPr>
        <a:xfrm>
          <a:off x="2688079" y="1163680"/>
          <a:ext cx="967928" cy="852586"/>
        </a:xfrm>
        <a:prstGeom prst="ellipse">
          <a:avLst/>
        </a:prstGeom>
        <a:blipFill rotWithShape="1">
          <a:blip xmlns:r="http://schemas.openxmlformats.org/officeDocument/2006/relationships" r:embed="rId1"/>
          <a:srcRect/>
          <a:stretch>
            <a:fillRect t="-26000" b="-26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47711" y="851563"/>
          <a:ext cx="3554592" cy="1307105"/>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«NEÜ Ortak Eğitim Programı’ndan oldukça memnunum. Bu programın hem kişisel gelişimime hem de özgeçmişime önemli katkılar sağladığını düşünüyorum.»</a:t>
          </a:r>
          <a:endParaRPr lang="tr-TR" sz="2800" kern="1200" dirty="0"/>
        </a:p>
      </dsp:txBody>
      <dsp:txXfrm>
        <a:off x="78338" y="882190"/>
        <a:ext cx="3493338" cy="1276478"/>
      </dsp:txXfrm>
    </dsp:sp>
    <dsp:sp modelId="{85AFF449-19EB-43E1-8917-F2D6D84D8A5F}">
      <dsp:nvSpPr>
        <dsp:cNvPr id="0" name=""/>
        <dsp:cNvSpPr/>
      </dsp:nvSpPr>
      <dsp:spPr>
        <a:xfrm>
          <a:off x="47711" y="1838971"/>
          <a:ext cx="3554592" cy="545419"/>
        </a:xfrm>
        <a:prstGeom prst="rect">
          <a:avLst/>
        </a:prstGeom>
        <a:solidFill>
          <a:schemeClr val="accent2"/>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Metin Furkan Yaman, Türksat</a:t>
          </a:r>
        </a:p>
      </dsp:txBody>
      <dsp:txXfrm>
        <a:off x="47711" y="1838971"/>
        <a:ext cx="2503234" cy="545419"/>
      </dsp:txXfrm>
    </dsp:sp>
    <dsp:sp modelId="{3FFC8A84-72D6-434F-8EB6-550A8F106A4C}">
      <dsp:nvSpPr>
        <dsp:cNvPr id="0" name=""/>
        <dsp:cNvSpPr/>
      </dsp:nvSpPr>
      <dsp:spPr>
        <a:xfrm>
          <a:off x="2565618" y="1698030"/>
          <a:ext cx="1056496" cy="1032746"/>
        </a:xfrm>
        <a:prstGeom prst="ellipse">
          <a:avLst/>
        </a:prstGeom>
        <a:blipFill rotWithShape="1">
          <a:blip xmlns:r="http://schemas.openxmlformats.org/officeDocument/2006/relationships" r:embed="rId1"/>
          <a:srcRect/>
          <a:stretch>
            <a:fillRect t="-22000" b="-22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51332" y="647897"/>
          <a:ext cx="3554592" cy="2160846"/>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«Gerek tarafıma sağlanan çalışma ortamı, gerek </a:t>
          </a:r>
          <a:r>
            <a:rPr lang="tr-TR" sz="1400" kern="1200" dirty="0" err="1"/>
            <a:t>mentörümün</a:t>
          </a:r>
          <a:r>
            <a:rPr lang="tr-TR" sz="1400" kern="1200" dirty="0"/>
            <a:t> yönlendirme ve desteği ile birlikte verilen görev ve projeler, hem teknik hem de kişisel gelişimim açısından oldukça faydalı olmuştur. Süreç boyunca kendimi sürekli olarak geliştirme imkânı buldum ve edindiğim deneyimler mesleki açıdan benim için son derece değerliydi.»</a:t>
          </a:r>
          <a:endParaRPr lang="tr-TR" sz="2800" kern="1200" dirty="0"/>
        </a:p>
      </dsp:txBody>
      <dsp:txXfrm>
        <a:off x="101963" y="698528"/>
        <a:ext cx="3453330" cy="2110215"/>
      </dsp:txXfrm>
    </dsp:sp>
    <dsp:sp modelId="{85AFF449-19EB-43E1-8917-F2D6D84D8A5F}">
      <dsp:nvSpPr>
        <dsp:cNvPr id="0" name=""/>
        <dsp:cNvSpPr/>
      </dsp:nvSpPr>
      <dsp:spPr>
        <a:xfrm>
          <a:off x="60432" y="2504178"/>
          <a:ext cx="3554592" cy="545419"/>
        </a:xfrm>
        <a:prstGeom prst="rect">
          <a:avLst/>
        </a:prstGeom>
        <a:solidFill>
          <a:schemeClr val="accent2"/>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err="1"/>
            <a:t>Eslem</a:t>
          </a:r>
          <a:r>
            <a:rPr lang="tr-TR" sz="1600" kern="1200" dirty="0"/>
            <a:t> Göl, Türksat</a:t>
          </a:r>
        </a:p>
      </dsp:txBody>
      <dsp:txXfrm>
        <a:off x="60432" y="2504178"/>
        <a:ext cx="2503234" cy="545419"/>
      </dsp:txXfrm>
    </dsp:sp>
    <dsp:sp modelId="{3FFC8A84-72D6-434F-8EB6-550A8F106A4C}">
      <dsp:nvSpPr>
        <dsp:cNvPr id="0" name=""/>
        <dsp:cNvSpPr/>
      </dsp:nvSpPr>
      <dsp:spPr>
        <a:xfrm>
          <a:off x="2633472" y="2406915"/>
          <a:ext cx="1042014" cy="993668"/>
        </a:xfrm>
        <a:prstGeom prst="ellipse">
          <a:avLst/>
        </a:prstGeom>
        <a:blipFill rotWithShape="1">
          <a:blip xmlns:r="http://schemas.openxmlformats.org/officeDocument/2006/relationships" r:embed="rId1"/>
          <a:srcRect/>
          <a:stretch>
            <a:fillRect t="-24000" b="-24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50727" y="590936"/>
          <a:ext cx="3551121" cy="1196137"/>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«Çalışma ortamını ve koşullarını öğrenip buna adapte olabildim. Özellikle projenin tamamında sorumlu olmak, projenin yapımından yayınlanmasına kadar olan sürecin nasıl ilerlediğini öğrenmemi sağladı.»</a:t>
          </a:r>
          <a:endParaRPr lang="tr-TR" sz="2800" kern="1200" dirty="0"/>
        </a:p>
      </dsp:txBody>
      <dsp:txXfrm>
        <a:off x="78754" y="618963"/>
        <a:ext cx="3495067" cy="1168110"/>
      </dsp:txXfrm>
    </dsp:sp>
    <dsp:sp modelId="{85AFF449-19EB-43E1-8917-F2D6D84D8A5F}">
      <dsp:nvSpPr>
        <dsp:cNvPr id="0" name=""/>
        <dsp:cNvSpPr/>
      </dsp:nvSpPr>
      <dsp:spPr>
        <a:xfrm>
          <a:off x="50549" y="1810336"/>
          <a:ext cx="3551121" cy="544887"/>
        </a:xfrm>
        <a:prstGeom prst="rect">
          <a:avLst/>
        </a:prstGeom>
        <a:solidFill>
          <a:schemeClr val="accent2"/>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Erdem Lale, Konya Büyükşehir Belediyesi</a:t>
          </a:r>
        </a:p>
      </dsp:txBody>
      <dsp:txXfrm>
        <a:off x="50549" y="1810336"/>
        <a:ext cx="2500789" cy="544887"/>
      </dsp:txXfrm>
    </dsp:sp>
    <dsp:sp modelId="{3FFC8A84-72D6-434F-8EB6-550A8F106A4C}">
      <dsp:nvSpPr>
        <dsp:cNvPr id="0" name=""/>
        <dsp:cNvSpPr/>
      </dsp:nvSpPr>
      <dsp:spPr>
        <a:xfrm>
          <a:off x="2561542" y="1658961"/>
          <a:ext cx="1057912" cy="1046030"/>
        </a:xfrm>
        <a:prstGeom prst="ellipse">
          <a:avLst/>
        </a:prstGeom>
        <a:blipFill rotWithShape="1">
          <a:blip xmlns:r="http://schemas.openxmlformats.org/officeDocument/2006/relationships" r:embed="rId1"/>
          <a:srcRect/>
          <a:stretch>
            <a:fillRect t="-25000" b="-25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64099" y="664298"/>
          <a:ext cx="3554592" cy="699523"/>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«Ortak eğitim programı ise gerçekten çok başarılı bir program öğrenciler için büyük bir şans olduğunu düşünüyorum.»</a:t>
          </a:r>
          <a:endParaRPr lang="tr-TR" sz="2800" kern="1200" dirty="0"/>
        </a:p>
      </dsp:txBody>
      <dsp:txXfrm>
        <a:off x="80490" y="680689"/>
        <a:ext cx="3521810" cy="683132"/>
      </dsp:txXfrm>
    </dsp:sp>
    <dsp:sp modelId="{85AFF449-19EB-43E1-8917-F2D6D84D8A5F}">
      <dsp:nvSpPr>
        <dsp:cNvPr id="0" name=""/>
        <dsp:cNvSpPr/>
      </dsp:nvSpPr>
      <dsp:spPr>
        <a:xfrm>
          <a:off x="59620" y="1363835"/>
          <a:ext cx="3554592" cy="545419"/>
        </a:xfrm>
        <a:prstGeom prst="rect">
          <a:avLst/>
        </a:prstGeom>
        <a:solidFill>
          <a:schemeClr val="accent2"/>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Yaşar Işık, Elsa</a:t>
          </a:r>
        </a:p>
      </dsp:txBody>
      <dsp:txXfrm>
        <a:off x="59620" y="1363835"/>
        <a:ext cx="2503234" cy="545419"/>
      </dsp:txXfrm>
    </dsp:sp>
    <dsp:sp modelId="{3FFC8A84-72D6-434F-8EB6-550A8F106A4C}">
      <dsp:nvSpPr>
        <dsp:cNvPr id="0" name=""/>
        <dsp:cNvSpPr/>
      </dsp:nvSpPr>
      <dsp:spPr>
        <a:xfrm>
          <a:off x="2506952" y="1306246"/>
          <a:ext cx="1032036" cy="905697"/>
        </a:xfrm>
        <a:prstGeom prst="ellipse">
          <a:avLst/>
        </a:prstGeom>
        <a:blipFill rotWithShape="1">
          <a:blip xmlns:r="http://schemas.openxmlformats.org/officeDocument/2006/relationships" r:embed="rId1"/>
          <a:srcRect/>
          <a:stretch>
            <a:fillRect t="-5000" b="-5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63672" y="639720"/>
          <a:ext cx="3551121" cy="1196137"/>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«NEÜ Ortak Eğitim Programı, teorik bilgileri pratiğe dökme açısından çok faydalı oldu. Başlangıçta bazı zorluklar ve eksiklikler yaşadım, ancak zamanla adapte olup kendimi geliştirme fırsatı buldum.»</a:t>
          </a:r>
          <a:endParaRPr lang="tr-TR" sz="2800" kern="1200" dirty="0"/>
        </a:p>
      </dsp:txBody>
      <dsp:txXfrm>
        <a:off x="91699" y="667747"/>
        <a:ext cx="3495067" cy="1168110"/>
      </dsp:txXfrm>
    </dsp:sp>
    <dsp:sp modelId="{85AFF449-19EB-43E1-8917-F2D6D84D8A5F}">
      <dsp:nvSpPr>
        <dsp:cNvPr id="0" name=""/>
        <dsp:cNvSpPr/>
      </dsp:nvSpPr>
      <dsp:spPr>
        <a:xfrm>
          <a:off x="63494" y="1841019"/>
          <a:ext cx="3551121" cy="544887"/>
        </a:xfrm>
        <a:prstGeom prst="rect">
          <a:avLst/>
        </a:prstGeom>
        <a:solidFill>
          <a:schemeClr val="accent2"/>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Nadire Nur Sağlam,   </a:t>
          </a:r>
          <a:r>
            <a:rPr lang="tr-TR" sz="1600" kern="1200" dirty="0" err="1"/>
            <a:t>Atiker</a:t>
          </a:r>
          <a:r>
            <a:rPr lang="tr-TR" sz="1600" kern="1200" dirty="0"/>
            <a:t> Yazılım</a:t>
          </a:r>
        </a:p>
      </dsp:txBody>
      <dsp:txXfrm>
        <a:off x="63494" y="1841019"/>
        <a:ext cx="2500789" cy="544887"/>
      </dsp:txXfrm>
    </dsp:sp>
    <dsp:sp modelId="{3FFC8A84-72D6-434F-8EB6-550A8F106A4C}">
      <dsp:nvSpPr>
        <dsp:cNvPr id="0" name=""/>
        <dsp:cNvSpPr/>
      </dsp:nvSpPr>
      <dsp:spPr>
        <a:xfrm>
          <a:off x="2528376" y="1729681"/>
          <a:ext cx="1006133" cy="850896"/>
        </a:xfrm>
        <a:prstGeom prst="ellipse">
          <a:avLst/>
        </a:prstGeom>
        <a:blipFill rotWithShape="1">
          <a:blip xmlns:r="http://schemas.openxmlformats.org/officeDocument/2006/relationships" r:embed="rId1"/>
          <a:srcRect/>
          <a:stretch>
            <a:fillRect t="-24000" b="-24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73754" y="511300"/>
          <a:ext cx="3554592" cy="1654943"/>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«Ortak Eğitim Programı’nın öğrenciler için oldukça faydalı bir uygulama olduğunu düşünüyorum. Teorik bilgimizi iş hayatında uygulama fırsatı bulmamız, mesleki deneyim kazanmamız ve sektörü yakından tanımamız açısından önemli bir katkı sağlıyor. »</a:t>
          </a:r>
          <a:endParaRPr lang="tr-TR" sz="2800" kern="1200" dirty="0"/>
        </a:p>
      </dsp:txBody>
      <dsp:txXfrm>
        <a:off x="112531" y="550077"/>
        <a:ext cx="3477038" cy="1616166"/>
      </dsp:txXfrm>
    </dsp:sp>
    <dsp:sp modelId="{85AFF449-19EB-43E1-8917-F2D6D84D8A5F}">
      <dsp:nvSpPr>
        <dsp:cNvPr id="0" name=""/>
        <dsp:cNvSpPr/>
      </dsp:nvSpPr>
      <dsp:spPr>
        <a:xfrm>
          <a:off x="73576" y="1960710"/>
          <a:ext cx="3554592" cy="545419"/>
        </a:xfrm>
        <a:prstGeom prst="rect">
          <a:avLst/>
        </a:prstGeom>
        <a:solidFill>
          <a:schemeClr val="accent2"/>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Senanur </a:t>
          </a:r>
          <a:r>
            <a:rPr lang="tr-TR" sz="1600" kern="1200" dirty="0" err="1"/>
            <a:t>İncekara</a:t>
          </a:r>
          <a:r>
            <a:rPr lang="tr-TR" sz="1600" kern="1200" dirty="0"/>
            <a:t>, Akgün</a:t>
          </a:r>
        </a:p>
      </dsp:txBody>
      <dsp:txXfrm>
        <a:off x="73576" y="1960710"/>
        <a:ext cx="2503234" cy="545419"/>
      </dsp:txXfrm>
    </dsp:sp>
    <dsp:sp modelId="{3FFC8A84-72D6-434F-8EB6-550A8F106A4C}">
      <dsp:nvSpPr>
        <dsp:cNvPr id="0" name=""/>
        <dsp:cNvSpPr/>
      </dsp:nvSpPr>
      <dsp:spPr>
        <a:xfrm>
          <a:off x="2643213" y="1825927"/>
          <a:ext cx="953036" cy="893629"/>
        </a:xfrm>
        <a:prstGeom prst="ellipse">
          <a:avLst/>
        </a:prstGeom>
        <a:blipFill rotWithShape="1">
          <a:blip xmlns:r="http://schemas.openxmlformats.org/officeDocument/2006/relationships" r:embed="rId1"/>
          <a:srcRect/>
          <a:stretch>
            <a:fillRect l="-1000" r="-1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44197" y="953604"/>
          <a:ext cx="3554592" cy="1006843"/>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None/>
          </a:pPr>
          <a:r>
            <a:rPr lang="tr-TR" sz="1400" kern="1200" dirty="0"/>
            <a:t>«Ortak Eğitim Programı, iş hayatını yakından görmek ve deneyim kazanmak açısından benim için oldukça verimli bir süreç oldu. »</a:t>
          </a:r>
          <a:endParaRPr lang="tr-TR" sz="2800" kern="1200" dirty="0"/>
        </a:p>
      </dsp:txBody>
      <dsp:txXfrm>
        <a:off x="67789" y="977196"/>
        <a:ext cx="3507408" cy="983251"/>
      </dsp:txXfrm>
    </dsp:sp>
    <dsp:sp modelId="{85AFF449-19EB-43E1-8917-F2D6D84D8A5F}">
      <dsp:nvSpPr>
        <dsp:cNvPr id="0" name=""/>
        <dsp:cNvSpPr/>
      </dsp:nvSpPr>
      <dsp:spPr>
        <a:xfrm>
          <a:off x="44197" y="1790881"/>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tr-TR" sz="1600" kern="1200" dirty="0"/>
            <a:t>Eylül Sıla Demircioğlu,   3E Elektro Optik Sistemler</a:t>
          </a:r>
        </a:p>
      </dsp:txBody>
      <dsp:txXfrm>
        <a:off x="44197" y="1790881"/>
        <a:ext cx="2503234" cy="545419"/>
      </dsp:txXfrm>
    </dsp:sp>
    <dsp:sp modelId="{3FFC8A84-72D6-434F-8EB6-550A8F106A4C}">
      <dsp:nvSpPr>
        <dsp:cNvPr id="0" name=""/>
        <dsp:cNvSpPr/>
      </dsp:nvSpPr>
      <dsp:spPr>
        <a:xfrm>
          <a:off x="2555075" y="1703890"/>
          <a:ext cx="1070554" cy="924844"/>
        </a:xfrm>
        <a:prstGeom prst="ellipse">
          <a:avLst/>
        </a:prstGeom>
        <a:blipFill rotWithShape="1">
          <a:blip xmlns:r="http://schemas.openxmlformats.org/officeDocument/2006/relationships" r:embed="rId1"/>
          <a:srcRect/>
          <a:stretch>
            <a:fillRect t="-7000" b="-7000"/>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1A680-E9D2-4FE2-87D1-8F7641AABF26}" type="datetimeFigureOut">
              <a:rPr lang="tr-TR" smtClean="0"/>
              <a:t>15.04.2025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1F3A24-0157-4882-8AFA-FBBF937C6459}" type="slidenum">
              <a:rPr lang="tr-TR" smtClean="0"/>
              <a:t>‹#›</a:t>
            </a:fld>
            <a:endParaRPr lang="tr-TR"/>
          </a:p>
        </p:txBody>
      </p:sp>
    </p:spTree>
    <p:extLst>
      <p:ext uri="{BB962C8B-B14F-4D97-AF65-F5344CB8AC3E}">
        <p14:creationId xmlns:p14="http://schemas.microsoft.com/office/powerpoint/2010/main" val="425608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037274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77A86019-A89D-4702-BEEB-FBA84BBD93CE}" type="datetimeFigureOut">
              <a:rPr lang="tr-TR" smtClean="0"/>
              <a:t>15.04.2025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1691529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7A86019-A89D-4702-BEEB-FBA84BBD93CE}" type="datetimeFigureOut">
              <a:rPr lang="tr-TR" smtClean="0"/>
              <a:t>15.04.2025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3681300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7A86019-A89D-4702-BEEB-FBA84BBD93CE}" type="datetimeFigureOut">
              <a:rPr lang="tr-TR" smtClean="0"/>
              <a:t>15.04.2025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44791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7A86019-A89D-4702-BEEB-FBA84BBD93CE}" type="datetimeFigureOut">
              <a:rPr lang="tr-TR" smtClean="0"/>
              <a:t>15.04.2025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3625394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7A86019-A89D-4702-BEEB-FBA84BBD93CE}" type="datetimeFigureOut">
              <a:rPr lang="tr-TR" smtClean="0"/>
              <a:t>15.04.2025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51608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7A86019-A89D-4702-BEEB-FBA84BBD93CE}" type="datetimeFigureOut">
              <a:rPr lang="tr-TR" smtClean="0"/>
              <a:t>15.04.2025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1360692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7A86019-A89D-4702-BEEB-FBA84BBD93CE}" type="datetimeFigureOut">
              <a:rPr lang="tr-TR" smtClean="0"/>
              <a:t>15.04.2025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2680034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7A86019-A89D-4702-BEEB-FBA84BBD93CE}" type="datetimeFigureOut">
              <a:rPr lang="tr-TR" smtClean="0"/>
              <a:t>15.04.2025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4284574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7A86019-A89D-4702-BEEB-FBA84BBD93CE}" type="datetimeFigureOut">
              <a:rPr lang="tr-TR" smtClean="0"/>
              <a:t>15.04.2025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550171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7A86019-A89D-4702-BEEB-FBA84BBD93CE}" type="datetimeFigureOut">
              <a:rPr lang="tr-TR" smtClean="0"/>
              <a:t>15.04.2025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1477822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7A86019-A89D-4702-BEEB-FBA84BBD93CE}" type="datetimeFigureOut">
              <a:rPr lang="tr-TR" smtClean="0"/>
              <a:t>15.04.2025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327226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77A86019-A89D-4702-BEEB-FBA84BBD93CE}" type="datetimeFigureOut">
              <a:rPr lang="tr-TR" smtClean="0"/>
              <a:t>15.04.2025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3187589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77A86019-A89D-4702-BEEB-FBA84BBD93CE}" type="datetimeFigureOut">
              <a:rPr lang="tr-TR" smtClean="0"/>
              <a:t>15.04.2025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2978522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A86019-A89D-4702-BEEB-FBA84BBD93CE}" type="datetimeFigureOut">
              <a:rPr lang="tr-TR" smtClean="0"/>
              <a:t>15.04.2025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790379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stilini düzenlemek için tıklayın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77A86019-A89D-4702-BEEB-FBA84BBD93CE}" type="datetimeFigureOut">
              <a:rPr lang="tr-TR" smtClean="0"/>
              <a:t>15.04.2025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2210445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BB9C357-557C-4AB9-9C6C-CE6F6797BAD5}" type="slidenum">
              <a:rPr lang="tr-TR" smtClean="0"/>
              <a:t>‹#›</a:t>
            </a:fld>
            <a:endParaRPr lang="tr-TR"/>
          </a:p>
        </p:txBody>
      </p:sp>
      <p:sp>
        <p:nvSpPr>
          <p:cNvPr id="5" name="Date Placeholder 4"/>
          <p:cNvSpPr>
            <a:spLocks noGrp="1"/>
          </p:cNvSpPr>
          <p:nvPr>
            <p:ph type="dt" sz="half" idx="10"/>
          </p:nvPr>
        </p:nvSpPr>
        <p:spPr/>
        <p:txBody>
          <a:bodyPr/>
          <a:lstStyle/>
          <a:p>
            <a:fld id="{77A86019-A89D-4702-BEEB-FBA84BBD93CE}" type="datetimeFigureOut">
              <a:rPr lang="tr-TR" smtClean="0"/>
              <a:t>15.04.2025</a:t>
            </a:fld>
            <a:endParaRPr lang="tr-TR"/>
          </a:p>
        </p:txBody>
      </p:sp>
    </p:spTree>
    <p:extLst>
      <p:ext uri="{BB962C8B-B14F-4D97-AF65-F5344CB8AC3E}">
        <p14:creationId xmlns:p14="http://schemas.microsoft.com/office/powerpoint/2010/main" val="3042429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A86019-A89D-4702-BEEB-FBA84BBD93CE}" type="datetimeFigureOut">
              <a:rPr lang="tr-TR" smtClean="0"/>
              <a:t>15.04.2025</a:t>
            </a:fld>
            <a:endParaRPr lang="tr-T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BB9C357-557C-4AB9-9C6C-CE6F6797BAD5}" type="slidenum">
              <a:rPr lang="tr-TR" smtClean="0"/>
              <a:t>‹#›</a:t>
            </a:fld>
            <a:endParaRPr lang="tr-TR"/>
          </a:p>
        </p:txBody>
      </p:sp>
    </p:spTree>
    <p:extLst>
      <p:ext uri="{BB962C8B-B14F-4D97-AF65-F5344CB8AC3E}">
        <p14:creationId xmlns:p14="http://schemas.microsoft.com/office/powerpoint/2010/main" val="37546095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hyperlink" Target="https://erbakan.edu.tr/storage/images/department/ortakegitim/Videolar/OrtakE%C4%9Fitim-Tan%C4%B1t%C4%B1m%202023-2024-%20Kurumsal.mp4"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9" Type="http://schemas.openxmlformats.org/officeDocument/2006/relationships/diagramQuickStyle" Target="../diagrams/quickStyle8.xml"/><Relationship Id="rId21" Type="http://schemas.microsoft.com/office/2007/relationships/diagramDrawing" Target="../diagrams/drawing4.xml"/><Relationship Id="rId34" Type="http://schemas.openxmlformats.org/officeDocument/2006/relationships/diagramQuickStyle" Target="../diagrams/quickStyle7.xml"/><Relationship Id="rId7" Type="http://schemas.openxmlformats.org/officeDocument/2006/relationships/diagramData" Target="../diagrams/data2.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29" Type="http://schemas.openxmlformats.org/officeDocument/2006/relationships/diagramQuickStyle" Target="../diagrams/quickStyle6.xml"/><Relationship Id="rId41" Type="http://schemas.microsoft.com/office/2007/relationships/diagramDrawing" Target="../diagrams/drawing8.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32" Type="http://schemas.openxmlformats.org/officeDocument/2006/relationships/diagramData" Target="../diagrams/data7.xml"/><Relationship Id="rId37" Type="http://schemas.openxmlformats.org/officeDocument/2006/relationships/diagramData" Target="../diagrams/data8.xml"/><Relationship Id="rId40" Type="http://schemas.openxmlformats.org/officeDocument/2006/relationships/diagramColors" Target="../diagrams/colors8.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36" Type="http://schemas.microsoft.com/office/2007/relationships/diagramDrawing" Target="../diagrams/drawing7.xml"/><Relationship Id="rId10" Type="http://schemas.openxmlformats.org/officeDocument/2006/relationships/diagramColors" Target="../diagrams/colors2.xml"/><Relationship Id="rId19" Type="http://schemas.openxmlformats.org/officeDocument/2006/relationships/diagramQuickStyle" Target="../diagrams/quickStyle4.xml"/><Relationship Id="rId31" Type="http://schemas.microsoft.com/office/2007/relationships/diagramDrawing" Target="../diagrams/drawing6.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 Id="rId35" Type="http://schemas.openxmlformats.org/officeDocument/2006/relationships/diagramColors" Target="../diagrams/colors7.xml"/><Relationship Id="rId8" Type="http://schemas.openxmlformats.org/officeDocument/2006/relationships/diagramLayout" Target="../diagrams/layout2.xml"/><Relationship Id="rId3" Type="http://schemas.openxmlformats.org/officeDocument/2006/relationships/diagramLayout" Target="../diagrams/layout1.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33" Type="http://schemas.openxmlformats.org/officeDocument/2006/relationships/diagramLayout" Target="../diagrams/layout7.xml"/><Relationship Id="rId38"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13" Type="http://schemas.openxmlformats.org/officeDocument/2006/relationships/diagramLayout" Target="../diagrams/layout11.xml"/><Relationship Id="rId18" Type="http://schemas.openxmlformats.org/officeDocument/2006/relationships/diagramLayout" Target="../diagrams/layout12.xml"/><Relationship Id="rId26" Type="http://schemas.microsoft.com/office/2007/relationships/diagramDrawing" Target="../diagrams/drawing13.xml"/><Relationship Id="rId39" Type="http://schemas.openxmlformats.org/officeDocument/2006/relationships/diagramQuickStyle" Target="../diagrams/quickStyle16.xml"/><Relationship Id="rId21" Type="http://schemas.microsoft.com/office/2007/relationships/diagramDrawing" Target="../diagrams/drawing12.xml"/><Relationship Id="rId34" Type="http://schemas.openxmlformats.org/officeDocument/2006/relationships/diagramQuickStyle" Target="../diagrams/quickStyle15.xml"/><Relationship Id="rId42" Type="http://schemas.openxmlformats.org/officeDocument/2006/relationships/diagramData" Target="../diagrams/data17.xml"/><Relationship Id="rId7" Type="http://schemas.openxmlformats.org/officeDocument/2006/relationships/diagramData" Target="../diagrams/data10.xml"/><Relationship Id="rId2" Type="http://schemas.openxmlformats.org/officeDocument/2006/relationships/diagramData" Target="../diagrams/data9.xml"/><Relationship Id="rId16" Type="http://schemas.microsoft.com/office/2007/relationships/diagramDrawing" Target="../diagrams/drawing11.xml"/><Relationship Id="rId29" Type="http://schemas.openxmlformats.org/officeDocument/2006/relationships/diagramQuickStyle" Target="../diagrams/quickStyle14.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24" Type="http://schemas.openxmlformats.org/officeDocument/2006/relationships/diagramQuickStyle" Target="../diagrams/quickStyle13.xml"/><Relationship Id="rId32" Type="http://schemas.openxmlformats.org/officeDocument/2006/relationships/diagramData" Target="../diagrams/data15.xml"/><Relationship Id="rId37" Type="http://schemas.openxmlformats.org/officeDocument/2006/relationships/diagramData" Target="../diagrams/data16.xml"/><Relationship Id="rId40" Type="http://schemas.openxmlformats.org/officeDocument/2006/relationships/diagramColors" Target="../diagrams/colors16.xml"/><Relationship Id="rId45" Type="http://schemas.openxmlformats.org/officeDocument/2006/relationships/diagramColors" Target="../diagrams/colors17.xml"/><Relationship Id="rId5" Type="http://schemas.openxmlformats.org/officeDocument/2006/relationships/diagramColors" Target="../diagrams/colors9.xml"/><Relationship Id="rId15" Type="http://schemas.openxmlformats.org/officeDocument/2006/relationships/diagramColors" Target="../diagrams/colors11.xml"/><Relationship Id="rId23" Type="http://schemas.openxmlformats.org/officeDocument/2006/relationships/diagramLayout" Target="../diagrams/layout13.xml"/><Relationship Id="rId28" Type="http://schemas.openxmlformats.org/officeDocument/2006/relationships/diagramLayout" Target="../diagrams/layout14.xml"/><Relationship Id="rId36" Type="http://schemas.microsoft.com/office/2007/relationships/diagramDrawing" Target="../diagrams/drawing15.xml"/><Relationship Id="rId10" Type="http://schemas.openxmlformats.org/officeDocument/2006/relationships/diagramColors" Target="../diagrams/colors10.xml"/><Relationship Id="rId19" Type="http://schemas.openxmlformats.org/officeDocument/2006/relationships/diagramQuickStyle" Target="../diagrams/quickStyle12.xml"/><Relationship Id="rId31" Type="http://schemas.microsoft.com/office/2007/relationships/diagramDrawing" Target="../diagrams/drawing14.xml"/><Relationship Id="rId44" Type="http://schemas.openxmlformats.org/officeDocument/2006/relationships/diagramQuickStyle" Target="../diagrams/quickStyle17.xml"/><Relationship Id="rId4" Type="http://schemas.openxmlformats.org/officeDocument/2006/relationships/diagramQuickStyle" Target="../diagrams/quickStyle9.xml"/><Relationship Id="rId9" Type="http://schemas.openxmlformats.org/officeDocument/2006/relationships/diagramQuickStyle" Target="../diagrams/quickStyle10.xml"/><Relationship Id="rId14" Type="http://schemas.openxmlformats.org/officeDocument/2006/relationships/diagramQuickStyle" Target="../diagrams/quickStyle11.xml"/><Relationship Id="rId22" Type="http://schemas.openxmlformats.org/officeDocument/2006/relationships/diagramData" Target="../diagrams/data13.xml"/><Relationship Id="rId27" Type="http://schemas.openxmlformats.org/officeDocument/2006/relationships/diagramData" Target="../diagrams/data14.xml"/><Relationship Id="rId30" Type="http://schemas.openxmlformats.org/officeDocument/2006/relationships/diagramColors" Target="../diagrams/colors14.xml"/><Relationship Id="rId35" Type="http://schemas.openxmlformats.org/officeDocument/2006/relationships/diagramColors" Target="../diagrams/colors15.xml"/><Relationship Id="rId43" Type="http://schemas.openxmlformats.org/officeDocument/2006/relationships/diagramLayout" Target="../diagrams/layout17.xml"/><Relationship Id="rId8" Type="http://schemas.openxmlformats.org/officeDocument/2006/relationships/diagramLayout" Target="../diagrams/layout10.xml"/><Relationship Id="rId3" Type="http://schemas.openxmlformats.org/officeDocument/2006/relationships/diagramLayout" Target="../diagrams/layout9.xml"/><Relationship Id="rId12" Type="http://schemas.openxmlformats.org/officeDocument/2006/relationships/diagramData" Target="../diagrams/data11.xml"/><Relationship Id="rId17" Type="http://schemas.openxmlformats.org/officeDocument/2006/relationships/diagramData" Target="../diagrams/data12.xml"/><Relationship Id="rId25" Type="http://schemas.openxmlformats.org/officeDocument/2006/relationships/diagramColors" Target="../diagrams/colors13.xml"/><Relationship Id="rId33" Type="http://schemas.openxmlformats.org/officeDocument/2006/relationships/diagramLayout" Target="../diagrams/layout15.xml"/><Relationship Id="rId38" Type="http://schemas.openxmlformats.org/officeDocument/2006/relationships/diagramLayout" Target="../diagrams/layout16.xml"/><Relationship Id="rId46" Type="http://schemas.microsoft.com/office/2007/relationships/diagramDrawing" Target="../diagrams/drawing17.xml"/><Relationship Id="rId20" Type="http://schemas.openxmlformats.org/officeDocument/2006/relationships/diagramColors" Target="../diagrams/colors12.xml"/><Relationship Id="rId41" Type="http://schemas.microsoft.com/office/2007/relationships/diagramDrawing" Target="../diagrams/drawing16.xml"/></Relationships>
</file>

<file path=ppt/slides/_rels/slide13.xml.rels><?xml version="1.0" encoding="UTF-8" standalone="yes"?>
<Relationships xmlns="http://schemas.openxmlformats.org/package/2006/relationships"><Relationship Id="rId13" Type="http://schemas.openxmlformats.org/officeDocument/2006/relationships/diagramLayout" Target="../diagrams/layout20.xml"/><Relationship Id="rId18" Type="http://schemas.openxmlformats.org/officeDocument/2006/relationships/diagramLayout" Target="../diagrams/layout21.xml"/><Relationship Id="rId26" Type="http://schemas.microsoft.com/office/2007/relationships/diagramDrawing" Target="../diagrams/drawing22.xml"/><Relationship Id="rId39" Type="http://schemas.openxmlformats.org/officeDocument/2006/relationships/diagramQuickStyle" Target="../diagrams/quickStyle25.xml"/><Relationship Id="rId21" Type="http://schemas.microsoft.com/office/2007/relationships/diagramDrawing" Target="../diagrams/drawing21.xml"/><Relationship Id="rId34" Type="http://schemas.openxmlformats.org/officeDocument/2006/relationships/diagramQuickStyle" Target="../diagrams/quickStyle24.xml"/><Relationship Id="rId7" Type="http://schemas.openxmlformats.org/officeDocument/2006/relationships/diagramData" Target="../diagrams/data19.xml"/><Relationship Id="rId2" Type="http://schemas.openxmlformats.org/officeDocument/2006/relationships/diagramData" Target="../diagrams/data18.xml"/><Relationship Id="rId16" Type="http://schemas.microsoft.com/office/2007/relationships/diagramDrawing" Target="../diagrams/drawing20.xml"/><Relationship Id="rId20" Type="http://schemas.openxmlformats.org/officeDocument/2006/relationships/diagramColors" Target="../diagrams/colors21.xml"/><Relationship Id="rId29" Type="http://schemas.openxmlformats.org/officeDocument/2006/relationships/diagramQuickStyle" Target="../diagrams/quickStyle23.xml"/><Relationship Id="rId41" Type="http://schemas.microsoft.com/office/2007/relationships/diagramDrawing" Target="../diagrams/drawing25.xml"/><Relationship Id="rId1" Type="http://schemas.openxmlformats.org/officeDocument/2006/relationships/slideLayout" Target="../slideLayouts/slideLayout2.xml"/><Relationship Id="rId6" Type="http://schemas.microsoft.com/office/2007/relationships/diagramDrawing" Target="../diagrams/drawing18.xml"/><Relationship Id="rId11" Type="http://schemas.microsoft.com/office/2007/relationships/diagramDrawing" Target="../diagrams/drawing19.xml"/><Relationship Id="rId24" Type="http://schemas.openxmlformats.org/officeDocument/2006/relationships/diagramQuickStyle" Target="../diagrams/quickStyle22.xml"/><Relationship Id="rId32" Type="http://schemas.openxmlformats.org/officeDocument/2006/relationships/diagramData" Target="../diagrams/data24.xml"/><Relationship Id="rId37" Type="http://schemas.openxmlformats.org/officeDocument/2006/relationships/diagramData" Target="../diagrams/data25.xml"/><Relationship Id="rId40" Type="http://schemas.openxmlformats.org/officeDocument/2006/relationships/diagramColors" Target="../diagrams/colors25.xml"/><Relationship Id="rId5" Type="http://schemas.openxmlformats.org/officeDocument/2006/relationships/diagramColors" Target="../diagrams/colors18.xml"/><Relationship Id="rId15" Type="http://schemas.openxmlformats.org/officeDocument/2006/relationships/diagramColors" Target="../diagrams/colors20.xml"/><Relationship Id="rId23" Type="http://schemas.openxmlformats.org/officeDocument/2006/relationships/diagramLayout" Target="../diagrams/layout22.xml"/><Relationship Id="rId28" Type="http://schemas.openxmlformats.org/officeDocument/2006/relationships/diagramLayout" Target="../diagrams/layout23.xml"/><Relationship Id="rId36" Type="http://schemas.microsoft.com/office/2007/relationships/diagramDrawing" Target="../diagrams/drawing24.xml"/><Relationship Id="rId10" Type="http://schemas.openxmlformats.org/officeDocument/2006/relationships/diagramColors" Target="../diagrams/colors19.xml"/><Relationship Id="rId19" Type="http://schemas.openxmlformats.org/officeDocument/2006/relationships/diagramQuickStyle" Target="../diagrams/quickStyle21.xml"/><Relationship Id="rId31" Type="http://schemas.microsoft.com/office/2007/relationships/diagramDrawing" Target="../diagrams/drawing23.xml"/><Relationship Id="rId4" Type="http://schemas.openxmlformats.org/officeDocument/2006/relationships/diagramQuickStyle" Target="../diagrams/quickStyle18.xml"/><Relationship Id="rId9" Type="http://schemas.openxmlformats.org/officeDocument/2006/relationships/diagramQuickStyle" Target="../diagrams/quickStyle19.xml"/><Relationship Id="rId14" Type="http://schemas.openxmlformats.org/officeDocument/2006/relationships/diagramQuickStyle" Target="../diagrams/quickStyle20.xml"/><Relationship Id="rId22" Type="http://schemas.openxmlformats.org/officeDocument/2006/relationships/diagramData" Target="../diagrams/data22.xml"/><Relationship Id="rId27" Type="http://schemas.openxmlformats.org/officeDocument/2006/relationships/diagramData" Target="../diagrams/data23.xml"/><Relationship Id="rId30" Type="http://schemas.openxmlformats.org/officeDocument/2006/relationships/diagramColors" Target="../diagrams/colors23.xml"/><Relationship Id="rId35" Type="http://schemas.openxmlformats.org/officeDocument/2006/relationships/diagramColors" Target="../diagrams/colors24.xml"/><Relationship Id="rId8" Type="http://schemas.openxmlformats.org/officeDocument/2006/relationships/diagramLayout" Target="../diagrams/layout19.xml"/><Relationship Id="rId3" Type="http://schemas.openxmlformats.org/officeDocument/2006/relationships/diagramLayout" Target="../diagrams/layout18.xml"/><Relationship Id="rId12" Type="http://schemas.openxmlformats.org/officeDocument/2006/relationships/diagramData" Target="../diagrams/data20.xml"/><Relationship Id="rId17" Type="http://schemas.openxmlformats.org/officeDocument/2006/relationships/diagramData" Target="../diagrams/data21.xml"/><Relationship Id="rId25" Type="http://schemas.openxmlformats.org/officeDocument/2006/relationships/diagramColors" Target="../diagrams/colors22.xml"/><Relationship Id="rId33" Type="http://schemas.openxmlformats.org/officeDocument/2006/relationships/diagramLayout" Target="../diagrams/layout24.xml"/><Relationship Id="rId38" Type="http://schemas.openxmlformats.org/officeDocument/2006/relationships/diagramLayout" Target="../diagrams/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image" Target="../media/image47.png"/><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59.png"/><Relationship Id="rId25" Type="http://schemas.openxmlformats.org/officeDocument/2006/relationships/image" Target="../media/image67.png"/><Relationship Id="rId2" Type="http://schemas.openxmlformats.org/officeDocument/2006/relationships/image" Target="../media/image46.png"/><Relationship Id="rId16" Type="http://schemas.openxmlformats.org/officeDocument/2006/relationships/image" Target="../media/image3.png"/><Relationship Id="rId20"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6.png"/><Relationship Id="rId5" Type="http://schemas.openxmlformats.org/officeDocument/2006/relationships/image" Target="../media/image49.png"/><Relationship Id="rId15" Type="http://schemas.openxmlformats.org/officeDocument/2006/relationships/image" Target="../media/image1.png"/><Relationship Id="rId23" Type="http://schemas.openxmlformats.org/officeDocument/2006/relationships/image" Target="../media/image65.png"/><Relationship Id="rId10" Type="http://schemas.openxmlformats.org/officeDocument/2006/relationships/image" Target="../media/image54.png"/><Relationship Id="rId19" Type="http://schemas.openxmlformats.org/officeDocument/2006/relationships/image" Target="../media/image61.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jp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07/relationships/media" Target="../media/media2.mp4"/><Relationship Id="rId7" Type="http://schemas.openxmlformats.org/officeDocument/2006/relationships/image" Target="../media/image8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2.jpe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ortakegitim.erbakan.edu.tr/giris" TargetMode="Externa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3.png"/><Relationship Id="rId7"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7.png"/><Relationship Id="rId7" Type="http://schemas.openxmlformats.org/officeDocument/2006/relationships/image" Target="../media/image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hyperlink" Target="https://erbakan.edu.tr/tr/birim/ortak-egitim/sayfa/ogrenci-formlari"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hyperlink" Target="https://erbakan.edu.tr/tr/birim/ortak-egitim/sayfa/firma-formlar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erbakan.edu.tr/tr/birim/ortak-egitim/sayfa/ortak-egitim-yonergesi"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247BF5-D6E3-0012-DD5A-37276C1948A9}"/>
              </a:ext>
            </a:extLst>
          </p:cNvPr>
          <p:cNvSpPr>
            <a:spLocks noGrp="1"/>
          </p:cNvSpPr>
          <p:nvPr>
            <p:ph type="ctrTitle"/>
          </p:nvPr>
        </p:nvSpPr>
        <p:spPr>
          <a:xfrm>
            <a:off x="1453801" y="859025"/>
            <a:ext cx="7766936" cy="1304753"/>
          </a:xfrm>
        </p:spPr>
        <p:txBody>
          <a:bodyPr/>
          <a:lstStyle/>
          <a:p>
            <a:pPr algn="ctr"/>
            <a:r>
              <a:rPr lang="tr-TR" sz="5000" dirty="0">
                <a:solidFill>
                  <a:schemeClr val="accent2"/>
                </a:solidFill>
              </a:rPr>
              <a:t>2025-2026</a:t>
            </a:r>
            <a:br>
              <a:rPr lang="tr-TR" sz="5000" dirty="0">
                <a:solidFill>
                  <a:schemeClr val="accent2"/>
                </a:solidFill>
              </a:rPr>
            </a:br>
            <a:r>
              <a:rPr lang="tr-TR" sz="5000" dirty="0">
                <a:solidFill>
                  <a:schemeClr val="accent2"/>
                </a:solidFill>
              </a:rPr>
              <a:t>Ortak Eğitim Programı</a:t>
            </a:r>
          </a:p>
        </p:txBody>
      </p:sp>
      <p:sp>
        <p:nvSpPr>
          <p:cNvPr id="3" name="Alt Başlık 2">
            <a:extLst>
              <a:ext uri="{FF2B5EF4-FFF2-40B4-BE49-F238E27FC236}">
                <a16:creationId xmlns:a16="http://schemas.microsoft.com/office/drawing/2014/main" id="{E4E3C6C8-A4E7-74FE-D889-F9DD050F1A9C}"/>
              </a:ext>
            </a:extLst>
          </p:cNvPr>
          <p:cNvSpPr>
            <a:spLocks noGrp="1"/>
          </p:cNvSpPr>
          <p:nvPr>
            <p:ph type="subTitle" idx="1"/>
          </p:nvPr>
        </p:nvSpPr>
        <p:spPr>
          <a:xfrm>
            <a:off x="851027" y="2695200"/>
            <a:ext cx="8519310" cy="1304752"/>
          </a:xfrm>
        </p:spPr>
        <p:txBody>
          <a:bodyPr>
            <a:normAutofit fontScale="92500"/>
          </a:bodyPr>
          <a:lstStyle/>
          <a:p>
            <a:pPr algn="ctr"/>
            <a:r>
              <a:rPr lang="tr-TR" sz="2800" b="1" dirty="0">
                <a:solidFill>
                  <a:schemeClr val="accent1"/>
                </a:solidFill>
                <a:latin typeface="+mj-lt"/>
              </a:rPr>
              <a:t>Aday Öğrenciler Bilgilendirme ve Tanıtım Toplantısı</a:t>
            </a:r>
          </a:p>
          <a:p>
            <a:pPr algn="ctr"/>
            <a:r>
              <a:rPr lang="tr-TR" sz="2800" b="1" dirty="0">
                <a:solidFill>
                  <a:schemeClr val="accent1"/>
                </a:solidFill>
                <a:latin typeface="+mj-lt"/>
              </a:rPr>
              <a:t>16.04.2025</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8A96ACA0-9151-18A0-21D0-D48A056D2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9657" y="178837"/>
            <a:ext cx="1722060" cy="1722060"/>
          </a:xfrm>
          <a:prstGeom prst="rect">
            <a:avLst/>
          </a:prstGeom>
        </p:spPr>
      </p:pic>
      <p:pic>
        <p:nvPicPr>
          <p:cNvPr id="6" name="Resim 5" descr="metin, yazı tipi, meneviş mavisi, ekran görüntüsü içeren bir resim&#10;&#10;Açıklama otomatik olarak oluşturuldu">
            <a:extLst>
              <a:ext uri="{FF2B5EF4-FFF2-40B4-BE49-F238E27FC236}">
                <a16:creationId xmlns:a16="http://schemas.microsoft.com/office/drawing/2014/main" id="{A032F5C3-F8A4-A04B-D424-CCE3C6853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196" y="4397676"/>
            <a:ext cx="7104460" cy="2206167"/>
          </a:xfrm>
          <a:prstGeom prst="rect">
            <a:avLst/>
          </a:prstGeom>
        </p:spPr>
      </p:pic>
      <p:pic>
        <p:nvPicPr>
          <p:cNvPr id="7" name="Resim 6" descr="amblem, simge, sembol, ticari marka, logo içeren bir resim&#10;&#10;Açıklama otomatik olarak oluşturuldu">
            <a:extLst>
              <a:ext uri="{FF2B5EF4-FFF2-40B4-BE49-F238E27FC236}">
                <a16:creationId xmlns:a16="http://schemas.microsoft.com/office/drawing/2014/main" id="{7A2A47AF-052F-435B-12B7-FB87755BB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9657" y="4995944"/>
            <a:ext cx="1722060" cy="1722060"/>
          </a:xfrm>
          <a:prstGeom prst="rect">
            <a:avLst/>
          </a:prstGeom>
        </p:spPr>
      </p:pic>
    </p:spTree>
    <p:extLst>
      <p:ext uri="{BB962C8B-B14F-4D97-AF65-F5344CB8AC3E}">
        <p14:creationId xmlns:p14="http://schemas.microsoft.com/office/powerpoint/2010/main" val="1495026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7641D2-D703-C893-EA19-05554A80A4AE}"/>
              </a:ext>
            </a:extLst>
          </p:cNvPr>
          <p:cNvSpPr>
            <a:spLocks noGrp="1"/>
          </p:cNvSpPr>
          <p:nvPr>
            <p:ph type="title"/>
          </p:nvPr>
        </p:nvSpPr>
        <p:spPr>
          <a:xfrm>
            <a:off x="758815" y="156238"/>
            <a:ext cx="7748862" cy="626263"/>
          </a:xfrm>
        </p:spPr>
        <p:txBody>
          <a:bodyPr>
            <a:normAutofit fontScale="90000"/>
          </a:bodyPr>
          <a:lstStyle/>
          <a:p>
            <a:r>
              <a:rPr lang="tr-TR" sz="3600" dirty="0">
                <a:latin typeface="+mn-lt"/>
              </a:rPr>
              <a:t>MEZUNLAR ve İSTİHDAM (2023-2024)</a:t>
            </a:r>
            <a:endParaRPr lang="tr-TR" dirty="0"/>
          </a:p>
        </p:txBody>
      </p:sp>
      <p:sp>
        <p:nvSpPr>
          <p:cNvPr id="3" name="İçerik Yer Tutucusu 2">
            <a:extLst>
              <a:ext uri="{FF2B5EF4-FFF2-40B4-BE49-F238E27FC236}">
                <a16:creationId xmlns:a16="http://schemas.microsoft.com/office/drawing/2014/main" id="{CD402E7E-68B7-FB78-546E-779F28DA0AE5}"/>
              </a:ext>
            </a:extLst>
          </p:cNvPr>
          <p:cNvSpPr>
            <a:spLocks noGrp="1"/>
          </p:cNvSpPr>
          <p:nvPr>
            <p:ph idx="1"/>
          </p:nvPr>
        </p:nvSpPr>
        <p:spPr>
          <a:xfrm>
            <a:off x="189492" y="813104"/>
            <a:ext cx="10955323" cy="922997"/>
          </a:xfrm>
        </p:spPr>
        <p:txBody>
          <a:bodyPr>
            <a:normAutofit fontScale="92500" lnSpcReduction="10000"/>
          </a:bodyPr>
          <a:lstStyle/>
          <a:p>
            <a:r>
              <a:rPr lang="tr-TR" sz="1800" dirty="0"/>
              <a:t>2023-2024 döneminde programda yer alan öğrencilerimizin %75’ine firmalarında istihdam edilme teklifi gelmiştir.</a:t>
            </a:r>
          </a:p>
          <a:p>
            <a:r>
              <a:rPr lang="tr-TR" sz="1800" dirty="0">
                <a:hlinkClick r:id="rId2"/>
              </a:rPr>
              <a:t>Öğrencilerimizden Mesaj Var!</a:t>
            </a:r>
            <a:endParaRPr lang="tr-TR" sz="1800" dirty="0"/>
          </a:p>
          <a:p>
            <a:endParaRPr lang="tr-TR" dirty="0"/>
          </a:p>
        </p:txBody>
      </p:sp>
      <p:pic>
        <p:nvPicPr>
          <p:cNvPr id="4" name="Resim 3">
            <a:extLst>
              <a:ext uri="{FF2B5EF4-FFF2-40B4-BE49-F238E27FC236}">
                <a16:creationId xmlns:a16="http://schemas.microsoft.com/office/drawing/2014/main" id="{91421D6A-1B85-9C8A-35FE-48315695AEEF}"/>
              </a:ext>
            </a:extLst>
          </p:cNvPr>
          <p:cNvPicPr>
            <a:picLocks noChangeAspect="1"/>
          </p:cNvPicPr>
          <p:nvPr/>
        </p:nvPicPr>
        <p:blipFill>
          <a:blip r:embed="rId3"/>
          <a:stretch>
            <a:fillRect/>
          </a:stretch>
        </p:blipFill>
        <p:spPr>
          <a:xfrm rot="20905898">
            <a:off x="412328" y="2626953"/>
            <a:ext cx="2428452" cy="3237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07A4DFAB-3659-02E5-BD91-40CD33BDB3C3}"/>
              </a:ext>
            </a:extLst>
          </p:cNvPr>
          <p:cNvPicPr>
            <a:picLocks noChangeAspect="1"/>
          </p:cNvPicPr>
          <p:nvPr/>
        </p:nvPicPr>
        <p:blipFill>
          <a:blip r:embed="rId4"/>
          <a:stretch>
            <a:fillRect/>
          </a:stretch>
        </p:blipFill>
        <p:spPr>
          <a:xfrm rot="452834">
            <a:off x="8656332" y="1626372"/>
            <a:ext cx="3309152" cy="2481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Resim 5">
            <a:extLst>
              <a:ext uri="{FF2B5EF4-FFF2-40B4-BE49-F238E27FC236}">
                <a16:creationId xmlns:a16="http://schemas.microsoft.com/office/drawing/2014/main" id="{1E54CAFD-8767-1362-350B-4D9FF0B4E5E0}"/>
              </a:ext>
            </a:extLst>
          </p:cNvPr>
          <p:cNvPicPr>
            <a:picLocks noChangeAspect="1"/>
          </p:cNvPicPr>
          <p:nvPr/>
        </p:nvPicPr>
        <p:blipFill>
          <a:blip r:embed="rId5"/>
          <a:stretch>
            <a:fillRect/>
          </a:stretch>
        </p:blipFill>
        <p:spPr>
          <a:xfrm>
            <a:off x="3885717" y="1374558"/>
            <a:ext cx="3966826" cy="29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Resim 6">
            <a:extLst>
              <a:ext uri="{FF2B5EF4-FFF2-40B4-BE49-F238E27FC236}">
                <a16:creationId xmlns:a16="http://schemas.microsoft.com/office/drawing/2014/main" id="{CD8B4213-3D88-F08A-9A31-CD0E3C3167AC}"/>
              </a:ext>
            </a:extLst>
          </p:cNvPr>
          <p:cNvPicPr>
            <a:picLocks noChangeAspect="1"/>
          </p:cNvPicPr>
          <p:nvPr/>
        </p:nvPicPr>
        <p:blipFill rotWithShape="1">
          <a:blip r:embed="rId6"/>
          <a:srcRect t="12347" r="21148"/>
          <a:stretch/>
        </p:blipFill>
        <p:spPr>
          <a:xfrm rot="759028">
            <a:off x="10092102" y="3965223"/>
            <a:ext cx="1825742" cy="2706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Resim 7">
            <a:extLst>
              <a:ext uri="{FF2B5EF4-FFF2-40B4-BE49-F238E27FC236}">
                <a16:creationId xmlns:a16="http://schemas.microsoft.com/office/drawing/2014/main" id="{1EFE3D30-0372-7069-227F-6D28F7A9521A}"/>
              </a:ext>
            </a:extLst>
          </p:cNvPr>
          <p:cNvPicPr>
            <a:picLocks noChangeAspect="1"/>
          </p:cNvPicPr>
          <p:nvPr/>
        </p:nvPicPr>
        <p:blipFill rotWithShape="1">
          <a:blip r:embed="rId7"/>
          <a:srcRect l="5168" t="20702" r="15640" b="10457"/>
          <a:stretch/>
        </p:blipFill>
        <p:spPr>
          <a:xfrm rot="681301">
            <a:off x="3486223" y="4061630"/>
            <a:ext cx="2244025" cy="260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Resim 8">
            <a:extLst>
              <a:ext uri="{FF2B5EF4-FFF2-40B4-BE49-F238E27FC236}">
                <a16:creationId xmlns:a16="http://schemas.microsoft.com/office/drawing/2014/main" id="{8DB51F79-199D-4644-A22B-0A4644996D3E}"/>
              </a:ext>
            </a:extLst>
          </p:cNvPr>
          <p:cNvPicPr>
            <a:picLocks noChangeAspect="1"/>
          </p:cNvPicPr>
          <p:nvPr/>
        </p:nvPicPr>
        <p:blipFill>
          <a:blip r:embed="rId8"/>
          <a:stretch>
            <a:fillRect/>
          </a:stretch>
        </p:blipFill>
        <p:spPr>
          <a:xfrm rot="21121662">
            <a:off x="7442625" y="4001992"/>
            <a:ext cx="1974382" cy="2632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Resim 9">
            <a:extLst>
              <a:ext uri="{FF2B5EF4-FFF2-40B4-BE49-F238E27FC236}">
                <a16:creationId xmlns:a16="http://schemas.microsoft.com/office/drawing/2014/main" id="{FF453371-21E2-4EC2-8ECB-4AFAE2039B9D}"/>
              </a:ext>
            </a:extLst>
          </p:cNvPr>
          <p:cNvPicPr>
            <a:picLocks noChangeAspect="1"/>
          </p:cNvPicPr>
          <p:nvPr/>
        </p:nvPicPr>
        <p:blipFill>
          <a:blip r:embed="rId9">
            <a:duotone>
              <a:schemeClr val="accent1">
                <a:shade val="45000"/>
                <a:satMod val="135000"/>
              </a:schemeClr>
              <a:prstClr val="white"/>
            </a:duotone>
          </a:blip>
          <a:stretch>
            <a:fillRect/>
          </a:stretch>
        </p:blipFill>
        <p:spPr>
          <a:xfrm>
            <a:off x="1530116" y="1762096"/>
            <a:ext cx="618120" cy="562883"/>
          </a:xfrm>
          <a:prstGeom prst="rect">
            <a:avLst/>
          </a:prstGeom>
        </p:spPr>
      </p:pic>
      <p:pic>
        <p:nvPicPr>
          <p:cNvPr id="11" name="Resim 10">
            <a:extLst>
              <a:ext uri="{FF2B5EF4-FFF2-40B4-BE49-F238E27FC236}">
                <a16:creationId xmlns:a16="http://schemas.microsoft.com/office/drawing/2014/main" id="{3CE518FF-1534-6303-2ECF-EBACA48FA81E}"/>
              </a:ext>
            </a:extLst>
          </p:cNvPr>
          <p:cNvPicPr>
            <a:picLocks noChangeAspect="1"/>
          </p:cNvPicPr>
          <p:nvPr/>
        </p:nvPicPr>
        <p:blipFill rotWithShape="1">
          <a:blip r:embed="rId10"/>
          <a:srcRect l="50000" t="667" r="-68" b="50000"/>
          <a:stretch/>
        </p:blipFill>
        <p:spPr>
          <a:xfrm>
            <a:off x="758815" y="1762096"/>
            <a:ext cx="544884" cy="536888"/>
          </a:xfrm>
          <a:prstGeom prst="rect">
            <a:avLst/>
          </a:prstGeom>
        </p:spPr>
      </p:pic>
    </p:spTree>
    <p:extLst>
      <p:ext uri="{BB962C8B-B14F-4D97-AF65-F5344CB8AC3E}">
        <p14:creationId xmlns:p14="http://schemas.microsoft.com/office/powerpoint/2010/main" val="1643039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FBA6C2-42E9-A55B-668B-64D86DB92869}"/>
              </a:ext>
            </a:extLst>
          </p:cNvPr>
          <p:cNvSpPr>
            <a:spLocks noGrp="1"/>
          </p:cNvSpPr>
          <p:nvPr>
            <p:ph type="title"/>
          </p:nvPr>
        </p:nvSpPr>
        <p:spPr>
          <a:xfrm>
            <a:off x="586771" y="103014"/>
            <a:ext cx="8596668" cy="776438"/>
          </a:xfrm>
        </p:spPr>
        <p:txBody>
          <a:bodyPr/>
          <a:lstStyle/>
          <a:p>
            <a:r>
              <a:rPr lang="tr-TR" dirty="0"/>
              <a:t>2024-2025 Öğrenci Memnuniyet Anketleri</a:t>
            </a:r>
          </a:p>
        </p:txBody>
      </p:sp>
      <p:graphicFrame>
        <p:nvGraphicFramePr>
          <p:cNvPr id="5" name="Diyagram 4">
            <a:extLst>
              <a:ext uri="{FF2B5EF4-FFF2-40B4-BE49-F238E27FC236}">
                <a16:creationId xmlns:a16="http://schemas.microsoft.com/office/drawing/2014/main" id="{47E8BC17-C88B-F5BB-DA01-80AF0DA6EFA9}"/>
              </a:ext>
            </a:extLst>
          </p:cNvPr>
          <p:cNvGraphicFramePr/>
          <p:nvPr>
            <p:extLst>
              <p:ext uri="{D42A27DB-BD31-4B8C-83A1-F6EECF244321}">
                <p14:modId xmlns:p14="http://schemas.microsoft.com/office/powerpoint/2010/main" val="2687517827"/>
              </p:ext>
            </p:extLst>
          </p:nvPr>
        </p:nvGraphicFramePr>
        <p:xfrm>
          <a:off x="4187496" y="-134407"/>
          <a:ext cx="3852748" cy="5006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yagram 8">
            <a:extLst>
              <a:ext uri="{FF2B5EF4-FFF2-40B4-BE49-F238E27FC236}">
                <a16:creationId xmlns:a16="http://schemas.microsoft.com/office/drawing/2014/main" id="{4D450228-513A-77F7-6C4A-FA383A81EAFE}"/>
              </a:ext>
            </a:extLst>
          </p:cNvPr>
          <p:cNvGraphicFramePr/>
          <p:nvPr>
            <p:extLst>
              <p:ext uri="{D42A27DB-BD31-4B8C-83A1-F6EECF244321}">
                <p14:modId xmlns:p14="http://schemas.microsoft.com/office/powerpoint/2010/main" val="211995786"/>
              </p:ext>
            </p:extLst>
          </p:nvPr>
        </p:nvGraphicFramePr>
        <p:xfrm>
          <a:off x="45026" y="459493"/>
          <a:ext cx="3852748" cy="50064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yagram 9">
            <a:extLst>
              <a:ext uri="{FF2B5EF4-FFF2-40B4-BE49-F238E27FC236}">
                <a16:creationId xmlns:a16="http://schemas.microsoft.com/office/drawing/2014/main" id="{BEB53F72-1B6E-DDE8-6931-80B420BF82E2}"/>
              </a:ext>
            </a:extLst>
          </p:cNvPr>
          <p:cNvGraphicFramePr/>
          <p:nvPr>
            <p:extLst>
              <p:ext uri="{D42A27DB-BD31-4B8C-83A1-F6EECF244321}">
                <p14:modId xmlns:p14="http://schemas.microsoft.com/office/powerpoint/2010/main" val="1717523589"/>
              </p:ext>
            </p:extLst>
          </p:nvPr>
        </p:nvGraphicFramePr>
        <p:xfrm>
          <a:off x="4240674" y="1729253"/>
          <a:ext cx="3852748" cy="500648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yagram 10">
            <a:extLst>
              <a:ext uri="{FF2B5EF4-FFF2-40B4-BE49-F238E27FC236}">
                <a16:creationId xmlns:a16="http://schemas.microsoft.com/office/drawing/2014/main" id="{885189E2-897B-313B-3465-15389BE302C3}"/>
              </a:ext>
            </a:extLst>
          </p:cNvPr>
          <p:cNvGraphicFramePr/>
          <p:nvPr>
            <p:extLst>
              <p:ext uri="{D42A27DB-BD31-4B8C-83A1-F6EECF244321}">
                <p14:modId xmlns:p14="http://schemas.microsoft.com/office/powerpoint/2010/main" val="104234133"/>
              </p:ext>
            </p:extLst>
          </p:nvPr>
        </p:nvGraphicFramePr>
        <p:xfrm>
          <a:off x="77501" y="3429000"/>
          <a:ext cx="3852748" cy="500648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2" name="Diyagram 11">
            <a:extLst>
              <a:ext uri="{FF2B5EF4-FFF2-40B4-BE49-F238E27FC236}">
                <a16:creationId xmlns:a16="http://schemas.microsoft.com/office/drawing/2014/main" id="{0F5FA264-1747-5F3B-8D62-6E1984E153C1}"/>
              </a:ext>
            </a:extLst>
          </p:cNvPr>
          <p:cNvGraphicFramePr/>
          <p:nvPr>
            <p:extLst>
              <p:ext uri="{D42A27DB-BD31-4B8C-83A1-F6EECF244321}">
                <p14:modId xmlns:p14="http://schemas.microsoft.com/office/powerpoint/2010/main" val="2999705816"/>
              </p:ext>
            </p:extLst>
          </p:nvPr>
        </p:nvGraphicFramePr>
        <p:xfrm>
          <a:off x="8214117" y="372523"/>
          <a:ext cx="3852748" cy="5006482"/>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3" name="Diyagram 12">
            <a:extLst>
              <a:ext uri="{FF2B5EF4-FFF2-40B4-BE49-F238E27FC236}">
                <a16:creationId xmlns:a16="http://schemas.microsoft.com/office/drawing/2014/main" id="{E28C89C8-7631-1851-5D44-646EDED9BF3B}"/>
              </a:ext>
            </a:extLst>
          </p:cNvPr>
          <p:cNvGraphicFramePr/>
          <p:nvPr>
            <p:extLst>
              <p:ext uri="{D42A27DB-BD31-4B8C-83A1-F6EECF244321}">
                <p14:modId xmlns:p14="http://schemas.microsoft.com/office/powerpoint/2010/main" val="4084141515"/>
              </p:ext>
            </p:extLst>
          </p:nvPr>
        </p:nvGraphicFramePr>
        <p:xfrm>
          <a:off x="8214117" y="4504536"/>
          <a:ext cx="3852748" cy="5006482"/>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5" name="Diyagram 14">
            <a:extLst>
              <a:ext uri="{FF2B5EF4-FFF2-40B4-BE49-F238E27FC236}">
                <a16:creationId xmlns:a16="http://schemas.microsoft.com/office/drawing/2014/main" id="{CCEC1DC7-3903-7922-01E1-2580FA149ED0}"/>
              </a:ext>
            </a:extLst>
          </p:cNvPr>
          <p:cNvGraphicFramePr/>
          <p:nvPr>
            <p:extLst>
              <p:ext uri="{D42A27DB-BD31-4B8C-83A1-F6EECF244321}">
                <p14:modId xmlns:p14="http://schemas.microsoft.com/office/powerpoint/2010/main" val="244539853"/>
              </p:ext>
            </p:extLst>
          </p:nvPr>
        </p:nvGraphicFramePr>
        <p:xfrm>
          <a:off x="8214117" y="2508224"/>
          <a:ext cx="3852748" cy="5006482"/>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aphicFrame>
        <p:nvGraphicFramePr>
          <p:cNvPr id="16" name="Diyagram 15">
            <a:extLst>
              <a:ext uri="{FF2B5EF4-FFF2-40B4-BE49-F238E27FC236}">
                <a16:creationId xmlns:a16="http://schemas.microsoft.com/office/drawing/2014/main" id="{6FE4887C-A287-3337-243C-CDE2945B07B7}"/>
              </a:ext>
            </a:extLst>
          </p:cNvPr>
          <p:cNvGraphicFramePr/>
          <p:nvPr>
            <p:extLst>
              <p:ext uri="{D42A27DB-BD31-4B8C-83A1-F6EECF244321}">
                <p14:modId xmlns:p14="http://schemas.microsoft.com/office/powerpoint/2010/main" val="2712311687"/>
              </p:ext>
            </p:extLst>
          </p:nvPr>
        </p:nvGraphicFramePr>
        <p:xfrm>
          <a:off x="4221730" y="4049185"/>
          <a:ext cx="3852748" cy="5006482"/>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spTree>
    <p:extLst>
      <p:ext uri="{BB962C8B-B14F-4D97-AF65-F5344CB8AC3E}">
        <p14:creationId xmlns:p14="http://schemas.microsoft.com/office/powerpoint/2010/main" val="2137522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F8104-8635-3726-4AFE-9D020079B7B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11A8DEB-2362-4998-E95C-3D5CBF1AB9FE}"/>
              </a:ext>
            </a:extLst>
          </p:cNvPr>
          <p:cNvSpPr>
            <a:spLocks noGrp="1"/>
          </p:cNvSpPr>
          <p:nvPr>
            <p:ph type="title"/>
          </p:nvPr>
        </p:nvSpPr>
        <p:spPr>
          <a:xfrm>
            <a:off x="586771" y="103014"/>
            <a:ext cx="8596668" cy="776438"/>
          </a:xfrm>
        </p:spPr>
        <p:txBody>
          <a:bodyPr/>
          <a:lstStyle/>
          <a:p>
            <a:r>
              <a:rPr lang="tr-TR" dirty="0"/>
              <a:t>2024-2025 Öğrenci Memnuniyet Anketleri</a:t>
            </a:r>
          </a:p>
        </p:txBody>
      </p:sp>
      <p:graphicFrame>
        <p:nvGraphicFramePr>
          <p:cNvPr id="5" name="Diyagram 4">
            <a:extLst>
              <a:ext uri="{FF2B5EF4-FFF2-40B4-BE49-F238E27FC236}">
                <a16:creationId xmlns:a16="http://schemas.microsoft.com/office/drawing/2014/main" id="{82E65E54-3B0E-9D2A-4985-C3F2F5DC9663}"/>
              </a:ext>
            </a:extLst>
          </p:cNvPr>
          <p:cNvGraphicFramePr/>
          <p:nvPr>
            <p:extLst>
              <p:ext uri="{D42A27DB-BD31-4B8C-83A1-F6EECF244321}">
                <p14:modId xmlns:p14="http://schemas.microsoft.com/office/powerpoint/2010/main" val="2263308366"/>
              </p:ext>
            </p:extLst>
          </p:nvPr>
        </p:nvGraphicFramePr>
        <p:xfrm>
          <a:off x="4187496" y="-192160"/>
          <a:ext cx="3852748" cy="5006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yagram 8">
            <a:extLst>
              <a:ext uri="{FF2B5EF4-FFF2-40B4-BE49-F238E27FC236}">
                <a16:creationId xmlns:a16="http://schemas.microsoft.com/office/drawing/2014/main" id="{8D92E489-4E7C-9BD5-BD83-B4C82A337325}"/>
              </a:ext>
            </a:extLst>
          </p:cNvPr>
          <p:cNvGraphicFramePr/>
          <p:nvPr>
            <p:extLst>
              <p:ext uri="{D42A27DB-BD31-4B8C-83A1-F6EECF244321}">
                <p14:modId xmlns:p14="http://schemas.microsoft.com/office/powerpoint/2010/main" val="245716342"/>
              </p:ext>
            </p:extLst>
          </p:nvPr>
        </p:nvGraphicFramePr>
        <p:xfrm>
          <a:off x="25505" y="27410"/>
          <a:ext cx="3852748" cy="50064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yagram 9">
            <a:extLst>
              <a:ext uri="{FF2B5EF4-FFF2-40B4-BE49-F238E27FC236}">
                <a16:creationId xmlns:a16="http://schemas.microsoft.com/office/drawing/2014/main" id="{FFB3A6BB-BAF5-AAF3-EEA0-7B3026CDDA10}"/>
              </a:ext>
            </a:extLst>
          </p:cNvPr>
          <p:cNvGraphicFramePr/>
          <p:nvPr>
            <p:extLst>
              <p:ext uri="{D42A27DB-BD31-4B8C-83A1-F6EECF244321}">
                <p14:modId xmlns:p14="http://schemas.microsoft.com/office/powerpoint/2010/main" val="3241149673"/>
              </p:ext>
            </p:extLst>
          </p:nvPr>
        </p:nvGraphicFramePr>
        <p:xfrm>
          <a:off x="4182921" y="1748504"/>
          <a:ext cx="3852748" cy="500648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yagram 10">
            <a:extLst>
              <a:ext uri="{FF2B5EF4-FFF2-40B4-BE49-F238E27FC236}">
                <a16:creationId xmlns:a16="http://schemas.microsoft.com/office/drawing/2014/main" id="{024EAB97-A65E-2BDB-29C0-9FA6326C1558}"/>
              </a:ext>
            </a:extLst>
          </p:cNvPr>
          <p:cNvGraphicFramePr/>
          <p:nvPr>
            <p:extLst>
              <p:ext uri="{D42A27DB-BD31-4B8C-83A1-F6EECF244321}">
                <p14:modId xmlns:p14="http://schemas.microsoft.com/office/powerpoint/2010/main" val="950044032"/>
              </p:ext>
            </p:extLst>
          </p:nvPr>
        </p:nvGraphicFramePr>
        <p:xfrm>
          <a:off x="36835" y="2311081"/>
          <a:ext cx="3852748" cy="500648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2" name="Diyagram 11">
            <a:extLst>
              <a:ext uri="{FF2B5EF4-FFF2-40B4-BE49-F238E27FC236}">
                <a16:creationId xmlns:a16="http://schemas.microsoft.com/office/drawing/2014/main" id="{44F8C569-FD76-3440-3893-B25A465E8C8C}"/>
              </a:ext>
            </a:extLst>
          </p:cNvPr>
          <p:cNvGraphicFramePr/>
          <p:nvPr>
            <p:extLst>
              <p:ext uri="{D42A27DB-BD31-4B8C-83A1-F6EECF244321}">
                <p14:modId xmlns:p14="http://schemas.microsoft.com/office/powerpoint/2010/main" val="2858234278"/>
              </p:ext>
            </p:extLst>
          </p:nvPr>
        </p:nvGraphicFramePr>
        <p:xfrm>
          <a:off x="8171039" y="246506"/>
          <a:ext cx="3852748" cy="5006482"/>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3" name="Diyagram 12">
            <a:extLst>
              <a:ext uri="{FF2B5EF4-FFF2-40B4-BE49-F238E27FC236}">
                <a16:creationId xmlns:a16="http://schemas.microsoft.com/office/drawing/2014/main" id="{330907C4-D8E0-2100-129F-6853C54F5CE9}"/>
              </a:ext>
            </a:extLst>
          </p:cNvPr>
          <p:cNvGraphicFramePr/>
          <p:nvPr>
            <p:extLst>
              <p:ext uri="{D42A27DB-BD31-4B8C-83A1-F6EECF244321}">
                <p14:modId xmlns:p14="http://schemas.microsoft.com/office/powerpoint/2010/main" val="1902155936"/>
              </p:ext>
            </p:extLst>
          </p:nvPr>
        </p:nvGraphicFramePr>
        <p:xfrm>
          <a:off x="8214117" y="4620041"/>
          <a:ext cx="3852748" cy="5006482"/>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5" name="Diyagram 14">
            <a:extLst>
              <a:ext uri="{FF2B5EF4-FFF2-40B4-BE49-F238E27FC236}">
                <a16:creationId xmlns:a16="http://schemas.microsoft.com/office/drawing/2014/main" id="{913E5FB8-9F97-C1B0-F22F-1ED004AE1ED8}"/>
              </a:ext>
            </a:extLst>
          </p:cNvPr>
          <p:cNvGraphicFramePr/>
          <p:nvPr>
            <p:extLst>
              <p:ext uri="{D42A27DB-BD31-4B8C-83A1-F6EECF244321}">
                <p14:modId xmlns:p14="http://schemas.microsoft.com/office/powerpoint/2010/main" val="839206588"/>
              </p:ext>
            </p:extLst>
          </p:nvPr>
        </p:nvGraphicFramePr>
        <p:xfrm>
          <a:off x="8184571" y="2517278"/>
          <a:ext cx="3852748" cy="5006482"/>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aphicFrame>
        <p:nvGraphicFramePr>
          <p:cNvPr id="16" name="Diyagram 15">
            <a:extLst>
              <a:ext uri="{FF2B5EF4-FFF2-40B4-BE49-F238E27FC236}">
                <a16:creationId xmlns:a16="http://schemas.microsoft.com/office/drawing/2014/main" id="{02A8A9A7-13D3-D000-97A8-2D590245B751}"/>
              </a:ext>
            </a:extLst>
          </p:cNvPr>
          <p:cNvGraphicFramePr/>
          <p:nvPr>
            <p:extLst>
              <p:ext uri="{D42A27DB-BD31-4B8C-83A1-F6EECF244321}">
                <p14:modId xmlns:p14="http://schemas.microsoft.com/office/powerpoint/2010/main" val="262670564"/>
              </p:ext>
            </p:extLst>
          </p:nvPr>
        </p:nvGraphicFramePr>
        <p:xfrm>
          <a:off x="4144727" y="4049185"/>
          <a:ext cx="3852748" cy="5006482"/>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graphicFrame>
        <p:nvGraphicFramePr>
          <p:cNvPr id="14" name="Diyagram 13">
            <a:extLst>
              <a:ext uri="{FF2B5EF4-FFF2-40B4-BE49-F238E27FC236}">
                <a16:creationId xmlns:a16="http://schemas.microsoft.com/office/drawing/2014/main" id="{24A616F2-C350-8EB2-9576-9F18A6B89E25}"/>
              </a:ext>
            </a:extLst>
          </p:cNvPr>
          <p:cNvGraphicFramePr/>
          <p:nvPr>
            <p:extLst>
              <p:ext uri="{D42A27DB-BD31-4B8C-83A1-F6EECF244321}">
                <p14:modId xmlns:p14="http://schemas.microsoft.com/office/powerpoint/2010/main" val="858328476"/>
              </p:ext>
            </p:extLst>
          </p:nvPr>
        </p:nvGraphicFramePr>
        <p:xfrm>
          <a:off x="35643" y="4814322"/>
          <a:ext cx="3852748" cy="5006482"/>
        </p:xfrm>
        <a:graphic>
          <a:graphicData uri="http://schemas.openxmlformats.org/drawingml/2006/diagram">
            <dgm:relIds xmlns:dgm="http://schemas.openxmlformats.org/drawingml/2006/diagram" xmlns:r="http://schemas.openxmlformats.org/officeDocument/2006/relationships" r:dm="rId42" r:lo="rId43" r:qs="rId44" r:cs="rId45"/>
          </a:graphicData>
        </a:graphic>
      </p:graphicFrame>
    </p:spTree>
    <p:extLst>
      <p:ext uri="{BB962C8B-B14F-4D97-AF65-F5344CB8AC3E}">
        <p14:creationId xmlns:p14="http://schemas.microsoft.com/office/powerpoint/2010/main" val="305301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779D3-F94C-2553-6440-59BA99964BC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9CA1839-03B5-254A-30B0-D95A5A52E6FE}"/>
              </a:ext>
            </a:extLst>
          </p:cNvPr>
          <p:cNvSpPr>
            <a:spLocks noGrp="1"/>
          </p:cNvSpPr>
          <p:nvPr>
            <p:ph type="title"/>
          </p:nvPr>
        </p:nvSpPr>
        <p:spPr>
          <a:xfrm>
            <a:off x="586771" y="103014"/>
            <a:ext cx="8596668" cy="776438"/>
          </a:xfrm>
        </p:spPr>
        <p:txBody>
          <a:bodyPr/>
          <a:lstStyle/>
          <a:p>
            <a:r>
              <a:rPr lang="tr-TR" dirty="0"/>
              <a:t>2024-2025 Öğrenci Memnuniyet Anketleri</a:t>
            </a:r>
          </a:p>
        </p:txBody>
      </p:sp>
      <p:graphicFrame>
        <p:nvGraphicFramePr>
          <p:cNvPr id="5" name="Diyagram 4">
            <a:extLst>
              <a:ext uri="{FF2B5EF4-FFF2-40B4-BE49-F238E27FC236}">
                <a16:creationId xmlns:a16="http://schemas.microsoft.com/office/drawing/2014/main" id="{0839932E-B299-DDDC-46A4-9E74E6C58EE7}"/>
              </a:ext>
            </a:extLst>
          </p:cNvPr>
          <p:cNvGraphicFramePr/>
          <p:nvPr>
            <p:extLst>
              <p:ext uri="{D42A27DB-BD31-4B8C-83A1-F6EECF244321}">
                <p14:modId xmlns:p14="http://schemas.microsoft.com/office/powerpoint/2010/main" val="2355270780"/>
              </p:ext>
            </p:extLst>
          </p:nvPr>
        </p:nvGraphicFramePr>
        <p:xfrm>
          <a:off x="4158785" y="0"/>
          <a:ext cx="3852748" cy="5006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yagram 8">
            <a:extLst>
              <a:ext uri="{FF2B5EF4-FFF2-40B4-BE49-F238E27FC236}">
                <a16:creationId xmlns:a16="http://schemas.microsoft.com/office/drawing/2014/main" id="{A9CDBE5F-5F1A-3E71-0EF0-907AA025B9FF}"/>
              </a:ext>
            </a:extLst>
          </p:cNvPr>
          <p:cNvGraphicFramePr/>
          <p:nvPr>
            <p:extLst>
              <p:ext uri="{D42A27DB-BD31-4B8C-83A1-F6EECF244321}">
                <p14:modId xmlns:p14="http://schemas.microsoft.com/office/powerpoint/2010/main" val="2297632562"/>
              </p:ext>
            </p:extLst>
          </p:nvPr>
        </p:nvGraphicFramePr>
        <p:xfrm>
          <a:off x="25505" y="103014"/>
          <a:ext cx="3852748" cy="50064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yagram 10">
            <a:extLst>
              <a:ext uri="{FF2B5EF4-FFF2-40B4-BE49-F238E27FC236}">
                <a16:creationId xmlns:a16="http://schemas.microsoft.com/office/drawing/2014/main" id="{0747B665-E020-1E5F-552A-3B92C881C964}"/>
              </a:ext>
            </a:extLst>
          </p:cNvPr>
          <p:cNvGraphicFramePr/>
          <p:nvPr>
            <p:extLst>
              <p:ext uri="{D42A27DB-BD31-4B8C-83A1-F6EECF244321}">
                <p14:modId xmlns:p14="http://schemas.microsoft.com/office/powerpoint/2010/main" val="1185154422"/>
              </p:ext>
            </p:extLst>
          </p:nvPr>
        </p:nvGraphicFramePr>
        <p:xfrm>
          <a:off x="8303609" y="3429000"/>
          <a:ext cx="3852748" cy="500648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2" name="Diyagram 11">
            <a:extLst>
              <a:ext uri="{FF2B5EF4-FFF2-40B4-BE49-F238E27FC236}">
                <a16:creationId xmlns:a16="http://schemas.microsoft.com/office/drawing/2014/main" id="{2FE51191-7262-C7D8-AD6A-E19451C28DFC}"/>
              </a:ext>
            </a:extLst>
          </p:cNvPr>
          <p:cNvGraphicFramePr/>
          <p:nvPr>
            <p:extLst>
              <p:ext uri="{D42A27DB-BD31-4B8C-83A1-F6EECF244321}">
                <p14:modId xmlns:p14="http://schemas.microsoft.com/office/powerpoint/2010/main" val="4070264912"/>
              </p:ext>
            </p:extLst>
          </p:nvPr>
        </p:nvGraphicFramePr>
        <p:xfrm>
          <a:off x="8339252" y="704513"/>
          <a:ext cx="3852748" cy="500648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3" name="Diyagram 12">
            <a:extLst>
              <a:ext uri="{FF2B5EF4-FFF2-40B4-BE49-F238E27FC236}">
                <a16:creationId xmlns:a16="http://schemas.microsoft.com/office/drawing/2014/main" id="{FECBCE28-C0BB-AEE8-77B6-5A14874C5E0B}"/>
              </a:ext>
            </a:extLst>
          </p:cNvPr>
          <p:cNvGraphicFramePr/>
          <p:nvPr>
            <p:extLst>
              <p:ext uri="{D42A27DB-BD31-4B8C-83A1-F6EECF244321}">
                <p14:modId xmlns:p14="http://schemas.microsoft.com/office/powerpoint/2010/main" val="3837693324"/>
              </p:ext>
            </p:extLst>
          </p:nvPr>
        </p:nvGraphicFramePr>
        <p:xfrm>
          <a:off x="4151756" y="2152461"/>
          <a:ext cx="3852748" cy="5006482"/>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5" name="Diyagram 14">
            <a:extLst>
              <a:ext uri="{FF2B5EF4-FFF2-40B4-BE49-F238E27FC236}">
                <a16:creationId xmlns:a16="http://schemas.microsoft.com/office/drawing/2014/main" id="{4EE68FAF-CDF5-3CF0-47EC-733F1FCC58C0}"/>
              </a:ext>
            </a:extLst>
          </p:cNvPr>
          <p:cNvGraphicFramePr/>
          <p:nvPr>
            <p:extLst>
              <p:ext uri="{D42A27DB-BD31-4B8C-83A1-F6EECF244321}">
                <p14:modId xmlns:p14="http://schemas.microsoft.com/office/powerpoint/2010/main" val="1452784437"/>
              </p:ext>
            </p:extLst>
          </p:nvPr>
        </p:nvGraphicFramePr>
        <p:xfrm>
          <a:off x="21238" y="2754005"/>
          <a:ext cx="3852748" cy="5006482"/>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6" name="Diyagram 15">
            <a:extLst>
              <a:ext uri="{FF2B5EF4-FFF2-40B4-BE49-F238E27FC236}">
                <a16:creationId xmlns:a16="http://schemas.microsoft.com/office/drawing/2014/main" id="{47AE75E7-177B-D651-37FD-F6943FFF05AA}"/>
              </a:ext>
            </a:extLst>
          </p:cNvPr>
          <p:cNvGraphicFramePr/>
          <p:nvPr>
            <p:extLst>
              <p:ext uri="{D42A27DB-BD31-4B8C-83A1-F6EECF244321}">
                <p14:modId xmlns:p14="http://schemas.microsoft.com/office/powerpoint/2010/main" val="2657277574"/>
              </p:ext>
            </p:extLst>
          </p:nvPr>
        </p:nvGraphicFramePr>
        <p:xfrm>
          <a:off x="4144727" y="4049185"/>
          <a:ext cx="3852748" cy="5006482"/>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aphicFrame>
        <p:nvGraphicFramePr>
          <p:cNvPr id="14" name="Diyagram 13">
            <a:extLst>
              <a:ext uri="{FF2B5EF4-FFF2-40B4-BE49-F238E27FC236}">
                <a16:creationId xmlns:a16="http://schemas.microsoft.com/office/drawing/2014/main" id="{EBFA0FA1-514D-85AF-4FBD-E69C76C02F76}"/>
              </a:ext>
            </a:extLst>
          </p:cNvPr>
          <p:cNvGraphicFramePr/>
          <p:nvPr>
            <p:extLst>
              <p:ext uri="{D42A27DB-BD31-4B8C-83A1-F6EECF244321}">
                <p14:modId xmlns:p14="http://schemas.microsoft.com/office/powerpoint/2010/main" val="577666059"/>
              </p:ext>
            </p:extLst>
          </p:nvPr>
        </p:nvGraphicFramePr>
        <p:xfrm>
          <a:off x="35643" y="4850536"/>
          <a:ext cx="3852748" cy="5006482"/>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spTree>
    <p:extLst>
      <p:ext uri="{BB962C8B-B14F-4D97-AF65-F5344CB8AC3E}">
        <p14:creationId xmlns:p14="http://schemas.microsoft.com/office/powerpoint/2010/main" val="1337766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3CC9EA-4EF2-A44B-C98F-8ED728C55492}"/>
              </a:ext>
            </a:extLst>
          </p:cNvPr>
          <p:cNvSpPr>
            <a:spLocks noGrp="1"/>
          </p:cNvSpPr>
          <p:nvPr>
            <p:ph type="title"/>
          </p:nvPr>
        </p:nvSpPr>
        <p:spPr/>
        <p:txBody>
          <a:bodyPr/>
          <a:lstStyle/>
          <a:p>
            <a:r>
              <a:rPr lang="tr-TR" dirty="0"/>
              <a:t>2024-2025 Öğrenci Memnuniyet Anketleri</a:t>
            </a:r>
            <a:br>
              <a:rPr lang="tr-TR" dirty="0"/>
            </a:br>
            <a:r>
              <a:rPr lang="tr-TR" dirty="0"/>
              <a:t>Eleştiriler</a:t>
            </a:r>
          </a:p>
        </p:txBody>
      </p:sp>
      <p:sp>
        <p:nvSpPr>
          <p:cNvPr id="3" name="İçerik Yer Tutucusu 2">
            <a:extLst>
              <a:ext uri="{FF2B5EF4-FFF2-40B4-BE49-F238E27FC236}">
                <a16:creationId xmlns:a16="http://schemas.microsoft.com/office/drawing/2014/main" id="{DD7046DC-2942-0B87-E672-FD545480B3B0}"/>
              </a:ext>
            </a:extLst>
          </p:cNvPr>
          <p:cNvSpPr>
            <a:spLocks noGrp="1"/>
          </p:cNvSpPr>
          <p:nvPr>
            <p:ph idx="1"/>
          </p:nvPr>
        </p:nvSpPr>
        <p:spPr>
          <a:xfrm>
            <a:off x="677334" y="2016586"/>
            <a:ext cx="8596668" cy="4231814"/>
          </a:xfrm>
        </p:spPr>
        <p:txBody>
          <a:bodyPr>
            <a:normAutofit fontScale="92500" lnSpcReduction="20000"/>
          </a:bodyPr>
          <a:lstStyle/>
          <a:p>
            <a:r>
              <a:rPr lang="tr-TR" dirty="0"/>
              <a:t>Ortak Eğitim dışında bölümlerimizde zorunlu stajın olmaması,</a:t>
            </a:r>
          </a:p>
          <a:p>
            <a:pPr lvl="1"/>
            <a:r>
              <a:rPr lang="tr-TR" dirty="0"/>
              <a:t>Bilgisayar Müh., Endüstri Müh.</a:t>
            </a:r>
          </a:p>
          <a:p>
            <a:endParaRPr lang="tr-TR" dirty="0"/>
          </a:p>
          <a:p>
            <a:r>
              <a:rPr lang="tr-TR" dirty="0"/>
              <a:t>Her iki dönem iki farklı firma şeklinde ortak eğitim yapılması,</a:t>
            </a:r>
          </a:p>
          <a:p>
            <a:endParaRPr lang="tr-TR" dirty="0"/>
          </a:p>
          <a:p>
            <a:r>
              <a:rPr lang="tr-TR" dirty="0"/>
              <a:t>Firma seçimlerinin daha dikkatli yapılması,</a:t>
            </a:r>
          </a:p>
          <a:p>
            <a:endParaRPr lang="tr-TR" dirty="0"/>
          </a:p>
          <a:p>
            <a:r>
              <a:rPr lang="tr-TR" dirty="0"/>
              <a:t>Firmaların denetlenmesi ve ziyaret edilmesi,</a:t>
            </a:r>
          </a:p>
          <a:p>
            <a:endParaRPr lang="tr-TR" dirty="0"/>
          </a:p>
          <a:p>
            <a:r>
              <a:rPr lang="tr-TR" dirty="0"/>
              <a:t>Çalışılacak alanların ve birimlerin önceden bilinmesi,</a:t>
            </a:r>
          </a:p>
          <a:p>
            <a:endParaRPr lang="tr-TR" dirty="0"/>
          </a:p>
          <a:p>
            <a:r>
              <a:rPr lang="tr-TR" dirty="0"/>
              <a:t>Yurt değişim ve konaklama için süreç takvimin öne çekilmesi,</a:t>
            </a:r>
          </a:p>
        </p:txBody>
      </p:sp>
      <p:pic>
        <p:nvPicPr>
          <p:cNvPr id="4" name="Resim 3">
            <a:extLst>
              <a:ext uri="{FF2B5EF4-FFF2-40B4-BE49-F238E27FC236}">
                <a16:creationId xmlns:a16="http://schemas.microsoft.com/office/drawing/2014/main" id="{4CDA4740-AE01-981B-FEAB-31D881A8A305}"/>
              </a:ext>
            </a:extLst>
          </p:cNvPr>
          <p:cNvPicPr>
            <a:picLocks noChangeAspect="1"/>
          </p:cNvPicPr>
          <p:nvPr/>
        </p:nvPicPr>
        <p:blipFill>
          <a:blip r:embed="rId2"/>
          <a:stretch>
            <a:fillRect/>
          </a:stretch>
        </p:blipFill>
        <p:spPr>
          <a:xfrm>
            <a:off x="7154558" y="3356606"/>
            <a:ext cx="3026612" cy="1754409"/>
          </a:xfrm>
          <a:prstGeom prst="rect">
            <a:avLst/>
          </a:prstGeom>
        </p:spPr>
      </p:pic>
    </p:spTree>
    <p:extLst>
      <p:ext uri="{BB962C8B-B14F-4D97-AF65-F5344CB8AC3E}">
        <p14:creationId xmlns:p14="http://schemas.microsoft.com/office/powerpoint/2010/main" val="3584903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493C61-5DAC-5343-0CEA-9C7B89D630F0}"/>
              </a:ext>
            </a:extLst>
          </p:cNvPr>
          <p:cNvSpPr>
            <a:spLocks noGrp="1"/>
          </p:cNvSpPr>
          <p:nvPr>
            <p:ph type="title"/>
          </p:nvPr>
        </p:nvSpPr>
        <p:spPr>
          <a:xfrm>
            <a:off x="867457" y="367854"/>
            <a:ext cx="8596668" cy="1320800"/>
          </a:xfrm>
        </p:spPr>
        <p:txBody>
          <a:bodyPr/>
          <a:lstStyle/>
          <a:p>
            <a:r>
              <a:rPr lang="tr-TR" dirty="0"/>
              <a:t>2023-2024’ten 2024-2025’e</a:t>
            </a:r>
          </a:p>
        </p:txBody>
      </p:sp>
      <p:sp>
        <p:nvSpPr>
          <p:cNvPr id="3" name="İçerik Yer Tutucusu 2">
            <a:extLst>
              <a:ext uri="{FF2B5EF4-FFF2-40B4-BE49-F238E27FC236}">
                <a16:creationId xmlns:a16="http://schemas.microsoft.com/office/drawing/2014/main" id="{E8EF5C99-45CD-9898-1BD7-3DD11467B7B7}"/>
              </a:ext>
            </a:extLst>
          </p:cNvPr>
          <p:cNvSpPr>
            <a:spLocks noGrp="1"/>
          </p:cNvSpPr>
          <p:nvPr>
            <p:ph idx="1"/>
          </p:nvPr>
        </p:nvSpPr>
        <p:spPr>
          <a:xfrm>
            <a:off x="195923" y="1356830"/>
            <a:ext cx="7085846" cy="4825498"/>
          </a:xfrm>
        </p:spPr>
        <p:txBody>
          <a:bodyPr>
            <a:normAutofit/>
          </a:bodyPr>
          <a:lstStyle/>
          <a:p>
            <a:r>
              <a:rPr lang="tr-TR" sz="2000" dirty="0"/>
              <a:t>Öğrenci sayısı </a:t>
            </a:r>
            <a:r>
              <a:rPr lang="tr-TR" sz="2400" b="1" dirty="0"/>
              <a:t>64</a:t>
            </a:r>
            <a:r>
              <a:rPr lang="tr-TR" sz="2000" dirty="0"/>
              <a:t>’ten </a:t>
            </a:r>
            <a:r>
              <a:rPr lang="tr-TR" sz="2400" b="1" dirty="0"/>
              <a:t>104</a:t>
            </a:r>
            <a:r>
              <a:rPr lang="tr-TR" sz="2000" dirty="0"/>
              <a:t>’e</a:t>
            </a:r>
          </a:p>
          <a:p>
            <a:endParaRPr lang="tr-TR" sz="2000" dirty="0"/>
          </a:p>
          <a:p>
            <a:r>
              <a:rPr lang="tr-TR" sz="2000" dirty="0"/>
              <a:t>Firma sayısı </a:t>
            </a:r>
            <a:r>
              <a:rPr lang="tr-TR" sz="2400" b="1" dirty="0"/>
              <a:t>42</a:t>
            </a:r>
            <a:r>
              <a:rPr lang="tr-TR" sz="2000" dirty="0"/>
              <a:t>’den </a:t>
            </a:r>
            <a:r>
              <a:rPr lang="tr-TR" sz="2400" b="1" dirty="0"/>
              <a:t>86</a:t>
            </a:r>
            <a:r>
              <a:rPr lang="tr-TR" sz="2000" dirty="0"/>
              <a:t>’ya</a:t>
            </a:r>
          </a:p>
          <a:p>
            <a:endParaRPr lang="tr-TR" sz="2000" dirty="0"/>
          </a:p>
          <a:p>
            <a:r>
              <a:rPr lang="tr-TR" sz="2000" dirty="0">
                <a:solidFill>
                  <a:schemeClr val="tx1"/>
                </a:solidFill>
              </a:rPr>
              <a:t>Farklı şehir sayısı </a:t>
            </a:r>
            <a:r>
              <a:rPr lang="tr-TR" sz="2400" b="1" dirty="0">
                <a:solidFill>
                  <a:schemeClr val="tx1"/>
                </a:solidFill>
              </a:rPr>
              <a:t>6</a:t>
            </a:r>
            <a:r>
              <a:rPr lang="tr-TR" sz="2000" dirty="0">
                <a:solidFill>
                  <a:schemeClr val="tx1"/>
                </a:solidFill>
              </a:rPr>
              <a:t>’dan </a:t>
            </a:r>
            <a:r>
              <a:rPr lang="tr-TR" sz="2400" b="1" dirty="0">
                <a:solidFill>
                  <a:schemeClr val="tx1"/>
                </a:solidFill>
              </a:rPr>
              <a:t>15</a:t>
            </a:r>
            <a:r>
              <a:rPr lang="tr-TR" sz="2000" dirty="0">
                <a:solidFill>
                  <a:schemeClr val="tx1"/>
                </a:solidFill>
              </a:rPr>
              <a:t>’e</a:t>
            </a:r>
          </a:p>
          <a:p>
            <a:endParaRPr lang="tr-TR" sz="2000" dirty="0">
              <a:solidFill>
                <a:schemeClr val="tx1"/>
              </a:solidFill>
            </a:endParaRPr>
          </a:p>
          <a:p>
            <a:r>
              <a:rPr lang="tr-TR" sz="2000" dirty="0">
                <a:solidFill>
                  <a:schemeClr val="tx1"/>
                </a:solidFill>
              </a:rPr>
              <a:t>Uluslararası İlk Öğrenci </a:t>
            </a:r>
          </a:p>
          <a:p>
            <a:pPr lvl="1"/>
            <a:r>
              <a:rPr lang="tr-TR" sz="1800" dirty="0">
                <a:solidFill>
                  <a:schemeClr val="tx1"/>
                </a:solidFill>
              </a:rPr>
              <a:t>İlayda HACIER – </a:t>
            </a:r>
            <a:r>
              <a:rPr lang="tr-TR" sz="1800" dirty="0" err="1">
                <a:solidFill>
                  <a:schemeClr val="tx1"/>
                </a:solidFill>
              </a:rPr>
              <a:t>Vitaminka</a:t>
            </a:r>
            <a:r>
              <a:rPr lang="tr-TR" sz="1800" dirty="0">
                <a:solidFill>
                  <a:schemeClr val="tx1"/>
                </a:solidFill>
              </a:rPr>
              <a:t> / MAKEDONYA</a:t>
            </a:r>
          </a:p>
          <a:p>
            <a:endParaRPr lang="tr-TR" sz="2000" dirty="0">
              <a:solidFill>
                <a:schemeClr val="tx1"/>
              </a:solidFill>
            </a:endParaRPr>
          </a:p>
          <a:p>
            <a:r>
              <a:rPr lang="tr-TR" sz="2000" dirty="0">
                <a:solidFill>
                  <a:schemeClr val="tx1"/>
                </a:solidFill>
              </a:rPr>
              <a:t>Tüm bölümlerde toplam </a:t>
            </a:r>
            <a:r>
              <a:rPr lang="tr-TR" sz="2400" b="1" dirty="0">
                <a:solidFill>
                  <a:schemeClr val="tx1"/>
                </a:solidFill>
              </a:rPr>
              <a:t>240</a:t>
            </a:r>
            <a:r>
              <a:rPr lang="tr-TR" sz="2000" dirty="0">
                <a:solidFill>
                  <a:schemeClr val="tx1"/>
                </a:solidFill>
              </a:rPr>
              <a:t> Kontenjan</a:t>
            </a:r>
          </a:p>
          <a:p>
            <a:endParaRPr lang="tr-TR" sz="1600" dirty="0">
              <a:solidFill>
                <a:srgbClr val="FF0000"/>
              </a:solidFill>
            </a:endParaRPr>
          </a:p>
          <a:p>
            <a:endParaRPr lang="tr-TR" sz="1600" dirty="0"/>
          </a:p>
          <a:p>
            <a:endParaRPr lang="tr-TR" sz="1600" dirty="0"/>
          </a:p>
        </p:txBody>
      </p:sp>
      <p:grpSp>
        <p:nvGrpSpPr>
          <p:cNvPr id="7" name="Grup 6">
            <a:extLst>
              <a:ext uri="{FF2B5EF4-FFF2-40B4-BE49-F238E27FC236}">
                <a16:creationId xmlns:a16="http://schemas.microsoft.com/office/drawing/2014/main" id="{9DE590F9-359B-1E1F-B54A-ED78439E2DAF}"/>
              </a:ext>
            </a:extLst>
          </p:cNvPr>
          <p:cNvGrpSpPr/>
          <p:nvPr/>
        </p:nvGrpSpPr>
        <p:grpSpPr>
          <a:xfrm>
            <a:off x="5450186" y="2033165"/>
            <a:ext cx="6545891" cy="3065788"/>
            <a:chOff x="5106154" y="3333073"/>
            <a:chExt cx="7085846" cy="3310176"/>
          </a:xfrm>
        </p:grpSpPr>
        <p:pic>
          <p:nvPicPr>
            <p:cNvPr id="5" name="Resim 4">
              <a:extLst>
                <a:ext uri="{FF2B5EF4-FFF2-40B4-BE49-F238E27FC236}">
                  <a16:creationId xmlns:a16="http://schemas.microsoft.com/office/drawing/2014/main" id="{DC4D105D-937C-E176-D1F9-829C73A9F3E4}"/>
                </a:ext>
              </a:extLst>
            </p:cNvPr>
            <p:cNvPicPr>
              <a:picLocks noChangeAspect="1"/>
            </p:cNvPicPr>
            <p:nvPr/>
          </p:nvPicPr>
          <p:blipFill>
            <a:blip r:embed="rId2"/>
            <a:stretch>
              <a:fillRect/>
            </a:stretch>
          </p:blipFill>
          <p:spPr>
            <a:xfrm>
              <a:off x="5106154" y="3333073"/>
              <a:ext cx="7085846" cy="3310176"/>
            </a:xfrm>
            <a:prstGeom prst="rect">
              <a:avLst/>
            </a:prstGeom>
            <a:ln w="88900" cap="sq" cmpd="thickThin">
              <a:solidFill>
                <a:srgbClr val="000000"/>
              </a:solidFill>
              <a:prstDash val="solid"/>
              <a:miter lim="800000"/>
            </a:ln>
            <a:effectLst>
              <a:innerShdw blurRad="76200">
                <a:srgbClr val="000000"/>
              </a:innerShdw>
            </a:effectLst>
          </p:spPr>
        </p:pic>
        <p:sp>
          <p:nvSpPr>
            <p:cNvPr id="6" name="Metin kutusu 5">
              <a:extLst>
                <a:ext uri="{FF2B5EF4-FFF2-40B4-BE49-F238E27FC236}">
                  <a16:creationId xmlns:a16="http://schemas.microsoft.com/office/drawing/2014/main" id="{1139197C-1853-823A-0C81-15718D99C54C}"/>
                </a:ext>
              </a:extLst>
            </p:cNvPr>
            <p:cNvSpPr txBox="1"/>
            <p:nvPr/>
          </p:nvSpPr>
          <p:spPr>
            <a:xfrm>
              <a:off x="6300305" y="3333073"/>
              <a:ext cx="4855816" cy="369332"/>
            </a:xfrm>
            <a:prstGeom prst="rect">
              <a:avLst/>
            </a:prstGeom>
            <a:noFill/>
          </p:spPr>
          <p:txBody>
            <a:bodyPr wrap="none" rtlCol="0">
              <a:spAutoFit/>
            </a:bodyPr>
            <a:lstStyle/>
            <a:p>
              <a:r>
                <a:rPr lang="tr-TR" dirty="0"/>
                <a:t>2024-2025 OE Öğrenci Şehirlere Göre Dağılım</a:t>
              </a:r>
            </a:p>
          </p:txBody>
        </p:sp>
      </p:grpSp>
    </p:spTree>
    <p:extLst>
      <p:ext uri="{BB962C8B-B14F-4D97-AF65-F5344CB8AC3E}">
        <p14:creationId xmlns:p14="http://schemas.microsoft.com/office/powerpoint/2010/main" val="2147953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687062" y="288587"/>
            <a:ext cx="8596668" cy="1320800"/>
          </a:xfrm>
        </p:spPr>
        <p:txBody>
          <a:bodyPr>
            <a:normAutofit fontScale="90000"/>
          </a:bodyPr>
          <a:lstStyle/>
          <a:p>
            <a:r>
              <a:rPr lang="tr-TR" dirty="0"/>
              <a:t>2025-2026 Akademik Yılında </a:t>
            </a:r>
            <a:br>
              <a:rPr lang="tr-TR" dirty="0"/>
            </a:br>
            <a:r>
              <a:rPr lang="tr-TR" dirty="0"/>
              <a:t>Başvuru Yapabilecek Aday Öğrenci Sayıları</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graphicFrame>
        <p:nvGraphicFramePr>
          <p:cNvPr id="6" name="Tablo 5">
            <a:extLst>
              <a:ext uri="{FF2B5EF4-FFF2-40B4-BE49-F238E27FC236}">
                <a16:creationId xmlns:a16="http://schemas.microsoft.com/office/drawing/2014/main" id="{BF2FD71E-59DB-407D-6CFC-F0D1F8EDED71}"/>
              </a:ext>
            </a:extLst>
          </p:cNvPr>
          <p:cNvGraphicFramePr>
            <a:graphicFrameLocks noGrp="1"/>
          </p:cNvGraphicFramePr>
          <p:nvPr>
            <p:extLst>
              <p:ext uri="{D42A27DB-BD31-4B8C-83A1-F6EECF244321}">
                <p14:modId xmlns:p14="http://schemas.microsoft.com/office/powerpoint/2010/main" val="1345883833"/>
              </p:ext>
            </p:extLst>
          </p:nvPr>
        </p:nvGraphicFramePr>
        <p:xfrm>
          <a:off x="5369668" y="3769313"/>
          <a:ext cx="6739473" cy="2962181"/>
        </p:xfrm>
        <a:graphic>
          <a:graphicData uri="http://schemas.openxmlformats.org/drawingml/2006/table">
            <a:tbl>
              <a:tblPr>
                <a:tableStyleId>{3C2FFA5D-87B4-456A-9821-1D502468CF0F}</a:tableStyleId>
              </a:tblPr>
              <a:tblGrid>
                <a:gridCol w="626604">
                  <a:extLst>
                    <a:ext uri="{9D8B030D-6E8A-4147-A177-3AD203B41FA5}">
                      <a16:colId xmlns:a16="http://schemas.microsoft.com/office/drawing/2014/main" val="1588629479"/>
                    </a:ext>
                  </a:extLst>
                </a:gridCol>
                <a:gridCol w="2339321">
                  <a:extLst>
                    <a:ext uri="{9D8B030D-6E8A-4147-A177-3AD203B41FA5}">
                      <a16:colId xmlns:a16="http://schemas.microsoft.com/office/drawing/2014/main" val="4064927961"/>
                    </a:ext>
                  </a:extLst>
                </a:gridCol>
                <a:gridCol w="668377">
                  <a:extLst>
                    <a:ext uri="{9D8B030D-6E8A-4147-A177-3AD203B41FA5}">
                      <a16:colId xmlns:a16="http://schemas.microsoft.com/office/drawing/2014/main" val="355050172"/>
                    </a:ext>
                  </a:extLst>
                </a:gridCol>
                <a:gridCol w="626604">
                  <a:extLst>
                    <a:ext uri="{9D8B030D-6E8A-4147-A177-3AD203B41FA5}">
                      <a16:colId xmlns:a16="http://schemas.microsoft.com/office/drawing/2014/main" val="3099369281"/>
                    </a:ext>
                  </a:extLst>
                </a:gridCol>
                <a:gridCol w="626604">
                  <a:extLst>
                    <a:ext uri="{9D8B030D-6E8A-4147-A177-3AD203B41FA5}">
                      <a16:colId xmlns:a16="http://schemas.microsoft.com/office/drawing/2014/main" val="1781058098"/>
                    </a:ext>
                  </a:extLst>
                </a:gridCol>
                <a:gridCol w="598755">
                  <a:extLst>
                    <a:ext uri="{9D8B030D-6E8A-4147-A177-3AD203B41FA5}">
                      <a16:colId xmlns:a16="http://schemas.microsoft.com/office/drawing/2014/main" val="1897823685"/>
                    </a:ext>
                  </a:extLst>
                </a:gridCol>
                <a:gridCol w="626604">
                  <a:extLst>
                    <a:ext uri="{9D8B030D-6E8A-4147-A177-3AD203B41FA5}">
                      <a16:colId xmlns:a16="http://schemas.microsoft.com/office/drawing/2014/main" val="2299935215"/>
                    </a:ext>
                  </a:extLst>
                </a:gridCol>
                <a:gridCol w="626604">
                  <a:extLst>
                    <a:ext uri="{9D8B030D-6E8A-4147-A177-3AD203B41FA5}">
                      <a16:colId xmlns:a16="http://schemas.microsoft.com/office/drawing/2014/main" val="2190881258"/>
                    </a:ext>
                  </a:extLst>
                </a:gridCol>
              </a:tblGrid>
              <a:tr h="216549">
                <a:tc>
                  <a:txBody>
                    <a:bodyPr/>
                    <a:lstStyle/>
                    <a:p>
                      <a:pPr algn="l" fontAlgn="b"/>
                      <a:r>
                        <a:rPr lang="tr-TR" sz="1400" b="1" u="none" strike="noStrike" dirty="0">
                          <a:effectLst/>
                        </a:rPr>
                        <a:t> </a:t>
                      </a:r>
                      <a:endParaRPr lang="tr-TR" sz="1400" b="1"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b="1" u="none" strike="noStrike" dirty="0">
                          <a:effectLst/>
                        </a:rPr>
                        <a:t> </a:t>
                      </a:r>
                      <a:endParaRPr lang="tr-TR" sz="1400" b="1"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algn="ctr" fontAlgn="b"/>
                      <a:r>
                        <a:rPr lang="tr-TR" sz="1400" b="1" u="none" strike="noStrike" dirty="0">
                          <a:effectLst/>
                        </a:rPr>
                        <a:t>Başarısız Ders Sayısı</a:t>
                      </a:r>
                      <a:endParaRPr lang="tr-TR" sz="1400" b="1"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tr-TR"/>
                    </a:p>
                  </a:txBody>
                  <a:tcPr/>
                </a:tc>
                <a:tc hMerge="1">
                  <a:txBody>
                    <a:bodyPr/>
                    <a:lstStyle/>
                    <a:p>
                      <a:endParaRPr lang="tr-TR"/>
                    </a:p>
                  </a:txBody>
                  <a:tcPr/>
                </a:tc>
                <a:tc rowSpan="2">
                  <a:txBody>
                    <a:bodyPr/>
                    <a:lstStyle/>
                    <a:p>
                      <a:pPr algn="ctr" fontAlgn="ctr"/>
                      <a:r>
                        <a:rPr lang="tr-TR" sz="1400" b="1" u="none" strike="noStrike" dirty="0">
                          <a:effectLst/>
                        </a:rPr>
                        <a:t>D</a:t>
                      </a:r>
                      <a:endParaRPr lang="tr-TR" sz="14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rowSpan="2">
                  <a:txBody>
                    <a:bodyPr/>
                    <a:lstStyle/>
                    <a:p>
                      <a:pPr algn="ctr" fontAlgn="ctr"/>
                      <a:r>
                        <a:rPr lang="tr-TR" sz="1400" b="1" u="none" strike="noStrike" dirty="0">
                          <a:effectLst/>
                        </a:rPr>
                        <a:t>M</a:t>
                      </a:r>
                      <a:endParaRPr lang="tr-TR" sz="1400" b="1" i="0" u="none" strike="noStrike" dirty="0">
                        <a:solidFill>
                          <a:srgbClr val="000000"/>
                        </a:solidFill>
                        <a:effectLst/>
                        <a:latin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fontAlgn="ctr"/>
                      <a:r>
                        <a:rPr lang="tr-TR" sz="1400" b="1" u="none" strike="noStrike" dirty="0">
                          <a:effectLst/>
                        </a:rPr>
                        <a:t>T</a:t>
                      </a:r>
                      <a:endParaRPr lang="tr-TR" sz="14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7595012"/>
                  </a:ext>
                </a:extLst>
              </a:tr>
              <a:tr h="216549">
                <a:tc>
                  <a:txBody>
                    <a:bodyPr/>
                    <a:lstStyle/>
                    <a:p>
                      <a:pPr algn="ctr" fontAlgn="b"/>
                      <a:r>
                        <a:rPr lang="tr-TR" sz="1400" b="1" u="none" strike="noStrike" dirty="0">
                          <a:effectLst/>
                        </a:rPr>
                        <a:t>SIRA</a:t>
                      </a:r>
                      <a:endParaRPr lang="tr-TR" sz="1400" b="1"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b"/>
                      <a:r>
                        <a:rPr lang="tr-TR" sz="1400" b="1" u="none" strike="noStrike" dirty="0">
                          <a:effectLst/>
                        </a:rPr>
                        <a:t>BÖLÜM ADI</a:t>
                      </a:r>
                      <a:endParaRPr lang="tr-TR" sz="1400" b="1"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tr-TR" sz="1400" b="1" u="none" strike="noStrike" dirty="0">
                          <a:effectLst/>
                        </a:rPr>
                        <a:t>0</a:t>
                      </a:r>
                      <a:endParaRPr lang="tr-TR" sz="1400" b="1"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tr-TR" sz="1400" b="1" u="none" strike="noStrike" dirty="0">
                          <a:effectLst/>
                        </a:rPr>
                        <a:t>1</a:t>
                      </a:r>
                      <a:endParaRPr lang="tr-TR" sz="1400" b="1" i="0" u="none" strike="noStrike" dirty="0">
                        <a:solidFill>
                          <a:srgbClr val="000000"/>
                        </a:solidFill>
                        <a:effectLst/>
                        <a:latin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tr-TR" sz="1400" b="1" u="none" strike="noStrike" dirty="0">
                          <a:effectLst/>
                        </a:rPr>
                        <a:t>2</a:t>
                      </a:r>
                      <a:endParaRPr lang="tr-TR" sz="1400" b="1"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3409568037"/>
                  </a:ext>
                </a:extLst>
              </a:tr>
              <a:tr h="264004">
                <a:tc>
                  <a:txBody>
                    <a:bodyPr/>
                    <a:lstStyle/>
                    <a:p>
                      <a:pPr algn="ctr" fontAlgn="b"/>
                      <a:r>
                        <a:rPr lang="tr-TR" sz="1400" u="none" strike="noStrike" dirty="0">
                          <a:effectLst/>
                        </a:rPr>
                        <a:t>1</a:t>
                      </a:r>
                      <a:endParaRPr lang="tr-TR" sz="1400" b="0" i="0" u="none" strike="noStrike" dirty="0">
                        <a:solidFill>
                          <a:srgbClr val="000000"/>
                        </a:solidFill>
                        <a:effectLst/>
                        <a:latin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r>
                        <a:rPr lang="tr-TR" sz="1400" u="none" strike="noStrike" dirty="0">
                          <a:effectLst/>
                        </a:rPr>
                        <a:t>BİLGİSAYAR MÜHENDİSLİĞİ</a:t>
                      </a:r>
                      <a:endParaRPr lang="tr-TR" sz="14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tr-TR" sz="1400" u="none" strike="noStrike" dirty="0">
                          <a:effectLst/>
                          <a:latin typeface="+mn-lt"/>
                        </a:rPr>
                        <a:t>40</a:t>
                      </a:r>
                      <a:endParaRPr lang="tr-TR"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r>
                        <a:rPr lang="tr-TR" sz="1400" u="none" strike="noStrike" dirty="0">
                          <a:effectLst/>
                          <a:latin typeface="+mn-lt"/>
                        </a:rPr>
                        <a:t>12</a:t>
                      </a:r>
                      <a:endParaRPr lang="tr-TR" sz="1400" b="0"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tr-TR" sz="1400" b="0" i="0" u="none" strike="noStrike" dirty="0">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tr-TR" sz="1400" b="0" i="0" u="none" strike="noStrike" dirty="0">
                          <a:solidFill>
                            <a:srgbClr val="000000"/>
                          </a:solidFill>
                          <a:effectLst/>
                          <a:latin typeface="+mn-lt"/>
                        </a:rPr>
                        <a:t>40</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r>
                        <a:rPr lang="tr-TR" sz="1400" u="none" strike="noStrike" dirty="0">
                          <a:effectLst/>
                          <a:latin typeface="+mn-lt"/>
                        </a:rPr>
                        <a:t>22</a:t>
                      </a:r>
                      <a:endParaRPr lang="tr-TR" sz="1400" b="0"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tr-TR" sz="1400" b="0" i="0" u="none" strike="noStrike" dirty="0">
                          <a:solidFill>
                            <a:srgbClr val="FF0000"/>
                          </a:solidFill>
                          <a:effectLst/>
                          <a:latin typeface="+mn-lt"/>
                        </a:rPr>
                        <a:t>62</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33617229"/>
                  </a:ext>
                </a:extLst>
              </a:tr>
              <a:tr h="246442">
                <a:tc>
                  <a:txBody>
                    <a:bodyPr/>
                    <a:lstStyle/>
                    <a:p>
                      <a:pPr algn="ctr" fontAlgn="b"/>
                      <a:r>
                        <a:rPr lang="tr-TR" sz="1400" u="none" strike="noStrike">
                          <a:effectLst/>
                        </a:rPr>
                        <a:t>2</a:t>
                      </a:r>
                      <a:endParaRPr lang="tr-TR" sz="1400" b="0" i="0" u="none" strike="noStrike">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u="none" strike="noStrike" dirty="0">
                          <a:effectLst/>
                        </a:rPr>
                        <a:t>ELEKTRİK-ELEKTRONİK</a:t>
                      </a:r>
                      <a:endParaRPr lang="tr-TR" sz="14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u="none" strike="noStrike" dirty="0">
                          <a:effectLst/>
                          <a:latin typeface="+mn-lt"/>
                        </a:rPr>
                        <a:t>13</a:t>
                      </a:r>
                      <a:endParaRPr lang="tr-TR"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5</a:t>
                      </a:r>
                    </a:p>
                  </a:txBody>
                  <a:tcPr marL="9525" marR="9525" marT="9525" marB="0" anchor="ctr"/>
                </a:tc>
                <a:tc>
                  <a:txBody>
                    <a:bodyPr/>
                    <a:lstStyle/>
                    <a:p>
                      <a:pPr algn="ctr" fontAlgn="ctr"/>
                      <a:r>
                        <a:rPr lang="tr-TR" sz="1400" b="0" i="0" u="none" strike="noStrike" dirty="0">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u="none" strike="noStrike" dirty="0">
                          <a:effectLst/>
                          <a:latin typeface="+mn-lt"/>
                        </a:rPr>
                        <a:t>13</a:t>
                      </a:r>
                      <a:endParaRPr lang="tr-TR"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5258599"/>
                  </a:ext>
                </a:extLst>
              </a:tr>
              <a:tr h="216549">
                <a:tc>
                  <a:txBody>
                    <a:bodyPr/>
                    <a:lstStyle/>
                    <a:p>
                      <a:pPr algn="ctr" fontAlgn="b"/>
                      <a:r>
                        <a:rPr lang="tr-TR" sz="1400" u="none" strike="noStrike" dirty="0">
                          <a:effectLst/>
                        </a:rPr>
                        <a:t>3</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u="none" strike="noStrike">
                          <a:effectLst/>
                        </a:rPr>
                        <a:t>ENDÜSTRİ MÜHENDİSLİĞİ</a:t>
                      </a:r>
                      <a:endParaRPr lang="tr-TR" sz="1400" b="0" i="0" u="none" strike="noStrike">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10</a:t>
                      </a:r>
                    </a:p>
                  </a:txBody>
                  <a:tcPr marL="9525" marR="9525" marT="9525" marB="0" anchor="ctr"/>
                </a:tc>
                <a:tc>
                  <a:txBody>
                    <a:bodyPr/>
                    <a:lstStyle/>
                    <a:p>
                      <a:pPr algn="ctr" fontAlgn="ctr"/>
                      <a:r>
                        <a:rPr lang="tr-TR" sz="1400" b="0" i="0" u="none" strike="noStrike" dirty="0">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u="none" strike="noStrike" dirty="0">
                          <a:effectLst/>
                          <a:latin typeface="+mn-lt"/>
                        </a:rPr>
                        <a:t>13</a:t>
                      </a:r>
                      <a:endParaRPr lang="tr-TR" sz="1400" b="0"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37</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15688830"/>
                  </a:ext>
                </a:extLst>
              </a:tr>
              <a:tr h="216549">
                <a:tc>
                  <a:txBody>
                    <a:bodyPr/>
                    <a:lstStyle/>
                    <a:p>
                      <a:pPr algn="ctr" fontAlgn="b"/>
                      <a:r>
                        <a:rPr lang="tr-TR" sz="1400" u="none" strike="noStrike" dirty="0">
                          <a:effectLst/>
                        </a:rPr>
                        <a:t>4</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u="none" strike="noStrike">
                          <a:effectLst/>
                        </a:rPr>
                        <a:t>ENERJİ SİSTEMLERİ</a:t>
                      </a:r>
                      <a:endParaRPr lang="tr-TR" sz="1400" b="0" i="0" u="none" strike="noStrike">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1</a:t>
                      </a:r>
                    </a:p>
                  </a:txBody>
                  <a:tcPr marL="9525" marR="9525" marT="9525" marB="0" anchor="ctr"/>
                </a:tc>
                <a:tc>
                  <a:txBody>
                    <a:bodyPr/>
                    <a:lstStyle/>
                    <a:p>
                      <a:pPr algn="ctr" fontAlgn="ctr"/>
                      <a:r>
                        <a:rPr lang="tr-TR" sz="1400" b="0" i="0" u="none" strike="noStrike" dirty="0">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19421213"/>
                  </a:ext>
                </a:extLst>
              </a:tr>
              <a:tr h="216549">
                <a:tc>
                  <a:txBody>
                    <a:bodyPr/>
                    <a:lstStyle/>
                    <a:p>
                      <a:pPr algn="ctr" fontAlgn="b"/>
                      <a:r>
                        <a:rPr lang="tr-TR" sz="1400" u="none" strike="noStrike" dirty="0">
                          <a:effectLst/>
                        </a:rPr>
                        <a:t>5</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u="none" strike="noStrike">
                          <a:effectLst/>
                        </a:rPr>
                        <a:t>GIDA MÜHENDİSLİĞİ</a:t>
                      </a:r>
                      <a:endParaRPr lang="tr-TR" sz="1400" b="0" i="0" u="none" strike="noStrike">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u="none" strike="noStrike" dirty="0">
                          <a:effectLst/>
                          <a:latin typeface="+mn-lt"/>
                        </a:rPr>
                        <a:t>2</a:t>
                      </a:r>
                      <a:endParaRPr lang="tr-TR"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2</a:t>
                      </a:r>
                    </a:p>
                  </a:txBody>
                  <a:tcPr marL="9525" marR="9525" marT="9525" marB="0" anchor="ctr"/>
                </a:tc>
                <a:tc>
                  <a:txBody>
                    <a:bodyPr/>
                    <a:lstStyle/>
                    <a:p>
                      <a:pPr algn="ctr" fontAlgn="ctr"/>
                      <a:r>
                        <a:rPr lang="tr-TR" sz="1400" b="0" i="0" u="none" strike="noStrike" dirty="0">
                          <a:solidFill>
                            <a:srgbClr val="000000"/>
                          </a:solidFill>
                          <a:effectLst/>
                          <a:latin typeface="+mn-lt"/>
                        </a:rPr>
                        <a:t>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u="none" strike="noStrike" dirty="0">
                          <a:effectLst/>
                          <a:latin typeface="+mn-lt"/>
                        </a:rPr>
                        <a:t>2</a:t>
                      </a:r>
                      <a:endParaRPr lang="tr-TR"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07841116"/>
                  </a:ext>
                </a:extLst>
              </a:tr>
              <a:tr h="216549">
                <a:tc>
                  <a:txBody>
                    <a:bodyPr/>
                    <a:lstStyle/>
                    <a:p>
                      <a:pPr algn="ctr" fontAlgn="b"/>
                      <a:r>
                        <a:rPr lang="tr-TR" sz="1400" u="none" strike="noStrike" dirty="0">
                          <a:effectLst/>
                        </a:rPr>
                        <a:t>6</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u="none" strike="noStrike">
                          <a:effectLst/>
                        </a:rPr>
                        <a:t>MAKİNE MÜHENDİSLİĞİ</a:t>
                      </a:r>
                      <a:endParaRPr lang="tr-TR" sz="1400" b="0" i="0" u="none" strike="noStrike">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2</a:t>
                      </a:r>
                    </a:p>
                  </a:txBody>
                  <a:tcPr marL="9525" marR="9525" marT="9525" marB="0" anchor="ctr"/>
                </a:tc>
                <a:tc>
                  <a:txBody>
                    <a:bodyPr/>
                    <a:lstStyle/>
                    <a:p>
                      <a:pPr algn="ctr" fontAlgn="ctr"/>
                      <a:r>
                        <a:rPr lang="tr-TR" sz="1400" b="0" i="0" u="none" strike="noStrike" dirty="0">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40210424"/>
                  </a:ext>
                </a:extLst>
              </a:tr>
              <a:tr h="216549">
                <a:tc>
                  <a:txBody>
                    <a:bodyPr/>
                    <a:lstStyle/>
                    <a:p>
                      <a:pPr algn="ctr" fontAlgn="b"/>
                      <a:r>
                        <a:rPr lang="tr-TR" sz="1400" u="none" strike="noStrike" dirty="0">
                          <a:effectLst/>
                        </a:rPr>
                        <a:t>7</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u="none" strike="noStrike">
                          <a:effectLst/>
                        </a:rPr>
                        <a:t>MEKATRONİK</a:t>
                      </a:r>
                      <a:endParaRPr lang="tr-TR" sz="1400" b="0" i="0" u="none" strike="noStrike">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2</a:t>
                      </a:r>
                    </a:p>
                  </a:txBody>
                  <a:tcPr marL="9525" marR="9525" marT="9525" marB="0" anchor="ctr"/>
                </a:tc>
                <a:tc>
                  <a:txBody>
                    <a:bodyPr/>
                    <a:lstStyle/>
                    <a:p>
                      <a:pPr algn="ctr" fontAlgn="ctr"/>
                      <a:r>
                        <a:rPr lang="tr-TR" sz="1400" u="none" strike="noStrike" dirty="0">
                          <a:effectLst/>
                          <a:latin typeface="+mn-lt"/>
                        </a:rPr>
                        <a:t>3</a:t>
                      </a:r>
                      <a:endParaRPr lang="tr-TR" sz="1400" b="0"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86390949"/>
                  </a:ext>
                </a:extLst>
              </a:tr>
              <a:tr h="216549">
                <a:tc>
                  <a:txBody>
                    <a:bodyPr/>
                    <a:lstStyle/>
                    <a:p>
                      <a:pPr algn="ctr" fontAlgn="b"/>
                      <a:r>
                        <a:rPr lang="tr-TR" sz="1400" u="none" strike="noStrike" dirty="0">
                          <a:effectLst/>
                        </a:rPr>
                        <a:t>8</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u="none" strike="noStrike">
                          <a:effectLst/>
                        </a:rPr>
                        <a:t>METALURJİ</a:t>
                      </a:r>
                      <a:endParaRPr lang="tr-TR" sz="1400" b="0" i="0" u="none" strike="noStrike">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u="none" strike="noStrike" dirty="0">
                          <a:effectLst/>
                          <a:latin typeface="+mn-lt"/>
                        </a:rPr>
                        <a:t>0</a:t>
                      </a:r>
                      <a:endParaRPr lang="tr-TR" sz="1400" b="0" i="0" u="none" strike="noStrike" dirty="0">
                        <a:solidFill>
                          <a:srgbClr val="000000"/>
                        </a:solidFill>
                        <a:effectLst/>
                        <a:latin typeface="+mn-lt"/>
                      </a:endParaRPr>
                    </a:p>
                  </a:txBody>
                  <a:tcPr marL="9525" marR="9525" marT="9525" marB="0" anchor="ctr"/>
                </a:tc>
                <a:tc>
                  <a:txBody>
                    <a:bodyPr/>
                    <a:lstStyle/>
                    <a:p>
                      <a:pPr algn="ctr" fontAlgn="ctr"/>
                      <a:r>
                        <a:rPr lang="tr-TR" sz="1400" u="none" strike="noStrike">
                          <a:effectLst/>
                          <a:latin typeface="+mn-lt"/>
                        </a:rPr>
                        <a:t>0</a:t>
                      </a:r>
                      <a:endParaRPr lang="tr-TR" sz="14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u="none" strike="noStrike" dirty="0">
                          <a:effectLst/>
                          <a:latin typeface="+mn-lt"/>
                        </a:rPr>
                        <a:t>0</a:t>
                      </a:r>
                      <a:endParaRPr lang="tr-TR" sz="1400" b="0"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06773896"/>
                  </a:ext>
                </a:extLst>
              </a:tr>
              <a:tr h="216549">
                <a:tc>
                  <a:txBody>
                    <a:bodyPr/>
                    <a:lstStyle/>
                    <a:p>
                      <a:pPr algn="ctr" fontAlgn="b"/>
                      <a:r>
                        <a:rPr lang="tr-TR" sz="1400" u="none" strike="noStrike" dirty="0">
                          <a:effectLst/>
                        </a:rPr>
                        <a:t>9</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u="none" strike="noStrike">
                          <a:effectLst/>
                        </a:rPr>
                        <a:t>HARİTA MÜHENDİSLİĞİ</a:t>
                      </a:r>
                      <a:endParaRPr lang="tr-TR" sz="1400" b="0" i="0" u="none" strike="noStrike">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1</a:t>
                      </a:r>
                    </a:p>
                  </a:txBody>
                  <a:tcPr marL="9525" marR="9525" marT="9525" marB="0" anchor="ctr"/>
                </a:tc>
                <a:tc>
                  <a:txBody>
                    <a:bodyPr/>
                    <a:lstStyle/>
                    <a:p>
                      <a:pPr algn="ctr" fontAlgn="ctr"/>
                      <a:r>
                        <a:rPr lang="tr-TR" sz="1400" b="0" i="0" u="none" strike="noStrike" dirty="0">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44183229"/>
                  </a:ext>
                </a:extLst>
              </a:tr>
              <a:tr h="216549">
                <a:tc>
                  <a:txBody>
                    <a:bodyPr/>
                    <a:lstStyle/>
                    <a:p>
                      <a:pPr algn="ctr" fontAlgn="b"/>
                      <a:r>
                        <a:rPr lang="tr-TR" sz="1400" u="none" strike="noStrike" dirty="0">
                          <a:effectLst/>
                        </a:rPr>
                        <a:t>10</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b"/>
                      <a:r>
                        <a:rPr lang="tr-TR" sz="1400" u="none" strike="noStrike" dirty="0">
                          <a:effectLst/>
                        </a:rPr>
                        <a:t>İNŞAAT MÜHENDİSLİĞİ</a:t>
                      </a:r>
                      <a:endParaRPr lang="tr-TR" sz="14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tr-TR" sz="1400" u="none" strike="noStrike">
                          <a:effectLst/>
                          <a:latin typeface="+mn-lt"/>
                        </a:rPr>
                        <a:t>0</a:t>
                      </a:r>
                      <a:endParaRPr lang="tr-TR" sz="1400" b="0" i="0" u="none" strike="noStrike">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tr-TR" sz="1400" u="none" strike="noStrike">
                          <a:effectLst/>
                          <a:latin typeface="+mn-lt"/>
                        </a:rPr>
                        <a:t>0</a:t>
                      </a:r>
                      <a:endParaRPr lang="tr-TR" sz="1400" b="0" i="0" u="none" strike="noStrike">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tr-TR" sz="1400" u="none" strike="noStrike" dirty="0">
                          <a:effectLst/>
                          <a:latin typeface="+mn-lt"/>
                        </a:rPr>
                        <a:t>0</a:t>
                      </a:r>
                      <a:endParaRPr lang="tr-TR" sz="1400" b="0"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tr-TR" sz="1400" u="none" strike="noStrike" dirty="0">
                          <a:effectLst/>
                          <a:latin typeface="+mn-lt"/>
                        </a:rPr>
                        <a:t>0</a:t>
                      </a:r>
                      <a:endParaRPr lang="tr-TR" sz="1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tr-TR" sz="1400" u="none" strike="noStrike" dirty="0">
                          <a:effectLst/>
                          <a:latin typeface="+mn-lt"/>
                        </a:rPr>
                        <a:t>0</a:t>
                      </a:r>
                      <a:endParaRPr lang="tr-TR" sz="1400" b="0" i="0" u="none" strike="noStrike" dirty="0">
                        <a:solidFill>
                          <a:srgbClr val="000000"/>
                        </a:solidFill>
                        <a:effectLst/>
                        <a:latin typeface="+mn-lt"/>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tr-TR" sz="1400" b="0" i="0" u="none" strike="noStrike" dirty="0">
                          <a:solidFill>
                            <a:srgbClr val="FF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9437229"/>
                  </a:ext>
                </a:extLst>
              </a:tr>
              <a:tr h="216549">
                <a:tc>
                  <a:txBody>
                    <a:bodyPr/>
                    <a:lstStyle/>
                    <a:p>
                      <a:pPr algn="l" fontAlgn="b"/>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r>
                        <a:rPr lang="tr-TR" sz="1400" b="1" i="0" u="none" strike="noStrike" dirty="0">
                          <a:solidFill>
                            <a:srgbClr val="000000"/>
                          </a:solidFill>
                          <a:effectLst/>
                          <a:latin typeface="+mn-lt"/>
                        </a:rPr>
                        <a:t>TOPLAM</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tr-TR" sz="1400" b="1" u="none" strike="noStrike" dirty="0">
                          <a:effectLst/>
                        </a:rPr>
                        <a:t>94</a:t>
                      </a:r>
                      <a:endParaRPr lang="tr-TR" sz="1400" b="1" i="0" u="none" strike="noStrike" dirty="0">
                        <a:solidFill>
                          <a:srgbClr val="FF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tr-TR" sz="1400" b="1" u="none" strike="noStrike" dirty="0">
                          <a:effectLst/>
                        </a:rPr>
                        <a:t>35</a:t>
                      </a:r>
                      <a:endParaRPr lang="tr-TR" sz="1400" b="1" i="0" u="none" strike="noStrike" dirty="0">
                        <a:solidFill>
                          <a:srgbClr val="FF0000"/>
                        </a:solidFill>
                        <a:effectLst/>
                        <a:latin typeface="Times New Roman" panose="02020603050405020304" pitchFamily="18"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marL="0" algn="ctr" defTabSz="457200" rtl="0" eaLnBrk="1" fontAlgn="b" latinLnBrk="0" hangingPunct="1"/>
                      <a:r>
                        <a:rPr lang="tr-TR" sz="1400" b="1" u="none" strike="noStrike" kern="1200" dirty="0">
                          <a:solidFill>
                            <a:schemeClr val="dk1"/>
                          </a:solidFill>
                          <a:effectLst/>
                          <a:latin typeface="+mn-lt"/>
                          <a:ea typeface="+mn-ea"/>
                          <a:cs typeface="+mn-cs"/>
                        </a:rPr>
                        <a:t>32</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tr-TR" sz="1400" b="1" u="none" strike="noStrike" dirty="0">
                          <a:effectLst/>
                        </a:rPr>
                        <a:t>94</a:t>
                      </a:r>
                      <a:endParaRPr lang="tr-TR" sz="1400" b="1" i="0" u="none" strike="noStrike" dirty="0">
                        <a:solidFill>
                          <a:srgbClr val="FF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tr-TR" sz="1400" b="1" u="none" strike="noStrike" dirty="0">
                          <a:effectLst/>
                        </a:rPr>
                        <a:t>67</a:t>
                      </a:r>
                      <a:endParaRPr lang="tr-TR" sz="1400" b="1" i="0" u="none" strike="noStrike" dirty="0">
                        <a:solidFill>
                          <a:srgbClr val="FF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tr-TR" sz="1400" b="1" u="none" strike="noStrike" dirty="0">
                          <a:solidFill>
                            <a:srgbClr val="FF0000"/>
                          </a:solidFill>
                          <a:effectLst/>
                        </a:rPr>
                        <a:t>161</a:t>
                      </a:r>
                      <a:endParaRPr lang="tr-TR" sz="1400" b="1" i="0" u="none" strike="noStrike" dirty="0">
                        <a:solidFill>
                          <a:srgbClr val="FF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65698915"/>
                  </a:ext>
                </a:extLst>
              </a:tr>
            </a:tbl>
          </a:graphicData>
        </a:graphic>
      </p:graphicFrame>
      <p:graphicFrame>
        <p:nvGraphicFramePr>
          <p:cNvPr id="3" name="Grafik 2">
            <a:extLst>
              <a:ext uri="{FF2B5EF4-FFF2-40B4-BE49-F238E27FC236}">
                <a16:creationId xmlns:a16="http://schemas.microsoft.com/office/drawing/2014/main" id="{40D105A6-970A-B94E-09E4-EB60D940B2D7}"/>
              </a:ext>
            </a:extLst>
          </p:cNvPr>
          <p:cNvGraphicFramePr/>
          <p:nvPr>
            <p:extLst>
              <p:ext uri="{D42A27DB-BD31-4B8C-83A1-F6EECF244321}">
                <p14:modId xmlns:p14="http://schemas.microsoft.com/office/powerpoint/2010/main" val="515303682"/>
              </p:ext>
            </p:extLst>
          </p:nvPr>
        </p:nvGraphicFramePr>
        <p:xfrm>
          <a:off x="82858" y="1517515"/>
          <a:ext cx="5189355" cy="35447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55224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A5BBAD-23EF-AA36-D2E1-F33D5EE4C050}"/>
              </a:ext>
            </a:extLst>
          </p:cNvPr>
          <p:cNvSpPr>
            <a:spLocks noGrp="1"/>
          </p:cNvSpPr>
          <p:nvPr>
            <p:ph type="title"/>
          </p:nvPr>
        </p:nvSpPr>
        <p:spPr>
          <a:xfrm>
            <a:off x="677862" y="263090"/>
            <a:ext cx="9169310" cy="1320800"/>
          </a:xfrm>
        </p:spPr>
        <p:txBody>
          <a:bodyPr/>
          <a:lstStyle/>
          <a:p>
            <a:r>
              <a:rPr lang="tr-TR" dirty="0"/>
              <a:t>Bölümlerin Yıllara Göre OE Öğrenci Sayıları</a:t>
            </a:r>
          </a:p>
        </p:txBody>
      </p:sp>
      <p:graphicFrame>
        <p:nvGraphicFramePr>
          <p:cNvPr id="6" name="İçerik Yer Tutucusu 5">
            <a:extLst>
              <a:ext uri="{FF2B5EF4-FFF2-40B4-BE49-F238E27FC236}">
                <a16:creationId xmlns:a16="http://schemas.microsoft.com/office/drawing/2014/main" id="{413B47E6-69BB-D9CF-E273-526A94E9BA8C}"/>
              </a:ext>
            </a:extLst>
          </p:cNvPr>
          <p:cNvGraphicFramePr>
            <a:graphicFrameLocks noGrp="1"/>
          </p:cNvGraphicFramePr>
          <p:nvPr>
            <p:ph idx="1"/>
            <p:extLst>
              <p:ext uri="{D42A27DB-BD31-4B8C-83A1-F6EECF244321}">
                <p14:modId xmlns:p14="http://schemas.microsoft.com/office/powerpoint/2010/main" val="692100007"/>
              </p:ext>
            </p:extLst>
          </p:nvPr>
        </p:nvGraphicFramePr>
        <p:xfrm>
          <a:off x="677862" y="1078029"/>
          <a:ext cx="9409413" cy="54382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0457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E5CE8E-E708-F146-3078-63E285539FFE}"/>
              </a:ext>
            </a:extLst>
          </p:cNvPr>
          <p:cNvSpPr>
            <a:spLocks noGrp="1"/>
          </p:cNvSpPr>
          <p:nvPr>
            <p:ph type="title"/>
          </p:nvPr>
        </p:nvSpPr>
        <p:spPr>
          <a:xfrm>
            <a:off x="450998" y="176261"/>
            <a:ext cx="8596668" cy="1320800"/>
          </a:xfrm>
        </p:spPr>
        <p:txBody>
          <a:bodyPr/>
          <a:lstStyle/>
          <a:p>
            <a:r>
              <a:rPr lang="tr-TR" dirty="0"/>
              <a:t>2025-2026 Ortak Eğitim Programı</a:t>
            </a:r>
            <a:br>
              <a:rPr lang="tr-TR" dirty="0"/>
            </a:br>
            <a:r>
              <a:rPr lang="tr-TR" dirty="0"/>
              <a:t>Firmalar – Toplam 95</a:t>
            </a:r>
          </a:p>
        </p:txBody>
      </p:sp>
      <p:sp>
        <p:nvSpPr>
          <p:cNvPr id="3" name="İçerik Yer Tutucusu 2">
            <a:extLst>
              <a:ext uri="{FF2B5EF4-FFF2-40B4-BE49-F238E27FC236}">
                <a16:creationId xmlns:a16="http://schemas.microsoft.com/office/drawing/2014/main" id="{CCD8C749-02FA-5A78-B263-B3C591515029}"/>
              </a:ext>
            </a:extLst>
          </p:cNvPr>
          <p:cNvSpPr>
            <a:spLocks noGrp="1"/>
          </p:cNvSpPr>
          <p:nvPr>
            <p:ph idx="1"/>
          </p:nvPr>
        </p:nvSpPr>
        <p:spPr>
          <a:xfrm>
            <a:off x="677334" y="1930400"/>
            <a:ext cx="8596668" cy="4759649"/>
          </a:xfrm>
        </p:spPr>
        <p:txBody>
          <a:bodyPr>
            <a:normAutofit fontScale="92500" lnSpcReduction="10000"/>
          </a:bodyPr>
          <a:lstStyle/>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r>
              <a:rPr lang="tr-TR" b="1" i="1" u="sng" dirty="0">
                <a:effectLst>
                  <a:outerShdw blurRad="38100" dist="38100" dir="2700000" algn="tl">
                    <a:srgbClr val="000000">
                      <a:alpha val="43137"/>
                    </a:srgbClr>
                  </a:outerShdw>
                </a:effectLst>
              </a:rPr>
              <a:t>Yeni Dönem Görüşmeler Devam Ediyor…</a:t>
            </a:r>
          </a:p>
          <a:p>
            <a:pPr lvl="1"/>
            <a:endParaRPr lang="tr-TR" dirty="0"/>
          </a:p>
          <a:p>
            <a:pPr lvl="1"/>
            <a:endParaRPr lang="tr-TR" dirty="0"/>
          </a:p>
          <a:p>
            <a:pPr lvl="1"/>
            <a:endParaRPr lang="tr-TR" dirty="0"/>
          </a:p>
          <a:p>
            <a:endParaRPr lang="tr-TR" dirty="0"/>
          </a:p>
          <a:p>
            <a:endParaRPr lang="tr-TR" dirty="0"/>
          </a:p>
        </p:txBody>
      </p:sp>
      <p:pic>
        <p:nvPicPr>
          <p:cNvPr id="4" name="Resim 3">
            <a:extLst>
              <a:ext uri="{FF2B5EF4-FFF2-40B4-BE49-F238E27FC236}">
                <a16:creationId xmlns:a16="http://schemas.microsoft.com/office/drawing/2014/main" id="{C3578176-1AB6-44F7-2405-433DFE8ED0C4}"/>
              </a:ext>
            </a:extLst>
          </p:cNvPr>
          <p:cNvPicPr>
            <a:picLocks noChangeAspect="1"/>
          </p:cNvPicPr>
          <p:nvPr/>
        </p:nvPicPr>
        <p:blipFill>
          <a:blip r:embed="rId2"/>
          <a:stretch>
            <a:fillRect/>
          </a:stretch>
        </p:blipFill>
        <p:spPr>
          <a:xfrm>
            <a:off x="567770" y="2411558"/>
            <a:ext cx="2390127" cy="1195064"/>
          </a:xfrm>
          <a:prstGeom prst="rect">
            <a:avLst/>
          </a:prstGeom>
        </p:spPr>
      </p:pic>
      <p:pic>
        <p:nvPicPr>
          <p:cNvPr id="8" name="Resim 7">
            <a:extLst>
              <a:ext uri="{FF2B5EF4-FFF2-40B4-BE49-F238E27FC236}">
                <a16:creationId xmlns:a16="http://schemas.microsoft.com/office/drawing/2014/main" id="{26641B27-7181-A715-E38A-A0F44830BECF}"/>
              </a:ext>
            </a:extLst>
          </p:cNvPr>
          <p:cNvPicPr>
            <a:picLocks noChangeAspect="1"/>
          </p:cNvPicPr>
          <p:nvPr/>
        </p:nvPicPr>
        <p:blipFill>
          <a:blip r:embed="rId3"/>
          <a:stretch>
            <a:fillRect/>
          </a:stretch>
        </p:blipFill>
        <p:spPr>
          <a:xfrm>
            <a:off x="4683732" y="3570921"/>
            <a:ext cx="1528116" cy="1195065"/>
          </a:xfrm>
          <a:prstGeom prst="rect">
            <a:avLst/>
          </a:prstGeom>
        </p:spPr>
      </p:pic>
      <p:pic>
        <p:nvPicPr>
          <p:cNvPr id="10" name="Resim 9">
            <a:extLst>
              <a:ext uri="{FF2B5EF4-FFF2-40B4-BE49-F238E27FC236}">
                <a16:creationId xmlns:a16="http://schemas.microsoft.com/office/drawing/2014/main" id="{335C4DCE-3009-8E9D-BCDE-E303351BCC74}"/>
              </a:ext>
            </a:extLst>
          </p:cNvPr>
          <p:cNvPicPr>
            <a:picLocks noChangeAspect="1"/>
          </p:cNvPicPr>
          <p:nvPr/>
        </p:nvPicPr>
        <p:blipFill>
          <a:blip r:embed="rId4"/>
          <a:stretch>
            <a:fillRect/>
          </a:stretch>
        </p:blipFill>
        <p:spPr>
          <a:xfrm>
            <a:off x="6790851" y="3735560"/>
            <a:ext cx="1275767" cy="1042801"/>
          </a:xfrm>
          <a:prstGeom prst="rect">
            <a:avLst/>
          </a:prstGeom>
        </p:spPr>
      </p:pic>
      <p:pic>
        <p:nvPicPr>
          <p:cNvPr id="12" name="Resim 11">
            <a:extLst>
              <a:ext uri="{FF2B5EF4-FFF2-40B4-BE49-F238E27FC236}">
                <a16:creationId xmlns:a16="http://schemas.microsoft.com/office/drawing/2014/main" id="{235537A9-2047-38C6-8DEF-BF69458E087B}"/>
              </a:ext>
            </a:extLst>
          </p:cNvPr>
          <p:cNvPicPr>
            <a:picLocks noChangeAspect="1"/>
          </p:cNvPicPr>
          <p:nvPr/>
        </p:nvPicPr>
        <p:blipFill>
          <a:blip r:embed="rId5"/>
          <a:stretch>
            <a:fillRect/>
          </a:stretch>
        </p:blipFill>
        <p:spPr>
          <a:xfrm>
            <a:off x="6771746" y="1925894"/>
            <a:ext cx="1528116" cy="1176515"/>
          </a:xfrm>
          <a:prstGeom prst="rect">
            <a:avLst/>
          </a:prstGeom>
        </p:spPr>
      </p:pic>
      <p:pic>
        <p:nvPicPr>
          <p:cNvPr id="14" name="Resim 13" descr="grafik, yazı tipi, grafik tasarım, metin içeren bir resim&#10;&#10;Açıklama otomatik olarak oluşturuldu">
            <a:extLst>
              <a:ext uri="{FF2B5EF4-FFF2-40B4-BE49-F238E27FC236}">
                <a16:creationId xmlns:a16="http://schemas.microsoft.com/office/drawing/2014/main" id="{E91469BC-0968-DA86-90C6-DE84DA2431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485" y="1645656"/>
            <a:ext cx="1707351" cy="813837"/>
          </a:xfrm>
          <a:prstGeom prst="rect">
            <a:avLst/>
          </a:prstGeom>
        </p:spPr>
      </p:pic>
      <p:pic>
        <p:nvPicPr>
          <p:cNvPr id="16" name="Resim 15" descr="grafik, yazı tipi, grafik tasarım, logo içeren bir resim&#10;&#10;Açıklama otomatik olarak oluşturuldu">
            <a:extLst>
              <a:ext uri="{FF2B5EF4-FFF2-40B4-BE49-F238E27FC236}">
                <a16:creationId xmlns:a16="http://schemas.microsoft.com/office/drawing/2014/main" id="{68EA1E07-C003-2D38-B925-1A96826146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2174" y="5105633"/>
            <a:ext cx="1223456" cy="575024"/>
          </a:xfrm>
          <a:prstGeom prst="rect">
            <a:avLst/>
          </a:prstGeom>
        </p:spPr>
      </p:pic>
      <p:pic>
        <p:nvPicPr>
          <p:cNvPr id="18" name="Resim 17" descr="ekran görüntüsü, simge, sembol, grafik, tasarım içeren bir resim&#10;&#10;Açıklama otomatik olarak oluşturuldu">
            <a:extLst>
              <a:ext uri="{FF2B5EF4-FFF2-40B4-BE49-F238E27FC236}">
                <a16:creationId xmlns:a16="http://schemas.microsoft.com/office/drawing/2014/main" id="{4BEF087C-6F9A-2A42-0A70-30201B4963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3511" y="2389278"/>
            <a:ext cx="1515304" cy="1105804"/>
          </a:xfrm>
          <a:prstGeom prst="rect">
            <a:avLst/>
          </a:prstGeom>
        </p:spPr>
      </p:pic>
      <p:pic>
        <p:nvPicPr>
          <p:cNvPr id="20" name="Resim 19" descr="simge, sembol, yazı tipi, logo, tasarım içeren bir resim&#10;&#10;Açıklama otomatik olarak oluşturuldu">
            <a:extLst>
              <a:ext uri="{FF2B5EF4-FFF2-40B4-BE49-F238E27FC236}">
                <a16:creationId xmlns:a16="http://schemas.microsoft.com/office/drawing/2014/main" id="{9A70F764-6333-A748-2C79-7AA858D0D2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5526" y="3444479"/>
            <a:ext cx="1345646" cy="1409292"/>
          </a:xfrm>
          <a:prstGeom prst="rect">
            <a:avLst/>
          </a:prstGeom>
        </p:spPr>
      </p:pic>
      <p:pic>
        <p:nvPicPr>
          <p:cNvPr id="22" name="Resim 21" descr="logo, yazı tipi, grafik, simge, sembol içeren bir resim&#10;&#10;Açıklama otomatik olarak oluşturuldu">
            <a:extLst>
              <a:ext uri="{FF2B5EF4-FFF2-40B4-BE49-F238E27FC236}">
                <a16:creationId xmlns:a16="http://schemas.microsoft.com/office/drawing/2014/main" id="{D5CA74E9-EE6E-969B-3811-656D5DADF4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79649" y="4623856"/>
            <a:ext cx="1988706" cy="761515"/>
          </a:xfrm>
          <a:prstGeom prst="rect">
            <a:avLst/>
          </a:prstGeom>
        </p:spPr>
      </p:pic>
      <p:pic>
        <p:nvPicPr>
          <p:cNvPr id="24" name="Resim 23" descr="metin, yazı tipi, ekran görüntüsü, grafik içeren bir resim&#10;&#10;Açıklama otomatik olarak oluşturuldu">
            <a:extLst>
              <a:ext uri="{FF2B5EF4-FFF2-40B4-BE49-F238E27FC236}">
                <a16:creationId xmlns:a16="http://schemas.microsoft.com/office/drawing/2014/main" id="{9252695F-17AB-96B6-0C3F-31777BF22A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83058" y="5416322"/>
            <a:ext cx="2490462" cy="738323"/>
          </a:xfrm>
          <a:prstGeom prst="rect">
            <a:avLst/>
          </a:prstGeom>
        </p:spPr>
      </p:pic>
      <p:pic>
        <p:nvPicPr>
          <p:cNvPr id="26" name="Resim 25">
            <a:extLst>
              <a:ext uri="{FF2B5EF4-FFF2-40B4-BE49-F238E27FC236}">
                <a16:creationId xmlns:a16="http://schemas.microsoft.com/office/drawing/2014/main" id="{7AFE55C3-4DE5-0B24-97E7-2FEFB26E1B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16821" y="3806361"/>
            <a:ext cx="2293719" cy="480941"/>
          </a:xfrm>
          <a:prstGeom prst="rect">
            <a:avLst/>
          </a:prstGeom>
        </p:spPr>
      </p:pic>
      <p:pic>
        <p:nvPicPr>
          <p:cNvPr id="28" name="Resim 27" descr="yazı tipi, logo, grafik, metin içeren bir resim&#10;&#10;Açıklama otomatik olarak oluşturuldu">
            <a:extLst>
              <a:ext uri="{FF2B5EF4-FFF2-40B4-BE49-F238E27FC236}">
                <a16:creationId xmlns:a16="http://schemas.microsoft.com/office/drawing/2014/main" id="{5B0BD0CF-4F4D-400D-0CD1-7C64D0806F96}"/>
              </a:ext>
            </a:extLst>
          </p:cNvPr>
          <p:cNvPicPr>
            <a:picLocks noChangeAspect="1"/>
          </p:cNvPicPr>
          <p:nvPr/>
        </p:nvPicPr>
        <p:blipFill rotWithShape="1">
          <a:blip r:embed="rId13">
            <a:extLst>
              <a:ext uri="{28A0092B-C50C-407E-A947-70E740481C1C}">
                <a14:useLocalDpi xmlns:a14="http://schemas.microsoft.com/office/drawing/2010/main" val="0"/>
              </a:ext>
            </a:extLst>
          </a:blip>
          <a:srcRect l="17120" t="40883" r="14810" b="43002"/>
          <a:stretch/>
        </p:blipFill>
        <p:spPr>
          <a:xfrm>
            <a:off x="7414445" y="6007929"/>
            <a:ext cx="1832340" cy="434223"/>
          </a:xfrm>
          <a:prstGeom prst="rect">
            <a:avLst/>
          </a:prstGeom>
        </p:spPr>
      </p:pic>
      <p:pic>
        <p:nvPicPr>
          <p:cNvPr id="29" name="Resim 28">
            <a:extLst>
              <a:ext uri="{FF2B5EF4-FFF2-40B4-BE49-F238E27FC236}">
                <a16:creationId xmlns:a16="http://schemas.microsoft.com/office/drawing/2014/main" id="{13CA8FA1-2A87-9622-B5E0-E7B2E767193E}"/>
              </a:ext>
            </a:extLst>
          </p:cNvPr>
          <p:cNvPicPr>
            <a:picLocks noChangeAspect="1"/>
          </p:cNvPicPr>
          <p:nvPr/>
        </p:nvPicPr>
        <p:blipFill rotWithShape="1">
          <a:blip r:embed="rId14"/>
          <a:srcRect l="13963" t="27143" r="15332" b="29376"/>
          <a:stretch/>
        </p:blipFill>
        <p:spPr>
          <a:xfrm>
            <a:off x="5731363" y="5929374"/>
            <a:ext cx="1223456" cy="752365"/>
          </a:xfrm>
          <a:prstGeom prst="rect">
            <a:avLst/>
          </a:prstGeom>
        </p:spPr>
      </p:pic>
      <p:pic>
        <p:nvPicPr>
          <p:cNvPr id="6" name="Resim 5" descr="amblem, simge, sembol, ticari marka, logo içeren bir resim&#10;&#10;Açıklama otomatik olarak oluşturuldu">
            <a:extLst>
              <a:ext uri="{FF2B5EF4-FFF2-40B4-BE49-F238E27FC236}">
                <a16:creationId xmlns:a16="http://schemas.microsoft.com/office/drawing/2014/main" id="{C8E51C3E-B414-6B63-25DA-926A2D4BDC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7" name="Resim 6" descr="amblem, simge, sembol, ticari marka, logo içeren bir resim&#10;&#10;Açıklama otomatik olarak oluşturuldu">
            <a:extLst>
              <a:ext uri="{FF2B5EF4-FFF2-40B4-BE49-F238E27FC236}">
                <a16:creationId xmlns:a16="http://schemas.microsoft.com/office/drawing/2014/main" id="{624086BE-B68F-5B51-0AE1-A49F8DDF221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13" name="Resim 12">
            <a:extLst>
              <a:ext uri="{FF2B5EF4-FFF2-40B4-BE49-F238E27FC236}">
                <a16:creationId xmlns:a16="http://schemas.microsoft.com/office/drawing/2014/main" id="{BACA5849-CCE0-9A26-ED19-BE56D0461388}"/>
              </a:ext>
            </a:extLst>
          </p:cNvPr>
          <p:cNvPicPr>
            <a:picLocks noChangeAspect="1"/>
          </p:cNvPicPr>
          <p:nvPr/>
        </p:nvPicPr>
        <p:blipFill>
          <a:blip r:embed="rId17"/>
          <a:stretch>
            <a:fillRect/>
          </a:stretch>
        </p:blipFill>
        <p:spPr>
          <a:xfrm>
            <a:off x="3070165" y="1624350"/>
            <a:ext cx="1431951" cy="1556234"/>
          </a:xfrm>
          <a:prstGeom prst="rect">
            <a:avLst/>
          </a:prstGeom>
        </p:spPr>
      </p:pic>
      <p:pic>
        <p:nvPicPr>
          <p:cNvPr id="17" name="Resim 16">
            <a:extLst>
              <a:ext uri="{FF2B5EF4-FFF2-40B4-BE49-F238E27FC236}">
                <a16:creationId xmlns:a16="http://schemas.microsoft.com/office/drawing/2014/main" id="{E8932AB1-C947-EA7E-85B2-EFB9CDBABFF4}"/>
              </a:ext>
            </a:extLst>
          </p:cNvPr>
          <p:cNvPicPr>
            <a:picLocks noChangeAspect="1"/>
          </p:cNvPicPr>
          <p:nvPr/>
        </p:nvPicPr>
        <p:blipFill>
          <a:blip r:embed="rId18"/>
          <a:stretch>
            <a:fillRect/>
          </a:stretch>
        </p:blipFill>
        <p:spPr>
          <a:xfrm>
            <a:off x="4609912" y="1671576"/>
            <a:ext cx="2122101" cy="1094794"/>
          </a:xfrm>
          <a:prstGeom prst="rect">
            <a:avLst/>
          </a:prstGeom>
        </p:spPr>
      </p:pic>
      <p:pic>
        <p:nvPicPr>
          <p:cNvPr id="21" name="Resim 20" descr="logo, yazı tipi, simge, sembol, grafik içeren bir resim&#10;&#10;Açıklama otomatik olarak oluşturuldu">
            <a:extLst>
              <a:ext uri="{FF2B5EF4-FFF2-40B4-BE49-F238E27FC236}">
                <a16:creationId xmlns:a16="http://schemas.microsoft.com/office/drawing/2014/main" id="{C485414F-8A02-4D70-1298-A372A073FB2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177045" y="5091635"/>
            <a:ext cx="1361202" cy="647197"/>
          </a:xfrm>
          <a:prstGeom prst="rect">
            <a:avLst/>
          </a:prstGeom>
        </p:spPr>
      </p:pic>
      <p:pic>
        <p:nvPicPr>
          <p:cNvPr id="25" name="Resim 24">
            <a:extLst>
              <a:ext uri="{FF2B5EF4-FFF2-40B4-BE49-F238E27FC236}">
                <a16:creationId xmlns:a16="http://schemas.microsoft.com/office/drawing/2014/main" id="{0DF9B359-0465-1F67-12A8-93D07C8DBA1F}"/>
              </a:ext>
            </a:extLst>
          </p:cNvPr>
          <p:cNvPicPr>
            <a:picLocks noChangeAspect="1"/>
          </p:cNvPicPr>
          <p:nvPr/>
        </p:nvPicPr>
        <p:blipFill>
          <a:blip r:embed="rId20"/>
          <a:stretch>
            <a:fillRect/>
          </a:stretch>
        </p:blipFill>
        <p:spPr>
          <a:xfrm>
            <a:off x="178397" y="4908340"/>
            <a:ext cx="1887427" cy="757539"/>
          </a:xfrm>
          <a:prstGeom prst="rect">
            <a:avLst/>
          </a:prstGeom>
        </p:spPr>
      </p:pic>
      <p:pic>
        <p:nvPicPr>
          <p:cNvPr id="31" name="Resim 30">
            <a:extLst>
              <a:ext uri="{FF2B5EF4-FFF2-40B4-BE49-F238E27FC236}">
                <a16:creationId xmlns:a16="http://schemas.microsoft.com/office/drawing/2014/main" id="{D6E15B86-ECFD-6E17-50C7-BB0717507579}"/>
              </a:ext>
            </a:extLst>
          </p:cNvPr>
          <p:cNvPicPr>
            <a:picLocks noChangeAspect="1"/>
          </p:cNvPicPr>
          <p:nvPr/>
        </p:nvPicPr>
        <p:blipFill>
          <a:blip r:embed="rId21"/>
          <a:stretch>
            <a:fillRect/>
          </a:stretch>
        </p:blipFill>
        <p:spPr>
          <a:xfrm>
            <a:off x="9383566" y="5621018"/>
            <a:ext cx="1258313" cy="1182815"/>
          </a:xfrm>
          <a:prstGeom prst="rect">
            <a:avLst/>
          </a:prstGeom>
        </p:spPr>
      </p:pic>
      <p:pic>
        <p:nvPicPr>
          <p:cNvPr id="33" name="Resim 32">
            <a:extLst>
              <a:ext uri="{FF2B5EF4-FFF2-40B4-BE49-F238E27FC236}">
                <a16:creationId xmlns:a16="http://schemas.microsoft.com/office/drawing/2014/main" id="{BFA48A52-780B-5839-30D6-E8BC53A6962C}"/>
              </a:ext>
            </a:extLst>
          </p:cNvPr>
          <p:cNvPicPr>
            <a:picLocks noChangeAspect="1"/>
          </p:cNvPicPr>
          <p:nvPr/>
        </p:nvPicPr>
        <p:blipFill>
          <a:blip r:embed="rId22"/>
          <a:stretch>
            <a:fillRect/>
          </a:stretch>
        </p:blipFill>
        <p:spPr>
          <a:xfrm>
            <a:off x="7659311" y="1404301"/>
            <a:ext cx="1978106" cy="808077"/>
          </a:xfrm>
          <a:prstGeom prst="rect">
            <a:avLst/>
          </a:prstGeom>
        </p:spPr>
      </p:pic>
      <p:pic>
        <p:nvPicPr>
          <p:cNvPr id="35" name="Resim 34">
            <a:extLst>
              <a:ext uri="{FF2B5EF4-FFF2-40B4-BE49-F238E27FC236}">
                <a16:creationId xmlns:a16="http://schemas.microsoft.com/office/drawing/2014/main" id="{5FBD4315-8CA2-ABF0-88BE-5CB994D06007}"/>
              </a:ext>
            </a:extLst>
          </p:cNvPr>
          <p:cNvPicPr>
            <a:picLocks noChangeAspect="1"/>
          </p:cNvPicPr>
          <p:nvPr/>
        </p:nvPicPr>
        <p:blipFill>
          <a:blip r:embed="rId23"/>
          <a:stretch>
            <a:fillRect/>
          </a:stretch>
        </p:blipFill>
        <p:spPr>
          <a:xfrm>
            <a:off x="157217" y="3687375"/>
            <a:ext cx="1121659" cy="808529"/>
          </a:xfrm>
          <a:prstGeom prst="rect">
            <a:avLst/>
          </a:prstGeom>
        </p:spPr>
      </p:pic>
      <p:pic>
        <p:nvPicPr>
          <p:cNvPr id="37" name="Resim 36">
            <a:extLst>
              <a:ext uri="{FF2B5EF4-FFF2-40B4-BE49-F238E27FC236}">
                <a16:creationId xmlns:a16="http://schemas.microsoft.com/office/drawing/2014/main" id="{56ADCB07-7CFD-72F9-6DA6-631A18C5B339}"/>
              </a:ext>
            </a:extLst>
          </p:cNvPr>
          <p:cNvPicPr>
            <a:picLocks noChangeAspect="1"/>
          </p:cNvPicPr>
          <p:nvPr/>
        </p:nvPicPr>
        <p:blipFill>
          <a:blip r:embed="rId24"/>
          <a:stretch>
            <a:fillRect/>
          </a:stretch>
        </p:blipFill>
        <p:spPr>
          <a:xfrm>
            <a:off x="3267519" y="3471781"/>
            <a:ext cx="1311904" cy="838339"/>
          </a:xfrm>
          <a:prstGeom prst="rect">
            <a:avLst/>
          </a:prstGeom>
        </p:spPr>
      </p:pic>
      <p:pic>
        <p:nvPicPr>
          <p:cNvPr id="39" name="Resim 38">
            <a:extLst>
              <a:ext uri="{FF2B5EF4-FFF2-40B4-BE49-F238E27FC236}">
                <a16:creationId xmlns:a16="http://schemas.microsoft.com/office/drawing/2014/main" id="{A55D47A4-C4BC-7AB3-FC2B-F489B3B800F8}"/>
              </a:ext>
            </a:extLst>
          </p:cNvPr>
          <p:cNvPicPr>
            <a:picLocks noChangeAspect="1"/>
          </p:cNvPicPr>
          <p:nvPr/>
        </p:nvPicPr>
        <p:blipFill>
          <a:blip r:embed="rId25"/>
          <a:stretch>
            <a:fillRect/>
          </a:stretch>
        </p:blipFill>
        <p:spPr>
          <a:xfrm>
            <a:off x="5369370" y="2862214"/>
            <a:ext cx="1952625" cy="723900"/>
          </a:xfrm>
          <a:prstGeom prst="rect">
            <a:avLst/>
          </a:prstGeom>
        </p:spPr>
      </p:pic>
      <p:pic>
        <p:nvPicPr>
          <p:cNvPr id="41" name="Resim 40">
            <a:extLst>
              <a:ext uri="{FF2B5EF4-FFF2-40B4-BE49-F238E27FC236}">
                <a16:creationId xmlns:a16="http://schemas.microsoft.com/office/drawing/2014/main" id="{C7FC6A87-4D5E-CE42-D4F1-738040F60EC3}"/>
              </a:ext>
            </a:extLst>
          </p:cNvPr>
          <p:cNvPicPr>
            <a:picLocks noChangeAspect="1"/>
          </p:cNvPicPr>
          <p:nvPr/>
        </p:nvPicPr>
        <p:blipFill>
          <a:blip r:embed="rId26"/>
          <a:stretch>
            <a:fillRect/>
          </a:stretch>
        </p:blipFill>
        <p:spPr>
          <a:xfrm>
            <a:off x="2728392" y="4668964"/>
            <a:ext cx="1750100" cy="561008"/>
          </a:xfrm>
          <a:prstGeom prst="rect">
            <a:avLst/>
          </a:prstGeom>
        </p:spPr>
      </p:pic>
    </p:spTree>
    <p:extLst>
      <p:ext uri="{BB962C8B-B14F-4D97-AF65-F5344CB8AC3E}">
        <p14:creationId xmlns:p14="http://schemas.microsoft.com/office/powerpoint/2010/main" val="2510596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31D593-3868-1594-FCDE-B9142596D159}"/>
              </a:ext>
            </a:extLst>
          </p:cNvPr>
          <p:cNvSpPr>
            <a:spLocks noGrp="1"/>
          </p:cNvSpPr>
          <p:nvPr>
            <p:ph type="title"/>
          </p:nvPr>
        </p:nvSpPr>
        <p:spPr>
          <a:xfrm>
            <a:off x="358748" y="366182"/>
            <a:ext cx="8596668" cy="865089"/>
          </a:xfrm>
        </p:spPr>
        <p:txBody>
          <a:bodyPr/>
          <a:lstStyle/>
          <a:p>
            <a:r>
              <a:rPr lang="tr-TR" dirty="0">
                <a:solidFill>
                  <a:srgbClr val="FF0000"/>
                </a:solidFill>
              </a:rPr>
              <a:t>Yeni İşbirliklerimiz</a:t>
            </a:r>
          </a:p>
        </p:txBody>
      </p:sp>
      <p:sp>
        <p:nvSpPr>
          <p:cNvPr id="3" name="İçerik Yer Tutucusu 2">
            <a:extLst>
              <a:ext uri="{FF2B5EF4-FFF2-40B4-BE49-F238E27FC236}">
                <a16:creationId xmlns:a16="http://schemas.microsoft.com/office/drawing/2014/main" id="{02FB2B14-0CF9-B458-FEA2-9C90011E8624}"/>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3C4EA3B9-09B9-1F44-7F6E-89006517AF8C}"/>
              </a:ext>
            </a:extLst>
          </p:cNvPr>
          <p:cNvPicPr>
            <a:picLocks noChangeAspect="1"/>
          </p:cNvPicPr>
          <p:nvPr/>
        </p:nvPicPr>
        <p:blipFill rotWithShape="1">
          <a:blip r:embed="rId2"/>
          <a:srcRect l="7330" t="11901" r="8900" b="53735"/>
          <a:stretch/>
        </p:blipFill>
        <p:spPr>
          <a:xfrm>
            <a:off x="4627001" y="3981524"/>
            <a:ext cx="3619501" cy="1484777"/>
          </a:xfrm>
          <a:prstGeom prst="rect">
            <a:avLst/>
          </a:prstGeom>
          <a:ln>
            <a:noFill/>
          </a:ln>
          <a:effectLst>
            <a:outerShdw blurRad="292100" dist="139700" dir="2700000" algn="tl" rotWithShape="0">
              <a:srgbClr val="333333">
                <a:alpha val="65000"/>
              </a:srgbClr>
            </a:outerShdw>
          </a:effectLst>
        </p:spPr>
      </p:pic>
      <p:pic>
        <p:nvPicPr>
          <p:cNvPr id="5" name="Resim 4">
            <a:extLst>
              <a:ext uri="{FF2B5EF4-FFF2-40B4-BE49-F238E27FC236}">
                <a16:creationId xmlns:a16="http://schemas.microsoft.com/office/drawing/2014/main" id="{2255894B-C454-2A18-1582-05F9A0031BF3}"/>
              </a:ext>
            </a:extLst>
          </p:cNvPr>
          <p:cNvPicPr>
            <a:picLocks noChangeAspect="1"/>
          </p:cNvPicPr>
          <p:nvPr/>
        </p:nvPicPr>
        <p:blipFill rotWithShape="1">
          <a:blip r:embed="rId3"/>
          <a:srcRect l="7254" t="5827" r="7032" b="51912"/>
          <a:stretch/>
        </p:blipFill>
        <p:spPr>
          <a:xfrm>
            <a:off x="8504762" y="4956202"/>
            <a:ext cx="3484002" cy="1717807"/>
          </a:xfrm>
          <a:prstGeom prst="rect">
            <a:avLst/>
          </a:prstGeom>
          <a:ln>
            <a:noFill/>
          </a:ln>
          <a:effectLst>
            <a:outerShdw blurRad="292100" dist="139700" dir="2700000" algn="tl" rotWithShape="0">
              <a:srgbClr val="333333">
                <a:alpha val="65000"/>
              </a:srgbClr>
            </a:outerShdw>
          </a:effectLst>
        </p:spPr>
      </p:pic>
      <p:pic>
        <p:nvPicPr>
          <p:cNvPr id="6" name="Resim 5">
            <a:extLst>
              <a:ext uri="{FF2B5EF4-FFF2-40B4-BE49-F238E27FC236}">
                <a16:creationId xmlns:a16="http://schemas.microsoft.com/office/drawing/2014/main" id="{7D94303E-151C-0770-B93B-A7795E1FB61E}"/>
              </a:ext>
            </a:extLst>
          </p:cNvPr>
          <p:cNvPicPr>
            <a:picLocks noChangeAspect="1"/>
          </p:cNvPicPr>
          <p:nvPr/>
        </p:nvPicPr>
        <p:blipFill>
          <a:blip r:embed="rId4"/>
          <a:stretch>
            <a:fillRect/>
          </a:stretch>
        </p:blipFill>
        <p:spPr>
          <a:xfrm>
            <a:off x="51925" y="1517619"/>
            <a:ext cx="4524375" cy="4925288"/>
          </a:xfrm>
          <a:prstGeom prst="rect">
            <a:avLst/>
          </a:prstGeom>
          <a:ln>
            <a:noFill/>
          </a:ln>
          <a:effectLst>
            <a:outerShdw blurRad="292100" dist="139700" dir="2700000" algn="tl" rotWithShape="0">
              <a:srgbClr val="333333">
                <a:alpha val="65000"/>
              </a:srgbClr>
            </a:outerShdw>
          </a:effectLst>
        </p:spPr>
      </p:pic>
      <p:pic>
        <p:nvPicPr>
          <p:cNvPr id="7" name="Resim 6">
            <a:extLst>
              <a:ext uri="{FF2B5EF4-FFF2-40B4-BE49-F238E27FC236}">
                <a16:creationId xmlns:a16="http://schemas.microsoft.com/office/drawing/2014/main" id="{BA35F459-5300-4E5E-37FE-498476E62045}"/>
              </a:ext>
            </a:extLst>
          </p:cNvPr>
          <p:cNvPicPr>
            <a:picLocks noChangeAspect="1"/>
          </p:cNvPicPr>
          <p:nvPr/>
        </p:nvPicPr>
        <p:blipFill rotWithShape="1">
          <a:blip r:embed="rId5"/>
          <a:srcRect l="8435" t="12805" r="10992" b="49846"/>
          <a:stretch/>
        </p:blipFill>
        <p:spPr>
          <a:xfrm>
            <a:off x="8421562" y="2597449"/>
            <a:ext cx="3577790" cy="1658450"/>
          </a:xfrm>
          <a:prstGeom prst="rect">
            <a:avLst/>
          </a:prstGeom>
          <a:ln>
            <a:noFill/>
          </a:ln>
          <a:effectLst>
            <a:outerShdw blurRad="292100" dist="139700" dir="2700000" algn="tl" rotWithShape="0">
              <a:srgbClr val="333333">
                <a:alpha val="65000"/>
              </a:srgbClr>
            </a:outerShdw>
          </a:effectLst>
        </p:spPr>
      </p:pic>
      <p:pic>
        <p:nvPicPr>
          <p:cNvPr id="8" name="Resim 7">
            <a:extLst>
              <a:ext uri="{FF2B5EF4-FFF2-40B4-BE49-F238E27FC236}">
                <a16:creationId xmlns:a16="http://schemas.microsoft.com/office/drawing/2014/main" id="{4EBE60A2-805D-01B4-830E-C913D3D79CBF}"/>
              </a:ext>
            </a:extLst>
          </p:cNvPr>
          <p:cNvPicPr>
            <a:picLocks noChangeAspect="1"/>
          </p:cNvPicPr>
          <p:nvPr/>
        </p:nvPicPr>
        <p:blipFill rotWithShape="1">
          <a:blip r:embed="rId6"/>
          <a:srcRect l="6502" t="8445" r="11670" b="53747"/>
          <a:stretch/>
        </p:blipFill>
        <p:spPr>
          <a:xfrm>
            <a:off x="4657082" y="1517619"/>
            <a:ext cx="3589420" cy="1658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573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p:txBody>
          <a:bodyPr/>
          <a:lstStyle/>
          <a:p>
            <a:r>
              <a:rPr lang="tr-TR" dirty="0"/>
              <a:t>Ortak Eğitim Nedir?</a:t>
            </a:r>
          </a:p>
        </p:txBody>
      </p:sp>
      <p:sp>
        <p:nvSpPr>
          <p:cNvPr id="3" name="İçerik Yer Tutucusu 2">
            <a:extLst>
              <a:ext uri="{FF2B5EF4-FFF2-40B4-BE49-F238E27FC236}">
                <a16:creationId xmlns:a16="http://schemas.microsoft.com/office/drawing/2014/main" id="{4835BE67-BBF2-420E-B6E8-B16809457A40}"/>
              </a:ext>
            </a:extLst>
          </p:cNvPr>
          <p:cNvSpPr>
            <a:spLocks noGrp="1"/>
          </p:cNvSpPr>
          <p:nvPr>
            <p:ph idx="1"/>
          </p:nvPr>
        </p:nvSpPr>
        <p:spPr>
          <a:xfrm>
            <a:off x="677334" y="1635357"/>
            <a:ext cx="8596668" cy="4312682"/>
          </a:xfrm>
        </p:spPr>
        <p:txBody>
          <a:bodyPr>
            <a:normAutofit lnSpcReduction="10000"/>
          </a:bodyPr>
          <a:lstStyle/>
          <a:p>
            <a:r>
              <a:rPr lang="tr-TR" dirty="0"/>
              <a:t>Aday Mühendis</a:t>
            </a:r>
          </a:p>
          <a:p>
            <a:pPr lvl="1"/>
            <a:r>
              <a:rPr lang="tr-TR" dirty="0"/>
              <a:t>Ortak Eğitim Programı, NEÜ Mühendislik Fakültesi'nde eğitimine devam eden lisans öğrencilerinin son sınıflarında bir işyerinde tam zamanlı olarak çalışmasına dayanan bir eğitim modeli</a:t>
            </a:r>
            <a:r>
              <a:rPr lang="tr-TR"/>
              <a:t>, </a:t>
            </a:r>
            <a:r>
              <a:rPr lang="tr-TR" b="1"/>
              <a:t>Aday </a:t>
            </a:r>
            <a:r>
              <a:rPr lang="tr-TR" b="1" dirty="0"/>
              <a:t>Mühendis</a:t>
            </a:r>
            <a:r>
              <a:rPr lang="tr-TR" dirty="0"/>
              <a:t> uygulamasıdır.</a:t>
            </a:r>
          </a:p>
          <a:p>
            <a:pPr lvl="1"/>
            <a:endParaRPr lang="tr-TR" dirty="0"/>
          </a:p>
          <a:p>
            <a:r>
              <a:rPr lang="tr-TR" dirty="0"/>
              <a:t>Gerçek İş Deneyimi</a:t>
            </a:r>
          </a:p>
          <a:p>
            <a:endParaRPr lang="tr-TR" dirty="0"/>
          </a:p>
          <a:p>
            <a:r>
              <a:rPr lang="tr-TR" dirty="0"/>
              <a:t>Mesleki Becerilerini Geliştir, İş Dünyasını Yakından Tanı</a:t>
            </a:r>
          </a:p>
          <a:p>
            <a:endParaRPr lang="tr-TR" dirty="0"/>
          </a:p>
          <a:p>
            <a:r>
              <a:rPr lang="tr-TR" dirty="0"/>
              <a:t>Çalışma Disiplini, Takım Çalışması ve İletişim Becerileri Yetkinliklerini Kazan</a:t>
            </a:r>
          </a:p>
          <a:p>
            <a:endParaRPr lang="tr-TR" dirty="0"/>
          </a:p>
          <a:p>
            <a:r>
              <a:rPr lang="tr-TR" dirty="0"/>
              <a:t>İş Arama Sürecinde Bir Adım Öne Geç</a:t>
            </a:r>
          </a:p>
          <a:p>
            <a:endParaRPr lang="tr-TR" dirty="0"/>
          </a:p>
          <a:p>
            <a:endParaRPr lang="tr-TR" dirty="0"/>
          </a:p>
          <a:p>
            <a:endParaRPr lang="tr-TR" dirty="0"/>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6" name="Metin kutusu 5">
            <a:extLst>
              <a:ext uri="{FF2B5EF4-FFF2-40B4-BE49-F238E27FC236}">
                <a16:creationId xmlns:a16="http://schemas.microsoft.com/office/drawing/2014/main" id="{647F8B8B-FD39-E3C6-3F70-1A9FB34CD366}"/>
              </a:ext>
            </a:extLst>
          </p:cNvPr>
          <p:cNvSpPr txBox="1"/>
          <p:nvPr/>
        </p:nvSpPr>
        <p:spPr>
          <a:xfrm>
            <a:off x="5388890" y="5669936"/>
            <a:ext cx="3624775" cy="1200329"/>
          </a:xfrm>
          <a:prstGeom prst="rect">
            <a:avLst/>
          </a:prstGeom>
          <a:noFill/>
        </p:spPr>
        <p:txBody>
          <a:bodyPr wrap="none" rtlCol="0">
            <a:spAutoFit/>
          </a:bodyPr>
          <a:lstStyle/>
          <a:p>
            <a:pPr marL="285750" indent="-285750">
              <a:buFont typeface="Wingdings" panose="05000000000000000000" pitchFamily="2" charset="2"/>
              <a:buChar char="ü"/>
            </a:pPr>
            <a:r>
              <a:rPr lang="tr-TR" dirty="0"/>
              <a:t> </a:t>
            </a:r>
            <a:r>
              <a:rPr lang="tr-TR" strike="sngStrike" dirty="0">
                <a:solidFill>
                  <a:srgbClr val="FF0000"/>
                </a:solidFill>
              </a:rPr>
              <a:t>Kısa Süreli </a:t>
            </a:r>
            <a:r>
              <a:rPr lang="tr-TR" dirty="0"/>
              <a:t>Değil </a:t>
            </a:r>
            <a:r>
              <a:rPr lang="tr-TR" dirty="0">
                <a:solidFill>
                  <a:srgbClr val="92D050"/>
                </a:solidFill>
              </a:rPr>
              <a:t>Uzun Süreli </a:t>
            </a:r>
          </a:p>
          <a:p>
            <a:endParaRPr lang="tr-TR" dirty="0"/>
          </a:p>
          <a:p>
            <a:pPr marL="285750" indent="-285750">
              <a:buFont typeface="Wingdings" panose="05000000000000000000" pitchFamily="2" charset="2"/>
              <a:buChar char="ü"/>
            </a:pPr>
            <a:r>
              <a:rPr lang="tr-TR" dirty="0"/>
              <a:t> </a:t>
            </a:r>
            <a:r>
              <a:rPr lang="tr-TR" strike="sngStrike" dirty="0">
                <a:solidFill>
                  <a:srgbClr val="FF0000"/>
                </a:solidFill>
              </a:rPr>
              <a:t>Zorunlu</a:t>
            </a:r>
            <a:r>
              <a:rPr lang="tr-TR" dirty="0"/>
              <a:t> Değil </a:t>
            </a:r>
            <a:r>
              <a:rPr lang="tr-TR" dirty="0">
                <a:solidFill>
                  <a:srgbClr val="92D050"/>
                </a:solidFill>
              </a:rPr>
              <a:t>İsteğe Bağlı</a:t>
            </a:r>
          </a:p>
          <a:p>
            <a:endParaRPr lang="tr-TR" dirty="0"/>
          </a:p>
        </p:txBody>
      </p:sp>
      <p:pic>
        <p:nvPicPr>
          <p:cNvPr id="8" name="Resim 7">
            <a:extLst>
              <a:ext uri="{FF2B5EF4-FFF2-40B4-BE49-F238E27FC236}">
                <a16:creationId xmlns:a16="http://schemas.microsoft.com/office/drawing/2014/main" id="{063BF9AC-3ACE-8154-5607-00DCFE7E840D}"/>
              </a:ext>
            </a:extLst>
          </p:cNvPr>
          <p:cNvPicPr>
            <a:picLocks noChangeAspect="1"/>
          </p:cNvPicPr>
          <p:nvPr/>
        </p:nvPicPr>
        <p:blipFill>
          <a:blip r:embed="rId4"/>
          <a:stretch>
            <a:fillRect/>
          </a:stretch>
        </p:blipFill>
        <p:spPr>
          <a:xfrm>
            <a:off x="9504862" y="5119329"/>
            <a:ext cx="2604280" cy="1614349"/>
          </a:xfrm>
          <a:prstGeom prst="rect">
            <a:avLst/>
          </a:prstGeom>
        </p:spPr>
      </p:pic>
    </p:spTree>
    <p:extLst>
      <p:ext uri="{BB962C8B-B14F-4D97-AF65-F5344CB8AC3E}">
        <p14:creationId xmlns:p14="http://schemas.microsoft.com/office/powerpoint/2010/main" val="382267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1000"/>
                                        <p:tgtEl>
                                          <p:spTgt spid="3">
                                            <p:txEl>
                                              <p:pRg st="9" end="9"/>
                                            </p:txEl>
                                          </p:spTgt>
                                        </p:tgtEl>
                                      </p:cBhvr>
                                    </p:animEffect>
                                    <p:anim calcmode="lin" valueType="num">
                                      <p:cBhvr>
                                        <p:cTn id="4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00C9AE-C367-D2B4-A8FC-2C1F25883494}"/>
              </a:ext>
            </a:extLst>
          </p:cNvPr>
          <p:cNvSpPr>
            <a:spLocks noGrp="1"/>
          </p:cNvSpPr>
          <p:nvPr>
            <p:ph type="title"/>
          </p:nvPr>
        </p:nvSpPr>
        <p:spPr>
          <a:xfrm>
            <a:off x="4975668" y="24894"/>
            <a:ext cx="6180665" cy="775784"/>
          </a:xfrm>
        </p:spPr>
        <p:txBody>
          <a:bodyPr/>
          <a:lstStyle/>
          <a:p>
            <a:r>
              <a:rPr lang="tr-TR" dirty="0"/>
              <a:t>Toplantılar</a:t>
            </a:r>
          </a:p>
        </p:txBody>
      </p:sp>
      <p:sp>
        <p:nvSpPr>
          <p:cNvPr id="3" name="İçerik Yer Tutucusu 2">
            <a:extLst>
              <a:ext uri="{FF2B5EF4-FFF2-40B4-BE49-F238E27FC236}">
                <a16:creationId xmlns:a16="http://schemas.microsoft.com/office/drawing/2014/main" id="{0477B296-CB2A-3460-6533-95DE7E83EE6F}"/>
              </a:ext>
            </a:extLst>
          </p:cNvPr>
          <p:cNvSpPr>
            <a:spLocks noGrp="1"/>
          </p:cNvSpPr>
          <p:nvPr>
            <p:ph idx="1"/>
          </p:nvPr>
        </p:nvSpPr>
        <p:spPr/>
        <p:txBody>
          <a:bodyPr/>
          <a:lstStyle/>
          <a:p>
            <a:endParaRPr lang="tr-TR" dirty="0"/>
          </a:p>
        </p:txBody>
      </p:sp>
      <p:pic>
        <p:nvPicPr>
          <p:cNvPr id="4" name="Picture 2" descr="https://erbakan.edu.tr/storage/images/department/ortakegitim/.headline/b3116b94a23768e54fe8b1c95c822b7d.jpg">
            <a:extLst>
              <a:ext uri="{FF2B5EF4-FFF2-40B4-BE49-F238E27FC236}">
                <a16:creationId xmlns:a16="http://schemas.microsoft.com/office/drawing/2014/main" id="{3205EB4F-A19D-0944-C26D-1C62501ED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644" y="4104627"/>
            <a:ext cx="5280286" cy="26427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25F5ECDA-30F1-3DAE-2215-89E99B264581}"/>
              </a:ext>
            </a:extLst>
          </p:cNvPr>
          <p:cNvPicPr>
            <a:picLocks noChangeAspect="1"/>
          </p:cNvPicPr>
          <p:nvPr/>
        </p:nvPicPr>
        <p:blipFill>
          <a:blip r:embed="rId3"/>
          <a:stretch>
            <a:fillRect/>
          </a:stretch>
        </p:blipFill>
        <p:spPr>
          <a:xfrm>
            <a:off x="7635531" y="3335278"/>
            <a:ext cx="3468082" cy="3468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Resim 5" descr="iç mekan, adam, insan, kişi, şahıs, giyim içeren bir resim&#10;&#10;Açıklama otomatik olarak oluşturuldu">
            <a:extLst>
              <a:ext uri="{FF2B5EF4-FFF2-40B4-BE49-F238E27FC236}">
                <a16:creationId xmlns:a16="http://schemas.microsoft.com/office/drawing/2014/main" id="{DE7C0BEE-EBD6-144E-CDEE-3B1DAAC4C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4115" y="816638"/>
            <a:ext cx="4479774" cy="22398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Resim 6">
            <a:extLst>
              <a:ext uri="{FF2B5EF4-FFF2-40B4-BE49-F238E27FC236}">
                <a16:creationId xmlns:a16="http://schemas.microsoft.com/office/drawing/2014/main" id="{DBF942BD-BB2E-DDA7-8708-D57CDA4B0649}"/>
              </a:ext>
            </a:extLst>
          </p:cNvPr>
          <p:cNvPicPr>
            <a:picLocks noChangeAspect="1"/>
          </p:cNvPicPr>
          <p:nvPr/>
        </p:nvPicPr>
        <p:blipFill rotWithShape="1">
          <a:blip r:embed="rId5"/>
          <a:srcRect r="1667" b="44982"/>
          <a:stretch/>
        </p:blipFill>
        <p:spPr>
          <a:xfrm>
            <a:off x="944122" y="800678"/>
            <a:ext cx="3850106" cy="3019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93437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2F13C7-7DB8-9EA8-C300-1EC8E0A8399F}"/>
              </a:ext>
            </a:extLst>
          </p:cNvPr>
          <p:cNvSpPr>
            <a:spLocks noGrp="1"/>
          </p:cNvSpPr>
          <p:nvPr>
            <p:ph type="title"/>
          </p:nvPr>
        </p:nvSpPr>
        <p:spPr>
          <a:xfrm>
            <a:off x="313440" y="163352"/>
            <a:ext cx="8596668" cy="1320800"/>
          </a:xfrm>
        </p:spPr>
        <p:txBody>
          <a:bodyPr/>
          <a:lstStyle/>
          <a:p>
            <a:r>
              <a:rPr lang="tr-TR" dirty="0"/>
              <a:t>El Afişleri – Firma Tasarımı</a:t>
            </a:r>
          </a:p>
        </p:txBody>
      </p:sp>
      <p:sp>
        <p:nvSpPr>
          <p:cNvPr id="3" name="İçerik Yer Tutucusu 2">
            <a:extLst>
              <a:ext uri="{FF2B5EF4-FFF2-40B4-BE49-F238E27FC236}">
                <a16:creationId xmlns:a16="http://schemas.microsoft.com/office/drawing/2014/main" id="{054FDF8D-30D2-82B0-363E-F0C8C2E67731}"/>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6F7095AC-8BF9-F34B-B7FD-85B9388978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1186" y="918278"/>
            <a:ext cx="4069453" cy="57763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15CA1916-8878-EC1D-5062-5A6007B391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64618" y="918278"/>
            <a:ext cx="4069453" cy="57763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1713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298CAA-6C1A-C485-3DDE-789E7636B62A}"/>
              </a:ext>
            </a:extLst>
          </p:cNvPr>
          <p:cNvSpPr>
            <a:spLocks noGrp="1"/>
          </p:cNvSpPr>
          <p:nvPr>
            <p:ph type="title"/>
          </p:nvPr>
        </p:nvSpPr>
        <p:spPr>
          <a:xfrm>
            <a:off x="266787" y="105878"/>
            <a:ext cx="8596668" cy="1320800"/>
          </a:xfrm>
        </p:spPr>
        <p:txBody>
          <a:bodyPr/>
          <a:lstStyle/>
          <a:p>
            <a:r>
              <a:rPr lang="tr-TR" dirty="0"/>
              <a:t>El Afişleri – Öğrenci Tasarımı</a:t>
            </a:r>
          </a:p>
        </p:txBody>
      </p:sp>
      <p:sp>
        <p:nvSpPr>
          <p:cNvPr id="3" name="İçerik Yer Tutucusu 2">
            <a:extLst>
              <a:ext uri="{FF2B5EF4-FFF2-40B4-BE49-F238E27FC236}">
                <a16:creationId xmlns:a16="http://schemas.microsoft.com/office/drawing/2014/main" id="{379B64D0-AF01-E82D-AB71-738F849964BD}"/>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0A174621-DC0B-E04D-7224-DD6D37B66E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54636" y="820191"/>
            <a:ext cx="4111920" cy="5836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1B9729AC-11CA-920D-92FA-8F90FAB8A5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25445" y="795445"/>
            <a:ext cx="4196479" cy="5956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8004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69778A5-7E08-E655-5515-D4F36F57D0CF}"/>
              </a:ext>
            </a:extLst>
          </p:cNvPr>
          <p:cNvSpPr>
            <a:spLocks noGrp="1"/>
          </p:cNvSpPr>
          <p:nvPr>
            <p:ph type="title"/>
          </p:nvPr>
        </p:nvSpPr>
        <p:spPr>
          <a:xfrm>
            <a:off x="677334" y="356103"/>
            <a:ext cx="8596668" cy="784634"/>
          </a:xfrm>
        </p:spPr>
        <p:txBody>
          <a:bodyPr/>
          <a:lstStyle/>
          <a:p>
            <a:r>
              <a:rPr lang="tr-TR" dirty="0"/>
              <a:t>Tanıtımlar</a:t>
            </a:r>
          </a:p>
        </p:txBody>
      </p:sp>
      <p:sp>
        <p:nvSpPr>
          <p:cNvPr id="3" name="İçerik Yer Tutucusu 2">
            <a:extLst>
              <a:ext uri="{FF2B5EF4-FFF2-40B4-BE49-F238E27FC236}">
                <a16:creationId xmlns:a16="http://schemas.microsoft.com/office/drawing/2014/main" id="{820FE200-8869-735D-8842-21A0062EC6D3}"/>
              </a:ext>
            </a:extLst>
          </p:cNvPr>
          <p:cNvSpPr>
            <a:spLocks noGrp="1"/>
          </p:cNvSpPr>
          <p:nvPr>
            <p:ph idx="1"/>
          </p:nvPr>
        </p:nvSpPr>
        <p:spPr>
          <a:xfrm>
            <a:off x="309990" y="1338810"/>
            <a:ext cx="6712511" cy="1817067"/>
          </a:xfrm>
        </p:spPr>
        <p:txBody>
          <a:bodyPr>
            <a:normAutofit/>
          </a:bodyPr>
          <a:lstStyle/>
          <a:p>
            <a:pPr algn="just"/>
            <a:r>
              <a:rPr lang="tr-TR" sz="1800" dirty="0"/>
              <a:t>Rektörümüz Prof. Dr. Cem ZORLU, TRT </a:t>
            </a:r>
            <a:r>
              <a:rPr lang="tr-TR" sz="1800" dirty="0" err="1"/>
              <a:t>EBA’da</a:t>
            </a:r>
            <a:r>
              <a:rPr lang="tr-TR" sz="1800" dirty="0"/>
              <a:t> yayınlanan Hedefe Doğru Programı’nda Mühendislik Fakültemizde uygulanan Ortak Eğitim (Aday Mühendislik) Programı hakkında izleyicilere bilgiler verdi.</a:t>
            </a:r>
          </a:p>
          <a:p>
            <a:endParaRPr lang="tr-TR" dirty="0"/>
          </a:p>
        </p:txBody>
      </p:sp>
      <p:pic>
        <p:nvPicPr>
          <p:cNvPr id="4" name="Picture 4" descr="Necmettin Erbakan Üniversitesi">
            <a:extLst>
              <a:ext uri="{FF2B5EF4-FFF2-40B4-BE49-F238E27FC236}">
                <a16:creationId xmlns:a16="http://schemas.microsoft.com/office/drawing/2014/main" id="{4C4FC84B-AF3A-B832-B9F4-508275975B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1510" y="1118412"/>
            <a:ext cx="4334166" cy="2389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emZorlu-TRT">
            <a:hlinkClick r:id="" action="ppaction://media"/>
            <a:extLst>
              <a:ext uri="{FF2B5EF4-FFF2-40B4-BE49-F238E27FC236}">
                <a16:creationId xmlns:a16="http://schemas.microsoft.com/office/drawing/2014/main" id="{C7A65A09-C7EC-14D3-F2A9-DA95BD52E9A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6598" y="3014804"/>
            <a:ext cx="6360693" cy="3339473"/>
          </a:xfrm>
          <a:prstGeom prst="rect">
            <a:avLst/>
          </a:prstGeom>
        </p:spPr>
      </p:pic>
      <p:pic>
        <p:nvPicPr>
          <p:cNvPr id="6" name="AdayMühendislikUyg">
            <a:hlinkClick r:id="" action="ppaction://media"/>
            <a:extLst>
              <a:ext uri="{FF2B5EF4-FFF2-40B4-BE49-F238E27FC236}">
                <a16:creationId xmlns:a16="http://schemas.microsoft.com/office/drawing/2014/main" id="{32F610E8-2FB6-600F-499D-F3EA621E769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022501" y="3791460"/>
            <a:ext cx="4997513" cy="2811101"/>
          </a:xfrm>
          <a:prstGeom prst="rect">
            <a:avLst/>
          </a:prstGeom>
        </p:spPr>
      </p:pic>
    </p:spTree>
    <p:extLst>
      <p:ext uri="{BB962C8B-B14F-4D97-AF65-F5344CB8AC3E}">
        <p14:creationId xmlns:p14="http://schemas.microsoft.com/office/powerpoint/2010/main" val="366164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9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2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fill="hold" display="0">
                  <p:stCondLst>
                    <p:cond delay="indefinite"/>
                  </p:stCondLst>
                </p:cTn>
                <p:tgtEl>
                  <p:spTgt spid="5"/>
                </p:tgtEl>
              </p:cMediaNode>
            </p:video>
            <p:video>
              <p:cMediaNode vol="80000">
                <p:cTn id="22"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677334" y="609600"/>
            <a:ext cx="8596668" cy="907915"/>
          </a:xfrm>
        </p:spPr>
        <p:txBody>
          <a:bodyPr/>
          <a:lstStyle/>
          <a:p>
            <a:r>
              <a:rPr lang="tr-TR" dirty="0"/>
              <a:t>Yeni Dönem Başvuru Süreci</a:t>
            </a:r>
          </a:p>
        </p:txBody>
      </p:sp>
      <p:sp>
        <p:nvSpPr>
          <p:cNvPr id="3" name="İçerik Yer Tutucusu 2">
            <a:extLst>
              <a:ext uri="{FF2B5EF4-FFF2-40B4-BE49-F238E27FC236}">
                <a16:creationId xmlns:a16="http://schemas.microsoft.com/office/drawing/2014/main" id="{4835BE67-BBF2-420E-B6E8-B16809457A40}"/>
              </a:ext>
            </a:extLst>
          </p:cNvPr>
          <p:cNvSpPr>
            <a:spLocks noGrp="1"/>
          </p:cNvSpPr>
          <p:nvPr>
            <p:ph idx="1"/>
          </p:nvPr>
        </p:nvSpPr>
        <p:spPr>
          <a:xfrm>
            <a:off x="677334" y="1750979"/>
            <a:ext cx="8596668" cy="525293"/>
          </a:xfrm>
        </p:spPr>
        <p:txBody>
          <a:bodyPr/>
          <a:lstStyle/>
          <a:p>
            <a:r>
              <a:rPr lang="tr-TR" dirty="0">
                <a:hlinkClick r:id="rId2"/>
              </a:rPr>
              <a:t>https://ortakegitim.erbakan.edu.tr/giris</a:t>
            </a:r>
            <a:endParaRPr lang="tr-TR" dirty="0"/>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7" name="Resim 6">
            <a:extLst>
              <a:ext uri="{FF2B5EF4-FFF2-40B4-BE49-F238E27FC236}">
                <a16:creationId xmlns:a16="http://schemas.microsoft.com/office/drawing/2014/main" id="{DB5AB415-5693-99E9-3E40-52C6A7BD86C4}"/>
              </a:ext>
            </a:extLst>
          </p:cNvPr>
          <p:cNvPicPr>
            <a:picLocks noChangeAspect="1"/>
          </p:cNvPicPr>
          <p:nvPr/>
        </p:nvPicPr>
        <p:blipFill>
          <a:blip r:embed="rId5"/>
          <a:stretch>
            <a:fillRect/>
          </a:stretch>
        </p:blipFill>
        <p:spPr>
          <a:xfrm>
            <a:off x="377476" y="2857501"/>
            <a:ext cx="5048073" cy="3068268"/>
          </a:xfrm>
          <a:prstGeom prst="rect">
            <a:avLst/>
          </a:prstGeom>
        </p:spPr>
      </p:pic>
      <p:pic>
        <p:nvPicPr>
          <p:cNvPr id="9" name="Resim 8">
            <a:extLst>
              <a:ext uri="{FF2B5EF4-FFF2-40B4-BE49-F238E27FC236}">
                <a16:creationId xmlns:a16="http://schemas.microsoft.com/office/drawing/2014/main" id="{FABB6839-0FAA-ED0D-CD4D-F626F45B8E97}"/>
              </a:ext>
            </a:extLst>
          </p:cNvPr>
          <p:cNvPicPr>
            <a:picLocks noChangeAspect="1"/>
          </p:cNvPicPr>
          <p:nvPr/>
        </p:nvPicPr>
        <p:blipFill>
          <a:blip r:embed="rId6"/>
          <a:stretch>
            <a:fillRect/>
          </a:stretch>
        </p:blipFill>
        <p:spPr>
          <a:xfrm>
            <a:off x="5857875" y="2509736"/>
            <a:ext cx="3333750" cy="3472978"/>
          </a:xfrm>
          <a:prstGeom prst="rect">
            <a:avLst/>
          </a:prstGeom>
        </p:spPr>
      </p:pic>
    </p:spTree>
    <p:extLst>
      <p:ext uri="{BB962C8B-B14F-4D97-AF65-F5344CB8AC3E}">
        <p14:creationId xmlns:p14="http://schemas.microsoft.com/office/powerpoint/2010/main" val="2117352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599513" y="316500"/>
            <a:ext cx="8596668" cy="907915"/>
          </a:xfrm>
        </p:spPr>
        <p:txBody>
          <a:bodyPr/>
          <a:lstStyle/>
          <a:p>
            <a:r>
              <a:rPr lang="tr-TR" dirty="0"/>
              <a:t>Yeni Dönem Başvuru Süreci</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15" name="Resim 14" descr="giyim, çizim, çizgi film, oğlan içeren bir resim&#10;&#10;Açıklama otomatik olarak oluşturuldu">
            <a:extLst>
              <a:ext uri="{FF2B5EF4-FFF2-40B4-BE49-F238E27FC236}">
                <a16:creationId xmlns:a16="http://schemas.microsoft.com/office/drawing/2014/main" id="{AA07B236-F274-1323-E3DF-7D87A6582A09}"/>
              </a:ext>
            </a:extLst>
          </p:cNvPr>
          <p:cNvPicPr>
            <a:picLocks noChangeAspect="1"/>
          </p:cNvPicPr>
          <p:nvPr/>
        </p:nvPicPr>
        <p:blipFill rotWithShape="1">
          <a:blip r:embed="rId4">
            <a:extLst>
              <a:ext uri="{28A0092B-C50C-407E-A947-70E740481C1C}">
                <a14:useLocalDpi xmlns:a14="http://schemas.microsoft.com/office/drawing/2010/main" val="0"/>
              </a:ext>
            </a:extLst>
          </a:blip>
          <a:srcRect l="34791" r="32661" b="-575"/>
          <a:stretch/>
        </p:blipFill>
        <p:spPr>
          <a:xfrm>
            <a:off x="497388" y="1237319"/>
            <a:ext cx="909304" cy="2571560"/>
          </a:xfrm>
          <a:prstGeom prst="rect">
            <a:avLst/>
          </a:prstGeom>
        </p:spPr>
      </p:pic>
      <p:pic>
        <p:nvPicPr>
          <p:cNvPr id="51" name="Resim 50">
            <a:extLst>
              <a:ext uri="{FF2B5EF4-FFF2-40B4-BE49-F238E27FC236}">
                <a16:creationId xmlns:a16="http://schemas.microsoft.com/office/drawing/2014/main" id="{AAABA0CF-397B-1E9C-C32B-562508A3C463}"/>
              </a:ext>
            </a:extLst>
          </p:cNvPr>
          <p:cNvPicPr>
            <a:picLocks noChangeAspect="1"/>
          </p:cNvPicPr>
          <p:nvPr/>
        </p:nvPicPr>
        <p:blipFill rotWithShape="1">
          <a:blip r:embed="rId5"/>
          <a:srcRect l="11511" t="12950" r="10312" b="11271"/>
          <a:stretch/>
        </p:blipFill>
        <p:spPr>
          <a:xfrm>
            <a:off x="4636178" y="1468806"/>
            <a:ext cx="1793205" cy="1738199"/>
          </a:xfrm>
          <a:prstGeom prst="rect">
            <a:avLst/>
          </a:prstGeom>
        </p:spPr>
      </p:pic>
      <p:sp>
        <p:nvSpPr>
          <p:cNvPr id="52" name="Metin kutusu 51">
            <a:extLst>
              <a:ext uri="{FF2B5EF4-FFF2-40B4-BE49-F238E27FC236}">
                <a16:creationId xmlns:a16="http://schemas.microsoft.com/office/drawing/2014/main" id="{769A6093-B844-90C1-F316-82E78F2D4EBD}"/>
              </a:ext>
            </a:extLst>
          </p:cNvPr>
          <p:cNvSpPr txBox="1"/>
          <p:nvPr/>
        </p:nvSpPr>
        <p:spPr>
          <a:xfrm>
            <a:off x="1542914" y="1845538"/>
            <a:ext cx="2872902" cy="646331"/>
          </a:xfrm>
          <a:prstGeom prst="rect">
            <a:avLst/>
          </a:prstGeom>
          <a:noFill/>
        </p:spPr>
        <p:txBody>
          <a:bodyPr wrap="none" rtlCol="0">
            <a:spAutoFit/>
          </a:bodyPr>
          <a:lstStyle/>
          <a:p>
            <a:r>
              <a:rPr lang="tr-TR" dirty="0"/>
              <a:t>Öğrenci sistem üzerinden </a:t>
            </a:r>
          </a:p>
          <a:p>
            <a:pPr algn="ctr"/>
            <a:r>
              <a:rPr lang="tr-TR" dirty="0"/>
              <a:t>kayıt olur.</a:t>
            </a:r>
          </a:p>
        </p:txBody>
      </p:sp>
      <p:cxnSp>
        <p:nvCxnSpPr>
          <p:cNvPr id="54" name="Düz Ok Bağlayıcısı 53">
            <a:extLst>
              <a:ext uri="{FF2B5EF4-FFF2-40B4-BE49-F238E27FC236}">
                <a16:creationId xmlns:a16="http://schemas.microsoft.com/office/drawing/2014/main" id="{88FCA1C3-298E-1ABF-B14D-F95C9DDEAF94}"/>
              </a:ext>
            </a:extLst>
          </p:cNvPr>
          <p:cNvCxnSpPr>
            <a:cxnSpLocks/>
          </p:cNvCxnSpPr>
          <p:nvPr/>
        </p:nvCxnSpPr>
        <p:spPr>
          <a:xfrm>
            <a:off x="1822275" y="2645548"/>
            <a:ext cx="204933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5" name="Metin kutusu 54">
            <a:extLst>
              <a:ext uri="{FF2B5EF4-FFF2-40B4-BE49-F238E27FC236}">
                <a16:creationId xmlns:a16="http://schemas.microsoft.com/office/drawing/2014/main" id="{87504D31-2981-0ECC-B09C-727F3ECD0694}"/>
              </a:ext>
            </a:extLst>
          </p:cNvPr>
          <p:cNvSpPr txBox="1"/>
          <p:nvPr/>
        </p:nvSpPr>
        <p:spPr>
          <a:xfrm>
            <a:off x="4046604" y="3281664"/>
            <a:ext cx="2972352" cy="369332"/>
          </a:xfrm>
          <a:prstGeom prst="rect">
            <a:avLst/>
          </a:prstGeom>
          <a:noFill/>
        </p:spPr>
        <p:txBody>
          <a:bodyPr wrap="none" rtlCol="0">
            <a:spAutoFit/>
          </a:bodyPr>
          <a:lstStyle/>
          <a:p>
            <a:r>
              <a:rPr lang="tr-TR" dirty="0"/>
              <a:t>OE Personeli kaydı onaylar.</a:t>
            </a:r>
          </a:p>
        </p:txBody>
      </p:sp>
      <p:cxnSp>
        <p:nvCxnSpPr>
          <p:cNvPr id="56" name="Düz Ok Bağlayıcısı 55">
            <a:extLst>
              <a:ext uri="{FF2B5EF4-FFF2-40B4-BE49-F238E27FC236}">
                <a16:creationId xmlns:a16="http://schemas.microsoft.com/office/drawing/2014/main" id="{144DB67C-D31B-8704-A9C5-9DCE66E86F66}"/>
              </a:ext>
            </a:extLst>
          </p:cNvPr>
          <p:cNvCxnSpPr>
            <a:cxnSpLocks/>
          </p:cNvCxnSpPr>
          <p:nvPr/>
        </p:nvCxnSpPr>
        <p:spPr>
          <a:xfrm>
            <a:off x="6756063" y="2435054"/>
            <a:ext cx="1903662" cy="6420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59" name="Resim 58">
            <a:extLst>
              <a:ext uri="{FF2B5EF4-FFF2-40B4-BE49-F238E27FC236}">
                <a16:creationId xmlns:a16="http://schemas.microsoft.com/office/drawing/2014/main" id="{F2B27966-1FF3-1524-7330-04D627CB19C4}"/>
              </a:ext>
            </a:extLst>
          </p:cNvPr>
          <p:cNvPicPr>
            <a:picLocks noChangeAspect="1"/>
          </p:cNvPicPr>
          <p:nvPr/>
        </p:nvPicPr>
        <p:blipFill rotWithShape="1">
          <a:blip r:embed="rId6"/>
          <a:srcRect l="70254" t="1610" r="6015" b="49132"/>
          <a:stretch/>
        </p:blipFill>
        <p:spPr>
          <a:xfrm>
            <a:off x="4636178" y="3915013"/>
            <a:ext cx="1807028" cy="2108304"/>
          </a:xfrm>
          <a:prstGeom prst="rect">
            <a:avLst/>
          </a:prstGeom>
        </p:spPr>
      </p:pic>
      <p:pic>
        <p:nvPicPr>
          <p:cNvPr id="60" name="Resim 59">
            <a:extLst>
              <a:ext uri="{FF2B5EF4-FFF2-40B4-BE49-F238E27FC236}">
                <a16:creationId xmlns:a16="http://schemas.microsoft.com/office/drawing/2014/main" id="{431E1124-AF99-4431-340D-A1545E0BBCDE}"/>
              </a:ext>
            </a:extLst>
          </p:cNvPr>
          <p:cNvPicPr>
            <a:picLocks noChangeAspect="1"/>
          </p:cNvPicPr>
          <p:nvPr/>
        </p:nvPicPr>
        <p:blipFill rotWithShape="1">
          <a:blip r:embed="rId6"/>
          <a:srcRect l="60462" t="53541" r="15395" b="895"/>
          <a:stretch/>
        </p:blipFill>
        <p:spPr>
          <a:xfrm>
            <a:off x="8876167" y="3107185"/>
            <a:ext cx="1678473" cy="1780522"/>
          </a:xfrm>
          <a:prstGeom prst="rect">
            <a:avLst/>
          </a:prstGeom>
        </p:spPr>
      </p:pic>
      <p:sp>
        <p:nvSpPr>
          <p:cNvPr id="61" name="Metin kutusu 60">
            <a:extLst>
              <a:ext uri="{FF2B5EF4-FFF2-40B4-BE49-F238E27FC236}">
                <a16:creationId xmlns:a16="http://schemas.microsoft.com/office/drawing/2014/main" id="{05B41E31-4957-73F5-F97C-2259DF6A8662}"/>
              </a:ext>
            </a:extLst>
          </p:cNvPr>
          <p:cNvSpPr txBox="1"/>
          <p:nvPr/>
        </p:nvSpPr>
        <p:spPr>
          <a:xfrm>
            <a:off x="7939912" y="4913982"/>
            <a:ext cx="4075155" cy="646331"/>
          </a:xfrm>
          <a:prstGeom prst="rect">
            <a:avLst/>
          </a:prstGeom>
          <a:noFill/>
        </p:spPr>
        <p:txBody>
          <a:bodyPr wrap="none" rtlCol="0">
            <a:spAutoFit/>
          </a:bodyPr>
          <a:lstStyle/>
          <a:p>
            <a:pPr algn="ctr"/>
            <a:r>
              <a:rPr lang="tr-TR" dirty="0"/>
              <a:t>Öğrenci danışmanı başvuruyu kontrol </a:t>
            </a:r>
          </a:p>
          <a:p>
            <a:pPr algn="ctr"/>
            <a:r>
              <a:rPr lang="tr-TR" dirty="0"/>
              <a:t>ederek onay verir.</a:t>
            </a:r>
          </a:p>
        </p:txBody>
      </p:sp>
      <p:cxnSp>
        <p:nvCxnSpPr>
          <p:cNvPr id="63" name="Düz Ok Bağlayıcısı 62">
            <a:extLst>
              <a:ext uri="{FF2B5EF4-FFF2-40B4-BE49-F238E27FC236}">
                <a16:creationId xmlns:a16="http://schemas.microsoft.com/office/drawing/2014/main" id="{211BFC2B-5A7D-2148-648D-C31DD945BF81}"/>
              </a:ext>
            </a:extLst>
          </p:cNvPr>
          <p:cNvCxnSpPr>
            <a:cxnSpLocks/>
          </p:cNvCxnSpPr>
          <p:nvPr/>
        </p:nvCxnSpPr>
        <p:spPr>
          <a:xfrm flipH="1">
            <a:off x="6784606" y="4356607"/>
            <a:ext cx="1885572" cy="8054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7" name="Metin kutusu 66">
            <a:extLst>
              <a:ext uri="{FF2B5EF4-FFF2-40B4-BE49-F238E27FC236}">
                <a16:creationId xmlns:a16="http://schemas.microsoft.com/office/drawing/2014/main" id="{D2BD4418-869E-8B1E-51B6-5F3E44E992A8}"/>
              </a:ext>
            </a:extLst>
          </p:cNvPr>
          <p:cNvSpPr txBox="1"/>
          <p:nvPr/>
        </p:nvSpPr>
        <p:spPr>
          <a:xfrm>
            <a:off x="4372911" y="6106993"/>
            <a:ext cx="2646045" cy="646331"/>
          </a:xfrm>
          <a:prstGeom prst="rect">
            <a:avLst/>
          </a:prstGeom>
          <a:noFill/>
        </p:spPr>
        <p:txBody>
          <a:bodyPr wrap="none" rtlCol="0">
            <a:spAutoFit/>
          </a:bodyPr>
          <a:lstStyle/>
          <a:p>
            <a:pPr algn="ctr"/>
            <a:r>
              <a:rPr lang="tr-TR" dirty="0"/>
              <a:t>Bölüm OE Koordinatörü </a:t>
            </a:r>
          </a:p>
          <a:p>
            <a:pPr algn="ctr"/>
            <a:r>
              <a:rPr lang="tr-TR" dirty="0"/>
              <a:t>son onayı verir.</a:t>
            </a:r>
          </a:p>
        </p:txBody>
      </p:sp>
      <p:sp>
        <p:nvSpPr>
          <p:cNvPr id="68" name="Metin kutusu 67">
            <a:extLst>
              <a:ext uri="{FF2B5EF4-FFF2-40B4-BE49-F238E27FC236}">
                <a16:creationId xmlns:a16="http://schemas.microsoft.com/office/drawing/2014/main" id="{7AAEEFD8-A43B-CBA1-46B9-FBC2871A5D2B}"/>
              </a:ext>
            </a:extLst>
          </p:cNvPr>
          <p:cNvSpPr txBox="1"/>
          <p:nvPr/>
        </p:nvSpPr>
        <p:spPr>
          <a:xfrm rot="1221814">
            <a:off x="6448318" y="2239087"/>
            <a:ext cx="2983189" cy="369332"/>
          </a:xfrm>
          <a:prstGeom prst="rect">
            <a:avLst/>
          </a:prstGeom>
          <a:noFill/>
        </p:spPr>
        <p:txBody>
          <a:bodyPr wrap="none" rtlCol="0">
            <a:spAutoFit/>
          </a:bodyPr>
          <a:lstStyle/>
          <a:p>
            <a:r>
              <a:rPr lang="tr-TR" dirty="0"/>
              <a:t>Öğrenci sisteme kaydedilir.</a:t>
            </a:r>
          </a:p>
        </p:txBody>
      </p:sp>
      <p:cxnSp>
        <p:nvCxnSpPr>
          <p:cNvPr id="69" name="Düz Ok Bağlayıcısı 68">
            <a:extLst>
              <a:ext uri="{FF2B5EF4-FFF2-40B4-BE49-F238E27FC236}">
                <a16:creationId xmlns:a16="http://schemas.microsoft.com/office/drawing/2014/main" id="{60D285FC-6FC2-0DB7-E4E2-34AABAB46E21}"/>
              </a:ext>
            </a:extLst>
          </p:cNvPr>
          <p:cNvCxnSpPr>
            <a:cxnSpLocks/>
          </p:cNvCxnSpPr>
          <p:nvPr/>
        </p:nvCxnSpPr>
        <p:spPr>
          <a:xfrm flipH="1" flipV="1">
            <a:off x="2665379" y="5332436"/>
            <a:ext cx="1773782" cy="80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73" name="Resim 72">
            <a:extLst>
              <a:ext uri="{FF2B5EF4-FFF2-40B4-BE49-F238E27FC236}">
                <a16:creationId xmlns:a16="http://schemas.microsoft.com/office/drawing/2014/main" id="{994B38EA-5901-5FA7-137F-D002E2713208}"/>
              </a:ext>
            </a:extLst>
          </p:cNvPr>
          <p:cNvPicPr>
            <a:picLocks noChangeAspect="1"/>
          </p:cNvPicPr>
          <p:nvPr/>
        </p:nvPicPr>
        <p:blipFill rotWithShape="1">
          <a:blip r:embed="rId7"/>
          <a:srcRect l="26234" t="6838" r="18884" b="1022"/>
          <a:stretch/>
        </p:blipFill>
        <p:spPr>
          <a:xfrm>
            <a:off x="1156753" y="4143894"/>
            <a:ext cx="1405632" cy="1893288"/>
          </a:xfrm>
          <a:prstGeom prst="rect">
            <a:avLst/>
          </a:prstGeom>
        </p:spPr>
      </p:pic>
      <p:sp>
        <p:nvSpPr>
          <p:cNvPr id="78" name="Metin kutusu 77">
            <a:extLst>
              <a:ext uri="{FF2B5EF4-FFF2-40B4-BE49-F238E27FC236}">
                <a16:creationId xmlns:a16="http://schemas.microsoft.com/office/drawing/2014/main" id="{2F73A068-11B6-F2E9-EE2C-9B8113D2DA98}"/>
              </a:ext>
            </a:extLst>
          </p:cNvPr>
          <p:cNvSpPr txBox="1"/>
          <p:nvPr/>
        </p:nvSpPr>
        <p:spPr>
          <a:xfrm>
            <a:off x="182484" y="6106993"/>
            <a:ext cx="3582712" cy="646331"/>
          </a:xfrm>
          <a:prstGeom prst="rect">
            <a:avLst/>
          </a:prstGeom>
          <a:noFill/>
        </p:spPr>
        <p:txBody>
          <a:bodyPr wrap="none" rtlCol="0">
            <a:spAutoFit/>
          </a:bodyPr>
          <a:lstStyle/>
          <a:p>
            <a:pPr algn="ctr"/>
            <a:r>
              <a:rPr lang="tr-TR" dirty="0"/>
              <a:t>OE Programına başvurusu </a:t>
            </a:r>
          </a:p>
          <a:p>
            <a:pPr algn="ctr"/>
            <a:r>
              <a:rPr lang="tr-TR" dirty="0"/>
              <a:t>kabul edilen öğrenciler açıklanır.</a:t>
            </a:r>
          </a:p>
        </p:txBody>
      </p:sp>
    </p:spTree>
    <p:extLst>
      <p:ext uri="{BB962C8B-B14F-4D97-AF65-F5344CB8AC3E}">
        <p14:creationId xmlns:p14="http://schemas.microsoft.com/office/powerpoint/2010/main" val="256039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1000"/>
                                        <p:tgtEl>
                                          <p:spTgt spid="55"/>
                                        </p:tgtEl>
                                      </p:cBhvr>
                                    </p:animEffect>
                                    <p:anim calcmode="lin" valueType="num">
                                      <p:cBhvr>
                                        <p:cTn id="30" dur="1000" fill="hold"/>
                                        <p:tgtEl>
                                          <p:spTgt spid="55"/>
                                        </p:tgtEl>
                                        <p:attrNameLst>
                                          <p:attrName>ppt_x</p:attrName>
                                        </p:attrNameLst>
                                      </p:cBhvr>
                                      <p:tavLst>
                                        <p:tav tm="0">
                                          <p:val>
                                            <p:strVal val="#ppt_x"/>
                                          </p:val>
                                        </p:tav>
                                        <p:tav tm="100000">
                                          <p:val>
                                            <p:strVal val="#ppt_x"/>
                                          </p:val>
                                        </p:tav>
                                      </p:tavLst>
                                    </p:anim>
                                    <p:anim calcmode="lin" valueType="num">
                                      <p:cBhvr>
                                        <p:cTn id="3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1000"/>
                                        <p:tgtEl>
                                          <p:spTgt spid="56"/>
                                        </p:tgtEl>
                                      </p:cBhvr>
                                    </p:animEffect>
                                    <p:anim calcmode="lin" valueType="num">
                                      <p:cBhvr>
                                        <p:cTn id="37" dur="1000" fill="hold"/>
                                        <p:tgtEl>
                                          <p:spTgt spid="56"/>
                                        </p:tgtEl>
                                        <p:attrNameLst>
                                          <p:attrName>ppt_x</p:attrName>
                                        </p:attrNameLst>
                                      </p:cBhvr>
                                      <p:tavLst>
                                        <p:tav tm="0">
                                          <p:val>
                                            <p:strVal val="#ppt_x"/>
                                          </p:val>
                                        </p:tav>
                                        <p:tav tm="100000">
                                          <p:val>
                                            <p:strVal val="#ppt_x"/>
                                          </p:val>
                                        </p:tav>
                                      </p:tavLst>
                                    </p:anim>
                                    <p:anim calcmode="lin" valueType="num">
                                      <p:cBhvr>
                                        <p:cTn id="38" dur="1000" fill="hold"/>
                                        <p:tgtEl>
                                          <p:spTgt spid="5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fade">
                                      <p:cBhvr>
                                        <p:cTn id="41" dur="1000"/>
                                        <p:tgtEl>
                                          <p:spTgt spid="68"/>
                                        </p:tgtEl>
                                      </p:cBhvr>
                                    </p:animEffect>
                                    <p:anim calcmode="lin" valueType="num">
                                      <p:cBhvr>
                                        <p:cTn id="42" dur="1000" fill="hold"/>
                                        <p:tgtEl>
                                          <p:spTgt spid="68"/>
                                        </p:tgtEl>
                                        <p:attrNameLst>
                                          <p:attrName>ppt_x</p:attrName>
                                        </p:attrNameLst>
                                      </p:cBhvr>
                                      <p:tavLst>
                                        <p:tav tm="0">
                                          <p:val>
                                            <p:strVal val="#ppt_x"/>
                                          </p:val>
                                        </p:tav>
                                        <p:tav tm="100000">
                                          <p:val>
                                            <p:strVal val="#ppt_x"/>
                                          </p:val>
                                        </p:tav>
                                      </p:tavLst>
                                    </p:anim>
                                    <p:anim calcmode="lin" valueType="num">
                                      <p:cBhvr>
                                        <p:cTn id="4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anim calcmode="lin" valueType="num">
                                      <p:cBhvr>
                                        <p:cTn id="49" dur="1000" fill="hold"/>
                                        <p:tgtEl>
                                          <p:spTgt spid="60"/>
                                        </p:tgtEl>
                                        <p:attrNameLst>
                                          <p:attrName>ppt_x</p:attrName>
                                        </p:attrNameLst>
                                      </p:cBhvr>
                                      <p:tavLst>
                                        <p:tav tm="0">
                                          <p:val>
                                            <p:strVal val="#ppt_x"/>
                                          </p:val>
                                        </p:tav>
                                        <p:tav tm="100000">
                                          <p:val>
                                            <p:strVal val="#ppt_x"/>
                                          </p:val>
                                        </p:tav>
                                      </p:tavLst>
                                    </p:anim>
                                    <p:anim calcmode="lin" valueType="num">
                                      <p:cBhvr>
                                        <p:cTn id="50" dur="1000" fill="hold"/>
                                        <p:tgtEl>
                                          <p:spTgt spid="6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1000"/>
                                        <p:tgtEl>
                                          <p:spTgt spid="61"/>
                                        </p:tgtEl>
                                      </p:cBhvr>
                                    </p:animEffect>
                                    <p:anim calcmode="lin" valueType="num">
                                      <p:cBhvr>
                                        <p:cTn id="54" dur="1000" fill="hold"/>
                                        <p:tgtEl>
                                          <p:spTgt spid="61"/>
                                        </p:tgtEl>
                                        <p:attrNameLst>
                                          <p:attrName>ppt_x</p:attrName>
                                        </p:attrNameLst>
                                      </p:cBhvr>
                                      <p:tavLst>
                                        <p:tav tm="0">
                                          <p:val>
                                            <p:strVal val="#ppt_x"/>
                                          </p:val>
                                        </p:tav>
                                        <p:tav tm="100000">
                                          <p:val>
                                            <p:strVal val="#ppt_x"/>
                                          </p:val>
                                        </p:tav>
                                      </p:tavLst>
                                    </p:anim>
                                    <p:anim calcmode="lin" valueType="num">
                                      <p:cBhvr>
                                        <p:cTn id="5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1000"/>
                                        <p:tgtEl>
                                          <p:spTgt spid="59"/>
                                        </p:tgtEl>
                                      </p:cBhvr>
                                    </p:animEffect>
                                    <p:anim calcmode="lin" valueType="num">
                                      <p:cBhvr>
                                        <p:cTn id="61" dur="1000" fill="hold"/>
                                        <p:tgtEl>
                                          <p:spTgt spid="59"/>
                                        </p:tgtEl>
                                        <p:attrNameLst>
                                          <p:attrName>ppt_x</p:attrName>
                                        </p:attrNameLst>
                                      </p:cBhvr>
                                      <p:tavLst>
                                        <p:tav tm="0">
                                          <p:val>
                                            <p:strVal val="#ppt_x"/>
                                          </p:val>
                                        </p:tav>
                                        <p:tav tm="100000">
                                          <p:val>
                                            <p:strVal val="#ppt_x"/>
                                          </p:val>
                                        </p:tav>
                                      </p:tavLst>
                                    </p:anim>
                                    <p:anim calcmode="lin" valueType="num">
                                      <p:cBhvr>
                                        <p:cTn id="62" dur="1000" fill="hold"/>
                                        <p:tgtEl>
                                          <p:spTgt spid="5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1000"/>
                                        <p:tgtEl>
                                          <p:spTgt spid="63"/>
                                        </p:tgtEl>
                                      </p:cBhvr>
                                    </p:animEffect>
                                    <p:anim calcmode="lin" valueType="num">
                                      <p:cBhvr>
                                        <p:cTn id="66" dur="1000" fill="hold"/>
                                        <p:tgtEl>
                                          <p:spTgt spid="63"/>
                                        </p:tgtEl>
                                        <p:attrNameLst>
                                          <p:attrName>ppt_x</p:attrName>
                                        </p:attrNameLst>
                                      </p:cBhvr>
                                      <p:tavLst>
                                        <p:tav tm="0">
                                          <p:val>
                                            <p:strVal val="#ppt_x"/>
                                          </p:val>
                                        </p:tav>
                                        <p:tav tm="100000">
                                          <p:val>
                                            <p:strVal val="#ppt_x"/>
                                          </p:val>
                                        </p:tav>
                                      </p:tavLst>
                                    </p:anim>
                                    <p:anim calcmode="lin" valueType="num">
                                      <p:cBhvr>
                                        <p:cTn id="67" dur="1000" fill="hold"/>
                                        <p:tgtEl>
                                          <p:spTgt spid="63"/>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1000"/>
                                        <p:tgtEl>
                                          <p:spTgt spid="67"/>
                                        </p:tgtEl>
                                      </p:cBhvr>
                                    </p:animEffect>
                                    <p:anim calcmode="lin" valueType="num">
                                      <p:cBhvr>
                                        <p:cTn id="71" dur="1000" fill="hold"/>
                                        <p:tgtEl>
                                          <p:spTgt spid="67"/>
                                        </p:tgtEl>
                                        <p:attrNameLst>
                                          <p:attrName>ppt_x</p:attrName>
                                        </p:attrNameLst>
                                      </p:cBhvr>
                                      <p:tavLst>
                                        <p:tav tm="0">
                                          <p:val>
                                            <p:strVal val="#ppt_x"/>
                                          </p:val>
                                        </p:tav>
                                        <p:tav tm="100000">
                                          <p:val>
                                            <p:strVal val="#ppt_x"/>
                                          </p:val>
                                        </p:tav>
                                      </p:tavLst>
                                    </p:anim>
                                    <p:anim calcmode="lin" valueType="num">
                                      <p:cBhvr>
                                        <p:cTn id="72"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9"/>
                                        </p:tgtEl>
                                        <p:attrNameLst>
                                          <p:attrName>style.visibility</p:attrName>
                                        </p:attrNameLst>
                                      </p:cBhvr>
                                      <p:to>
                                        <p:strVal val="visible"/>
                                      </p:to>
                                    </p:set>
                                    <p:animEffect transition="in" filter="fade">
                                      <p:cBhvr>
                                        <p:cTn id="77" dur="1000"/>
                                        <p:tgtEl>
                                          <p:spTgt spid="69"/>
                                        </p:tgtEl>
                                      </p:cBhvr>
                                    </p:animEffect>
                                    <p:anim calcmode="lin" valueType="num">
                                      <p:cBhvr>
                                        <p:cTn id="78" dur="1000" fill="hold"/>
                                        <p:tgtEl>
                                          <p:spTgt spid="69"/>
                                        </p:tgtEl>
                                        <p:attrNameLst>
                                          <p:attrName>ppt_x</p:attrName>
                                        </p:attrNameLst>
                                      </p:cBhvr>
                                      <p:tavLst>
                                        <p:tav tm="0">
                                          <p:val>
                                            <p:strVal val="#ppt_x"/>
                                          </p:val>
                                        </p:tav>
                                        <p:tav tm="100000">
                                          <p:val>
                                            <p:strVal val="#ppt_x"/>
                                          </p:val>
                                        </p:tav>
                                      </p:tavLst>
                                    </p:anim>
                                    <p:anim calcmode="lin" valueType="num">
                                      <p:cBhvr>
                                        <p:cTn id="79" dur="1000" fill="hold"/>
                                        <p:tgtEl>
                                          <p:spTgt spid="69"/>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73"/>
                                        </p:tgtEl>
                                        <p:attrNameLst>
                                          <p:attrName>style.visibility</p:attrName>
                                        </p:attrNameLst>
                                      </p:cBhvr>
                                      <p:to>
                                        <p:strVal val="visible"/>
                                      </p:to>
                                    </p:set>
                                    <p:animEffect transition="in" filter="fade">
                                      <p:cBhvr>
                                        <p:cTn id="82" dur="1000"/>
                                        <p:tgtEl>
                                          <p:spTgt spid="73"/>
                                        </p:tgtEl>
                                      </p:cBhvr>
                                    </p:animEffect>
                                    <p:anim calcmode="lin" valueType="num">
                                      <p:cBhvr>
                                        <p:cTn id="83" dur="1000" fill="hold"/>
                                        <p:tgtEl>
                                          <p:spTgt spid="73"/>
                                        </p:tgtEl>
                                        <p:attrNameLst>
                                          <p:attrName>ppt_x</p:attrName>
                                        </p:attrNameLst>
                                      </p:cBhvr>
                                      <p:tavLst>
                                        <p:tav tm="0">
                                          <p:val>
                                            <p:strVal val="#ppt_x"/>
                                          </p:val>
                                        </p:tav>
                                        <p:tav tm="100000">
                                          <p:val>
                                            <p:strVal val="#ppt_x"/>
                                          </p:val>
                                        </p:tav>
                                      </p:tavLst>
                                    </p:anim>
                                    <p:anim calcmode="lin" valueType="num">
                                      <p:cBhvr>
                                        <p:cTn id="84" dur="1000" fill="hold"/>
                                        <p:tgtEl>
                                          <p:spTgt spid="7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78"/>
                                        </p:tgtEl>
                                        <p:attrNameLst>
                                          <p:attrName>style.visibility</p:attrName>
                                        </p:attrNameLst>
                                      </p:cBhvr>
                                      <p:to>
                                        <p:strVal val="visible"/>
                                      </p:to>
                                    </p:set>
                                    <p:animEffect transition="in" filter="fade">
                                      <p:cBhvr>
                                        <p:cTn id="87" dur="1000"/>
                                        <p:tgtEl>
                                          <p:spTgt spid="78"/>
                                        </p:tgtEl>
                                      </p:cBhvr>
                                    </p:animEffect>
                                    <p:anim calcmode="lin" valueType="num">
                                      <p:cBhvr>
                                        <p:cTn id="88" dur="1000" fill="hold"/>
                                        <p:tgtEl>
                                          <p:spTgt spid="78"/>
                                        </p:tgtEl>
                                        <p:attrNameLst>
                                          <p:attrName>ppt_x</p:attrName>
                                        </p:attrNameLst>
                                      </p:cBhvr>
                                      <p:tavLst>
                                        <p:tav tm="0">
                                          <p:val>
                                            <p:strVal val="#ppt_x"/>
                                          </p:val>
                                        </p:tav>
                                        <p:tav tm="100000">
                                          <p:val>
                                            <p:strVal val="#ppt_x"/>
                                          </p:val>
                                        </p:tav>
                                      </p:tavLst>
                                    </p:anim>
                                    <p:anim calcmode="lin" valueType="num">
                                      <p:cBhvr>
                                        <p:cTn id="8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p:bldP spid="61" grpId="0"/>
      <p:bldP spid="67" grpId="0"/>
      <p:bldP spid="68" grpId="0"/>
      <p:bldP spid="7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599513" y="316500"/>
            <a:ext cx="8596668" cy="907915"/>
          </a:xfrm>
        </p:spPr>
        <p:txBody>
          <a:bodyPr/>
          <a:lstStyle/>
          <a:p>
            <a:r>
              <a:rPr lang="tr-TR" dirty="0"/>
              <a:t>Tercih Süreci</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52" name="Metin kutusu 51">
            <a:extLst>
              <a:ext uri="{FF2B5EF4-FFF2-40B4-BE49-F238E27FC236}">
                <a16:creationId xmlns:a16="http://schemas.microsoft.com/office/drawing/2014/main" id="{769A6093-B844-90C1-F316-82E78F2D4EBD}"/>
              </a:ext>
            </a:extLst>
          </p:cNvPr>
          <p:cNvSpPr txBox="1"/>
          <p:nvPr/>
        </p:nvSpPr>
        <p:spPr>
          <a:xfrm>
            <a:off x="1523142" y="1670633"/>
            <a:ext cx="3293302" cy="830997"/>
          </a:xfrm>
          <a:prstGeom prst="rect">
            <a:avLst/>
          </a:prstGeom>
          <a:noFill/>
        </p:spPr>
        <p:txBody>
          <a:bodyPr wrap="square" rtlCol="0">
            <a:spAutoFit/>
          </a:bodyPr>
          <a:lstStyle/>
          <a:p>
            <a:pPr algn="just"/>
            <a:r>
              <a:rPr lang="tr-TR" sz="1600" dirty="0"/>
              <a:t>Öğrenci, ilgili bölüme ait kontenjanları bulunan firmalar arasından tercih yapar. (3-5 Gün)</a:t>
            </a:r>
          </a:p>
        </p:txBody>
      </p:sp>
      <p:cxnSp>
        <p:nvCxnSpPr>
          <p:cNvPr id="54" name="Düz Ok Bağlayıcısı 53">
            <a:extLst>
              <a:ext uri="{FF2B5EF4-FFF2-40B4-BE49-F238E27FC236}">
                <a16:creationId xmlns:a16="http://schemas.microsoft.com/office/drawing/2014/main" id="{88FCA1C3-298E-1ABF-B14D-F95C9DDEAF94}"/>
              </a:ext>
            </a:extLst>
          </p:cNvPr>
          <p:cNvCxnSpPr>
            <a:cxnSpLocks/>
          </p:cNvCxnSpPr>
          <p:nvPr/>
        </p:nvCxnSpPr>
        <p:spPr>
          <a:xfrm>
            <a:off x="1822275" y="2645548"/>
            <a:ext cx="204933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5" name="Metin kutusu 54">
            <a:extLst>
              <a:ext uri="{FF2B5EF4-FFF2-40B4-BE49-F238E27FC236}">
                <a16:creationId xmlns:a16="http://schemas.microsoft.com/office/drawing/2014/main" id="{87504D31-2981-0ECC-B09C-727F3ECD0694}"/>
              </a:ext>
            </a:extLst>
          </p:cNvPr>
          <p:cNvSpPr txBox="1"/>
          <p:nvPr/>
        </p:nvSpPr>
        <p:spPr>
          <a:xfrm>
            <a:off x="4247657" y="3131984"/>
            <a:ext cx="4266343" cy="584775"/>
          </a:xfrm>
          <a:prstGeom prst="rect">
            <a:avLst/>
          </a:prstGeom>
          <a:noFill/>
        </p:spPr>
        <p:txBody>
          <a:bodyPr wrap="square" rtlCol="0">
            <a:spAutoFit/>
          </a:bodyPr>
          <a:lstStyle/>
          <a:p>
            <a:pPr algn="ctr"/>
            <a:r>
              <a:rPr lang="tr-TR" sz="1600" dirty="0"/>
              <a:t>Firmalar, kendilerini tercih eden öğrenciler ile mülakat yapabilirler. (En Az 1 Hafta)</a:t>
            </a:r>
          </a:p>
        </p:txBody>
      </p:sp>
      <p:cxnSp>
        <p:nvCxnSpPr>
          <p:cNvPr id="56" name="Düz Ok Bağlayıcısı 55">
            <a:extLst>
              <a:ext uri="{FF2B5EF4-FFF2-40B4-BE49-F238E27FC236}">
                <a16:creationId xmlns:a16="http://schemas.microsoft.com/office/drawing/2014/main" id="{144DB67C-D31B-8704-A9C5-9DCE66E86F66}"/>
              </a:ext>
            </a:extLst>
          </p:cNvPr>
          <p:cNvCxnSpPr>
            <a:cxnSpLocks/>
          </p:cNvCxnSpPr>
          <p:nvPr/>
        </p:nvCxnSpPr>
        <p:spPr>
          <a:xfrm>
            <a:off x="8217964" y="2258222"/>
            <a:ext cx="1903662" cy="6420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1" name="Metin kutusu 60">
            <a:extLst>
              <a:ext uri="{FF2B5EF4-FFF2-40B4-BE49-F238E27FC236}">
                <a16:creationId xmlns:a16="http://schemas.microsoft.com/office/drawing/2014/main" id="{05B41E31-4957-73F5-F97C-2259DF6A8662}"/>
              </a:ext>
            </a:extLst>
          </p:cNvPr>
          <p:cNvSpPr txBox="1"/>
          <p:nvPr/>
        </p:nvSpPr>
        <p:spPr>
          <a:xfrm>
            <a:off x="7266835" y="6248431"/>
            <a:ext cx="2930482" cy="338554"/>
          </a:xfrm>
          <a:prstGeom prst="rect">
            <a:avLst/>
          </a:prstGeom>
          <a:noFill/>
        </p:spPr>
        <p:txBody>
          <a:bodyPr wrap="none" rtlCol="0">
            <a:spAutoFit/>
          </a:bodyPr>
          <a:lstStyle/>
          <a:p>
            <a:pPr algn="ctr"/>
            <a:r>
              <a:rPr lang="tr-TR" sz="1600" dirty="0"/>
              <a:t>Eşleştirme sonuçları açıklanır.</a:t>
            </a:r>
          </a:p>
        </p:txBody>
      </p:sp>
      <p:cxnSp>
        <p:nvCxnSpPr>
          <p:cNvPr id="63" name="Düz Ok Bağlayıcısı 62">
            <a:extLst>
              <a:ext uri="{FF2B5EF4-FFF2-40B4-BE49-F238E27FC236}">
                <a16:creationId xmlns:a16="http://schemas.microsoft.com/office/drawing/2014/main" id="{211BFC2B-5A7D-2148-648D-C31DD945BF81}"/>
              </a:ext>
            </a:extLst>
          </p:cNvPr>
          <p:cNvCxnSpPr>
            <a:cxnSpLocks/>
          </p:cNvCxnSpPr>
          <p:nvPr/>
        </p:nvCxnSpPr>
        <p:spPr>
          <a:xfrm flipH="1">
            <a:off x="6024795" y="5237232"/>
            <a:ext cx="143081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7" name="Metin kutusu 66">
            <a:extLst>
              <a:ext uri="{FF2B5EF4-FFF2-40B4-BE49-F238E27FC236}">
                <a16:creationId xmlns:a16="http://schemas.microsoft.com/office/drawing/2014/main" id="{D2BD4418-869E-8B1E-51B6-5F3E44E992A8}"/>
              </a:ext>
            </a:extLst>
          </p:cNvPr>
          <p:cNvSpPr txBox="1"/>
          <p:nvPr/>
        </p:nvSpPr>
        <p:spPr>
          <a:xfrm>
            <a:off x="2181345" y="6089227"/>
            <a:ext cx="4990290" cy="523220"/>
          </a:xfrm>
          <a:prstGeom prst="rect">
            <a:avLst/>
          </a:prstGeom>
          <a:noFill/>
        </p:spPr>
        <p:txBody>
          <a:bodyPr wrap="square" rtlCol="0">
            <a:spAutoFit/>
          </a:bodyPr>
          <a:lstStyle/>
          <a:p>
            <a:pPr algn="ctr"/>
            <a:r>
              <a:rPr lang="tr-TR" sz="1400" dirty="0"/>
              <a:t>Boşta kalan kontenjanlar için </a:t>
            </a:r>
          </a:p>
          <a:p>
            <a:pPr algn="ctr"/>
            <a:r>
              <a:rPr lang="tr-TR" sz="1400" dirty="0"/>
              <a:t>yerleşemeyen öğrencilerden 2.kez tercihler alınır.(1 Gün)</a:t>
            </a:r>
          </a:p>
        </p:txBody>
      </p:sp>
      <p:sp>
        <p:nvSpPr>
          <p:cNvPr id="68" name="Metin kutusu 67">
            <a:extLst>
              <a:ext uri="{FF2B5EF4-FFF2-40B4-BE49-F238E27FC236}">
                <a16:creationId xmlns:a16="http://schemas.microsoft.com/office/drawing/2014/main" id="{7AAEEFD8-A43B-CBA1-46B9-FBC2871A5D2B}"/>
              </a:ext>
            </a:extLst>
          </p:cNvPr>
          <p:cNvSpPr txBox="1"/>
          <p:nvPr/>
        </p:nvSpPr>
        <p:spPr>
          <a:xfrm rot="1221814">
            <a:off x="8154162" y="1989968"/>
            <a:ext cx="3052054" cy="584775"/>
          </a:xfrm>
          <a:prstGeom prst="rect">
            <a:avLst/>
          </a:prstGeom>
          <a:noFill/>
        </p:spPr>
        <p:txBody>
          <a:bodyPr wrap="none" rtlCol="0">
            <a:spAutoFit/>
          </a:bodyPr>
          <a:lstStyle/>
          <a:p>
            <a:r>
              <a:rPr lang="tr-TR" sz="1600" dirty="0"/>
              <a:t>Firmalar, kontenjanlarına göre </a:t>
            </a:r>
          </a:p>
          <a:p>
            <a:r>
              <a:rPr lang="tr-TR" sz="1600" dirty="0"/>
              <a:t>öğrenci seçimlerini belirler.</a:t>
            </a:r>
          </a:p>
        </p:txBody>
      </p:sp>
      <p:cxnSp>
        <p:nvCxnSpPr>
          <p:cNvPr id="69" name="Düz Ok Bağlayıcısı 68">
            <a:extLst>
              <a:ext uri="{FF2B5EF4-FFF2-40B4-BE49-F238E27FC236}">
                <a16:creationId xmlns:a16="http://schemas.microsoft.com/office/drawing/2014/main" id="{60D285FC-6FC2-0DB7-E4E2-34AABAB46E21}"/>
              </a:ext>
            </a:extLst>
          </p:cNvPr>
          <p:cNvCxnSpPr>
            <a:cxnSpLocks/>
          </p:cNvCxnSpPr>
          <p:nvPr/>
        </p:nvCxnSpPr>
        <p:spPr>
          <a:xfrm flipH="1">
            <a:off x="2014349" y="5214424"/>
            <a:ext cx="120622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73" name="Resim 72">
            <a:extLst>
              <a:ext uri="{FF2B5EF4-FFF2-40B4-BE49-F238E27FC236}">
                <a16:creationId xmlns:a16="http://schemas.microsoft.com/office/drawing/2014/main" id="{994B38EA-5901-5FA7-137F-D002E2713208}"/>
              </a:ext>
            </a:extLst>
          </p:cNvPr>
          <p:cNvPicPr>
            <a:picLocks noChangeAspect="1"/>
          </p:cNvPicPr>
          <p:nvPr/>
        </p:nvPicPr>
        <p:blipFill rotWithShape="1">
          <a:blip r:embed="rId4"/>
          <a:srcRect l="26234" t="6838" r="18884" b="1022"/>
          <a:stretch/>
        </p:blipFill>
        <p:spPr>
          <a:xfrm>
            <a:off x="196281" y="1157784"/>
            <a:ext cx="1405632" cy="1893288"/>
          </a:xfrm>
          <a:prstGeom prst="rect">
            <a:avLst/>
          </a:prstGeom>
        </p:spPr>
      </p:pic>
      <p:sp>
        <p:nvSpPr>
          <p:cNvPr id="78" name="Metin kutusu 77">
            <a:extLst>
              <a:ext uri="{FF2B5EF4-FFF2-40B4-BE49-F238E27FC236}">
                <a16:creationId xmlns:a16="http://schemas.microsoft.com/office/drawing/2014/main" id="{2F73A068-11B6-F2E9-EE2C-9B8113D2DA98}"/>
              </a:ext>
            </a:extLst>
          </p:cNvPr>
          <p:cNvSpPr txBox="1"/>
          <p:nvPr/>
        </p:nvSpPr>
        <p:spPr>
          <a:xfrm>
            <a:off x="0" y="6213276"/>
            <a:ext cx="2056845" cy="338554"/>
          </a:xfrm>
          <a:prstGeom prst="rect">
            <a:avLst/>
          </a:prstGeom>
          <a:noFill/>
        </p:spPr>
        <p:txBody>
          <a:bodyPr wrap="none" rtlCol="0">
            <a:spAutoFit/>
          </a:bodyPr>
          <a:lstStyle/>
          <a:p>
            <a:pPr algn="ctr"/>
            <a:r>
              <a:rPr lang="tr-TR" sz="1600" dirty="0"/>
              <a:t>Tüm liste yayınlanır.</a:t>
            </a:r>
          </a:p>
        </p:txBody>
      </p:sp>
      <p:pic>
        <p:nvPicPr>
          <p:cNvPr id="3" name="Resim 2">
            <a:extLst>
              <a:ext uri="{FF2B5EF4-FFF2-40B4-BE49-F238E27FC236}">
                <a16:creationId xmlns:a16="http://schemas.microsoft.com/office/drawing/2014/main" id="{7FD8C1B8-1B02-A7E6-183C-0128DF5970D2}"/>
              </a:ext>
            </a:extLst>
          </p:cNvPr>
          <p:cNvPicPr>
            <a:picLocks noChangeAspect="1"/>
          </p:cNvPicPr>
          <p:nvPr/>
        </p:nvPicPr>
        <p:blipFill>
          <a:blip r:embed="rId5"/>
          <a:stretch>
            <a:fillRect/>
          </a:stretch>
        </p:blipFill>
        <p:spPr>
          <a:xfrm>
            <a:off x="4690408" y="917673"/>
            <a:ext cx="3380842" cy="2253894"/>
          </a:xfrm>
          <a:prstGeom prst="rect">
            <a:avLst/>
          </a:prstGeom>
        </p:spPr>
      </p:pic>
      <p:pic>
        <p:nvPicPr>
          <p:cNvPr id="6" name="Resim 5">
            <a:extLst>
              <a:ext uri="{FF2B5EF4-FFF2-40B4-BE49-F238E27FC236}">
                <a16:creationId xmlns:a16="http://schemas.microsoft.com/office/drawing/2014/main" id="{2820F00D-0E39-BC19-AA84-F0A34C495642}"/>
              </a:ext>
            </a:extLst>
          </p:cNvPr>
          <p:cNvPicPr>
            <a:picLocks noChangeAspect="1"/>
          </p:cNvPicPr>
          <p:nvPr/>
        </p:nvPicPr>
        <p:blipFill rotWithShape="1">
          <a:blip r:embed="rId6"/>
          <a:srcRect l="11841" t="14503" r="7449" b="15868"/>
          <a:stretch/>
        </p:blipFill>
        <p:spPr>
          <a:xfrm>
            <a:off x="7643101" y="4436884"/>
            <a:ext cx="1940349" cy="1673944"/>
          </a:xfrm>
          <a:prstGeom prst="rect">
            <a:avLst/>
          </a:prstGeom>
        </p:spPr>
      </p:pic>
      <p:pic>
        <p:nvPicPr>
          <p:cNvPr id="7" name="Resim 6">
            <a:extLst>
              <a:ext uri="{FF2B5EF4-FFF2-40B4-BE49-F238E27FC236}">
                <a16:creationId xmlns:a16="http://schemas.microsoft.com/office/drawing/2014/main" id="{731E720C-55A5-99AA-B82A-561FA84F62E5}"/>
              </a:ext>
            </a:extLst>
          </p:cNvPr>
          <p:cNvPicPr>
            <a:picLocks noChangeAspect="1"/>
          </p:cNvPicPr>
          <p:nvPr/>
        </p:nvPicPr>
        <p:blipFill>
          <a:blip r:embed="rId7"/>
          <a:stretch>
            <a:fillRect/>
          </a:stretch>
        </p:blipFill>
        <p:spPr>
          <a:xfrm>
            <a:off x="3255867" y="4320592"/>
            <a:ext cx="2638425" cy="1733550"/>
          </a:xfrm>
          <a:prstGeom prst="rect">
            <a:avLst/>
          </a:prstGeom>
        </p:spPr>
      </p:pic>
      <p:pic>
        <p:nvPicPr>
          <p:cNvPr id="9" name="Resim 8">
            <a:extLst>
              <a:ext uri="{FF2B5EF4-FFF2-40B4-BE49-F238E27FC236}">
                <a16:creationId xmlns:a16="http://schemas.microsoft.com/office/drawing/2014/main" id="{B41F5B9E-23D7-A3DF-55FA-A095D14A410D}"/>
              </a:ext>
            </a:extLst>
          </p:cNvPr>
          <p:cNvPicPr>
            <a:picLocks noChangeAspect="1"/>
          </p:cNvPicPr>
          <p:nvPr/>
        </p:nvPicPr>
        <p:blipFill>
          <a:blip r:embed="rId8"/>
          <a:stretch>
            <a:fillRect/>
          </a:stretch>
        </p:blipFill>
        <p:spPr>
          <a:xfrm>
            <a:off x="221541" y="4318020"/>
            <a:ext cx="1792808" cy="1792808"/>
          </a:xfrm>
          <a:prstGeom prst="rect">
            <a:avLst/>
          </a:prstGeom>
        </p:spPr>
      </p:pic>
      <p:sp>
        <p:nvSpPr>
          <p:cNvPr id="12" name="Metin kutusu 11">
            <a:extLst>
              <a:ext uri="{FF2B5EF4-FFF2-40B4-BE49-F238E27FC236}">
                <a16:creationId xmlns:a16="http://schemas.microsoft.com/office/drawing/2014/main" id="{C781DD08-54F8-90D4-11DE-F85BF592FCA9}"/>
              </a:ext>
            </a:extLst>
          </p:cNvPr>
          <p:cNvSpPr txBox="1"/>
          <p:nvPr/>
        </p:nvSpPr>
        <p:spPr>
          <a:xfrm>
            <a:off x="9437118" y="4397820"/>
            <a:ext cx="3052054" cy="584775"/>
          </a:xfrm>
          <a:prstGeom prst="rect">
            <a:avLst/>
          </a:prstGeom>
          <a:noFill/>
        </p:spPr>
        <p:txBody>
          <a:bodyPr wrap="square" rtlCol="0">
            <a:spAutoFit/>
          </a:bodyPr>
          <a:lstStyle/>
          <a:p>
            <a:pPr algn="ctr"/>
            <a:r>
              <a:rPr lang="tr-TR" sz="1600" dirty="0"/>
              <a:t>Öğrenci, istediği firmayı </a:t>
            </a:r>
          </a:p>
          <a:p>
            <a:pPr algn="ctr"/>
            <a:r>
              <a:rPr lang="tr-TR" sz="1600" dirty="0"/>
              <a:t>onaylar.</a:t>
            </a:r>
          </a:p>
        </p:txBody>
      </p:sp>
      <p:cxnSp>
        <p:nvCxnSpPr>
          <p:cNvPr id="13" name="Düz Ok Bağlayıcısı 12">
            <a:extLst>
              <a:ext uri="{FF2B5EF4-FFF2-40B4-BE49-F238E27FC236}">
                <a16:creationId xmlns:a16="http://schemas.microsoft.com/office/drawing/2014/main" id="{49F332F2-FA9E-9967-CBC5-777BDEE8ADB0}"/>
              </a:ext>
            </a:extLst>
          </p:cNvPr>
          <p:cNvCxnSpPr>
            <a:cxnSpLocks/>
          </p:cNvCxnSpPr>
          <p:nvPr/>
        </p:nvCxnSpPr>
        <p:spPr>
          <a:xfrm flipH="1">
            <a:off x="9197408" y="3958556"/>
            <a:ext cx="1147058" cy="5822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8" name="Resim 7">
            <a:extLst>
              <a:ext uri="{FF2B5EF4-FFF2-40B4-BE49-F238E27FC236}">
                <a16:creationId xmlns:a16="http://schemas.microsoft.com/office/drawing/2014/main" id="{2A5DF186-0F14-5CAE-87CE-ADDCE89DC8C1}"/>
              </a:ext>
            </a:extLst>
          </p:cNvPr>
          <p:cNvPicPr>
            <a:picLocks noChangeAspect="1"/>
          </p:cNvPicPr>
          <p:nvPr/>
        </p:nvPicPr>
        <p:blipFill>
          <a:blip r:embed="rId9"/>
          <a:srcRect l="23617" t="9903" r="22414" b="17734"/>
          <a:stretch/>
        </p:blipFill>
        <p:spPr>
          <a:xfrm>
            <a:off x="10639812" y="2951828"/>
            <a:ext cx="1039865" cy="1453141"/>
          </a:xfrm>
          <a:prstGeom prst="rect">
            <a:avLst/>
          </a:prstGeom>
        </p:spPr>
      </p:pic>
    </p:spTree>
    <p:extLst>
      <p:ext uri="{BB962C8B-B14F-4D97-AF65-F5344CB8AC3E}">
        <p14:creationId xmlns:p14="http://schemas.microsoft.com/office/powerpoint/2010/main" val="33012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1000"/>
                                        <p:tgtEl>
                                          <p:spTgt spid="55"/>
                                        </p:tgtEl>
                                      </p:cBhvr>
                                    </p:animEffect>
                                    <p:anim calcmode="lin" valueType="num">
                                      <p:cBhvr>
                                        <p:cTn id="30" dur="1000" fill="hold"/>
                                        <p:tgtEl>
                                          <p:spTgt spid="55"/>
                                        </p:tgtEl>
                                        <p:attrNameLst>
                                          <p:attrName>ppt_x</p:attrName>
                                        </p:attrNameLst>
                                      </p:cBhvr>
                                      <p:tavLst>
                                        <p:tav tm="0">
                                          <p:val>
                                            <p:strVal val="#ppt_x"/>
                                          </p:val>
                                        </p:tav>
                                        <p:tav tm="100000">
                                          <p:val>
                                            <p:strVal val="#ppt_x"/>
                                          </p:val>
                                        </p:tav>
                                      </p:tavLst>
                                    </p:anim>
                                    <p:anim calcmode="lin" valueType="num">
                                      <p:cBhvr>
                                        <p:cTn id="3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1000"/>
                                        <p:tgtEl>
                                          <p:spTgt spid="68"/>
                                        </p:tgtEl>
                                      </p:cBhvr>
                                    </p:animEffect>
                                    <p:anim calcmode="lin" valueType="num">
                                      <p:cBhvr>
                                        <p:cTn id="37" dur="1000" fill="hold"/>
                                        <p:tgtEl>
                                          <p:spTgt spid="68"/>
                                        </p:tgtEl>
                                        <p:attrNameLst>
                                          <p:attrName>ppt_x</p:attrName>
                                        </p:attrNameLst>
                                      </p:cBhvr>
                                      <p:tavLst>
                                        <p:tav tm="0">
                                          <p:val>
                                            <p:strVal val="#ppt_x"/>
                                          </p:val>
                                        </p:tav>
                                        <p:tav tm="100000">
                                          <p:val>
                                            <p:strVal val="#ppt_x"/>
                                          </p:val>
                                        </p:tav>
                                      </p:tavLst>
                                    </p:anim>
                                    <p:anim calcmode="lin" valueType="num">
                                      <p:cBhvr>
                                        <p:cTn id="38" dur="1000" fill="hold"/>
                                        <p:tgtEl>
                                          <p:spTgt spid="6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1000"/>
                                        <p:tgtEl>
                                          <p:spTgt spid="56"/>
                                        </p:tgtEl>
                                      </p:cBhvr>
                                    </p:animEffect>
                                    <p:anim calcmode="lin" valueType="num">
                                      <p:cBhvr>
                                        <p:cTn id="42" dur="1000" fill="hold"/>
                                        <p:tgtEl>
                                          <p:spTgt spid="56"/>
                                        </p:tgtEl>
                                        <p:attrNameLst>
                                          <p:attrName>ppt_x</p:attrName>
                                        </p:attrNameLst>
                                      </p:cBhvr>
                                      <p:tavLst>
                                        <p:tav tm="0">
                                          <p:val>
                                            <p:strVal val="#ppt_x"/>
                                          </p:val>
                                        </p:tav>
                                        <p:tav tm="100000">
                                          <p:val>
                                            <p:strVal val="#ppt_x"/>
                                          </p:val>
                                        </p:tav>
                                      </p:tavLst>
                                    </p:anim>
                                    <p:anim calcmode="lin" valueType="num">
                                      <p:cBhvr>
                                        <p:cTn id="4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0"/>
                                        <p:tgtEl>
                                          <p:spTgt spid="6"/>
                                        </p:tgtEl>
                                      </p:cBhvr>
                                    </p:animEffect>
                                    <p:anim calcmode="lin" valueType="num">
                                      <p:cBhvr>
                                        <p:cTn id="66" dur="1000" fill="hold"/>
                                        <p:tgtEl>
                                          <p:spTgt spid="6"/>
                                        </p:tgtEl>
                                        <p:attrNameLst>
                                          <p:attrName>ppt_x</p:attrName>
                                        </p:attrNameLst>
                                      </p:cBhvr>
                                      <p:tavLst>
                                        <p:tav tm="0">
                                          <p:val>
                                            <p:strVal val="#ppt_x"/>
                                          </p:val>
                                        </p:tav>
                                        <p:tav tm="100000">
                                          <p:val>
                                            <p:strVal val="#ppt_x"/>
                                          </p:val>
                                        </p:tav>
                                      </p:tavLst>
                                    </p:anim>
                                    <p:anim calcmode="lin" valueType="num">
                                      <p:cBhvr>
                                        <p:cTn id="67" dur="1000" fill="hold"/>
                                        <p:tgtEl>
                                          <p:spTgt spid="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fade">
                                      <p:cBhvr>
                                        <p:cTn id="70" dur="1000"/>
                                        <p:tgtEl>
                                          <p:spTgt spid="61"/>
                                        </p:tgtEl>
                                      </p:cBhvr>
                                    </p:animEffect>
                                    <p:anim calcmode="lin" valueType="num">
                                      <p:cBhvr>
                                        <p:cTn id="71" dur="1000" fill="hold"/>
                                        <p:tgtEl>
                                          <p:spTgt spid="61"/>
                                        </p:tgtEl>
                                        <p:attrNameLst>
                                          <p:attrName>ppt_x</p:attrName>
                                        </p:attrNameLst>
                                      </p:cBhvr>
                                      <p:tavLst>
                                        <p:tav tm="0">
                                          <p:val>
                                            <p:strVal val="#ppt_x"/>
                                          </p:val>
                                        </p:tav>
                                        <p:tav tm="100000">
                                          <p:val>
                                            <p:strVal val="#ppt_x"/>
                                          </p:val>
                                        </p:tav>
                                      </p:tavLst>
                                    </p:anim>
                                    <p:anim calcmode="lin" valueType="num">
                                      <p:cBhvr>
                                        <p:cTn id="72" dur="1000" fill="hold"/>
                                        <p:tgtEl>
                                          <p:spTgt spid="61"/>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1000"/>
                                        <p:tgtEl>
                                          <p:spTgt spid="63"/>
                                        </p:tgtEl>
                                      </p:cBhvr>
                                    </p:animEffect>
                                    <p:anim calcmode="lin" valueType="num">
                                      <p:cBhvr>
                                        <p:cTn id="76" dur="1000" fill="hold"/>
                                        <p:tgtEl>
                                          <p:spTgt spid="63"/>
                                        </p:tgtEl>
                                        <p:attrNameLst>
                                          <p:attrName>ppt_x</p:attrName>
                                        </p:attrNameLst>
                                      </p:cBhvr>
                                      <p:tavLst>
                                        <p:tav tm="0">
                                          <p:val>
                                            <p:strVal val="#ppt_x"/>
                                          </p:val>
                                        </p:tav>
                                        <p:tav tm="100000">
                                          <p:val>
                                            <p:strVal val="#ppt_x"/>
                                          </p:val>
                                        </p:tav>
                                      </p:tavLst>
                                    </p:anim>
                                    <p:anim calcmode="lin" valueType="num">
                                      <p:cBhvr>
                                        <p:cTn id="7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1000"/>
                                        <p:tgtEl>
                                          <p:spTgt spid="67"/>
                                        </p:tgtEl>
                                      </p:cBhvr>
                                    </p:animEffect>
                                    <p:anim calcmode="lin" valueType="num">
                                      <p:cBhvr>
                                        <p:cTn id="83" dur="1000" fill="hold"/>
                                        <p:tgtEl>
                                          <p:spTgt spid="67"/>
                                        </p:tgtEl>
                                        <p:attrNameLst>
                                          <p:attrName>ppt_x</p:attrName>
                                        </p:attrNameLst>
                                      </p:cBhvr>
                                      <p:tavLst>
                                        <p:tav tm="0">
                                          <p:val>
                                            <p:strVal val="#ppt_x"/>
                                          </p:val>
                                        </p:tav>
                                        <p:tav tm="100000">
                                          <p:val>
                                            <p:strVal val="#ppt_x"/>
                                          </p:val>
                                        </p:tav>
                                      </p:tavLst>
                                    </p:anim>
                                    <p:anim calcmode="lin" valueType="num">
                                      <p:cBhvr>
                                        <p:cTn id="84" dur="1000" fill="hold"/>
                                        <p:tgtEl>
                                          <p:spTgt spid="67"/>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1000"/>
                                        <p:tgtEl>
                                          <p:spTgt spid="7"/>
                                        </p:tgtEl>
                                      </p:cBhvr>
                                    </p:animEffect>
                                    <p:anim calcmode="lin" valueType="num">
                                      <p:cBhvr>
                                        <p:cTn id="88" dur="1000" fill="hold"/>
                                        <p:tgtEl>
                                          <p:spTgt spid="7"/>
                                        </p:tgtEl>
                                        <p:attrNameLst>
                                          <p:attrName>ppt_x</p:attrName>
                                        </p:attrNameLst>
                                      </p:cBhvr>
                                      <p:tavLst>
                                        <p:tav tm="0">
                                          <p:val>
                                            <p:strVal val="#ppt_x"/>
                                          </p:val>
                                        </p:tav>
                                        <p:tav tm="100000">
                                          <p:val>
                                            <p:strVal val="#ppt_x"/>
                                          </p:val>
                                        </p:tav>
                                      </p:tavLst>
                                    </p:anim>
                                    <p:anim calcmode="lin" valueType="num">
                                      <p:cBhvr>
                                        <p:cTn id="89" dur="1000" fill="hold"/>
                                        <p:tgtEl>
                                          <p:spTgt spid="7"/>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1000"/>
                                        <p:tgtEl>
                                          <p:spTgt spid="69"/>
                                        </p:tgtEl>
                                      </p:cBhvr>
                                    </p:animEffect>
                                    <p:anim calcmode="lin" valueType="num">
                                      <p:cBhvr>
                                        <p:cTn id="93" dur="1000" fill="hold"/>
                                        <p:tgtEl>
                                          <p:spTgt spid="69"/>
                                        </p:tgtEl>
                                        <p:attrNameLst>
                                          <p:attrName>ppt_x</p:attrName>
                                        </p:attrNameLst>
                                      </p:cBhvr>
                                      <p:tavLst>
                                        <p:tav tm="0">
                                          <p:val>
                                            <p:strVal val="#ppt_x"/>
                                          </p:val>
                                        </p:tav>
                                        <p:tav tm="100000">
                                          <p:val>
                                            <p:strVal val="#ppt_x"/>
                                          </p:val>
                                        </p:tav>
                                      </p:tavLst>
                                    </p:anim>
                                    <p:anim calcmode="lin" valueType="num">
                                      <p:cBhvr>
                                        <p:cTn id="9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fade">
                                      <p:cBhvr>
                                        <p:cTn id="99" dur="1000"/>
                                        <p:tgtEl>
                                          <p:spTgt spid="9"/>
                                        </p:tgtEl>
                                      </p:cBhvr>
                                    </p:animEffect>
                                    <p:anim calcmode="lin" valueType="num">
                                      <p:cBhvr>
                                        <p:cTn id="100" dur="1000" fill="hold"/>
                                        <p:tgtEl>
                                          <p:spTgt spid="9"/>
                                        </p:tgtEl>
                                        <p:attrNameLst>
                                          <p:attrName>ppt_x</p:attrName>
                                        </p:attrNameLst>
                                      </p:cBhvr>
                                      <p:tavLst>
                                        <p:tav tm="0">
                                          <p:val>
                                            <p:strVal val="#ppt_x"/>
                                          </p:val>
                                        </p:tav>
                                        <p:tav tm="100000">
                                          <p:val>
                                            <p:strVal val="#ppt_x"/>
                                          </p:val>
                                        </p:tav>
                                      </p:tavLst>
                                    </p:anim>
                                    <p:anim calcmode="lin" valueType="num">
                                      <p:cBhvr>
                                        <p:cTn id="101" dur="1000" fill="hold"/>
                                        <p:tgtEl>
                                          <p:spTgt spid="9"/>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78"/>
                                        </p:tgtEl>
                                        <p:attrNameLst>
                                          <p:attrName>style.visibility</p:attrName>
                                        </p:attrNameLst>
                                      </p:cBhvr>
                                      <p:to>
                                        <p:strVal val="visible"/>
                                      </p:to>
                                    </p:set>
                                    <p:animEffect transition="in" filter="fade">
                                      <p:cBhvr>
                                        <p:cTn id="104" dur="1000"/>
                                        <p:tgtEl>
                                          <p:spTgt spid="78"/>
                                        </p:tgtEl>
                                      </p:cBhvr>
                                    </p:animEffect>
                                    <p:anim calcmode="lin" valueType="num">
                                      <p:cBhvr>
                                        <p:cTn id="105" dur="1000" fill="hold"/>
                                        <p:tgtEl>
                                          <p:spTgt spid="78"/>
                                        </p:tgtEl>
                                        <p:attrNameLst>
                                          <p:attrName>ppt_x</p:attrName>
                                        </p:attrNameLst>
                                      </p:cBhvr>
                                      <p:tavLst>
                                        <p:tav tm="0">
                                          <p:val>
                                            <p:strVal val="#ppt_x"/>
                                          </p:val>
                                        </p:tav>
                                        <p:tav tm="100000">
                                          <p:val>
                                            <p:strVal val="#ppt_x"/>
                                          </p:val>
                                        </p:tav>
                                      </p:tavLst>
                                    </p:anim>
                                    <p:anim calcmode="lin" valueType="num">
                                      <p:cBhvr>
                                        <p:cTn id="106"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p:bldP spid="61" grpId="0"/>
      <p:bldP spid="67" grpId="0"/>
      <p:bldP spid="68" grpId="0"/>
      <p:bldP spid="78"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1C5D79-5705-DD70-E1CF-C230DAFDF56F}"/>
              </a:ext>
            </a:extLst>
          </p:cNvPr>
          <p:cNvSpPr>
            <a:spLocks noGrp="1"/>
          </p:cNvSpPr>
          <p:nvPr>
            <p:ph type="title"/>
          </p:nvPr>
        </p:nvSpPr>
        <p:spPr>
          <a:xfrm>
            <a:off x="716245" y="243191"/>
            <a:ext cx="8596668" cy="1320800"/>
          </a:xfrm>
        </p:spPr>
        <p:txBody>
          <a:bodyPr/>
          <a:lstStyle/>
          <a:p>
            <a:r>
              <a:rPr lang="tr-TR" dirty="0"/>
              <a:t>Tercih ve Mülakat Süreci</a:t>
            </a:r>
          </a:p>
        </p:txBody>
      </p:sp>
      <p:sp>
        <p:nvSpPr>
          <p:cNvPr id="3" name="İçerik Yer Tutucusu 2">
            <a:extLst>
              <a:ext uri="{FF2B5EF4-FFF2-40B4-BE49-F238E27FC236}">
                <a16:creationId xmlns:a16="http://schemas.microsoft.com/office/drawing/2014/main" id="{AE45C56A-74D5-9664-EE3D-2356B0F58D11}"/>
              </a:ext>
            </a:extLst>
          </p:cNvPr>
          <p:cNvSpPr>
            <a:spLocks noGrp="1"/>
          </p:cNvSpPr>
          <p:nvPr>
            <p:ph idx="1"/>
          </p:nvPr>
        </p:nvSpPr>
        <p:spPr>
          <a:xfrm>
            <a:off x="560602" y="1254869"/>
            <a:ext cx="9449160" cy="5359940"/>
          </a:xfrm>
        </p:spPr>
        <p:txBody>
          <a:bodyPr>
            <a:normAutofit fontScale="92500" lnSpcReduction="20000"/>
          </a:bodyPr>
          <a:lstStyle/>
          <a:p>
            <a:r>
              <a:rPr lang="tr-TR" sz="2000" dirty="0"/>
              <a:t>Öğrenciler belirlenen tercih adedi (5-7) kadar firmayı seçebilir.</a:t>
            </a:r>
          </a:p>
          <a:p>
            <a:endParaRPr lang="tr-TR" sz="2000" dirty="0"/>
          </a:p>
          <a:p>
            <a:r>
              <a:rPr lang="tr-TR" sz="2000" dirty="0"/>
              <a:t>Firmalar –isterlerse- kendilerini tercih eden öğrencilere mülakat yapabilirler.</a:t>
            </a:r>
          </a:p>
          <a:p>
            <a:endParaRPr lang="tr-TR" sz="2000" dirty="0"/>
          </a:p>
          <a:p>
            <a:r>
              <a:rPr lang="tr-TR" sz="2000" dirty="0"/>
              <a:t>Ortak Eğitim Koordinatörlüğü eşleşme sürecine müdahil olmaz.</a:t>
            </a:r>
          </a:p>
          <a:p>
            <a:pPr lvl="1"/>
            <a:r>
              <a:rPr lang="tr-TR" sz="1800" dirty="0"/>
              <a:t>Firmalar, kendilerine en uygun gördüğü öğrenciyi seçerler.</a:t>
            </a:r>
          </a:p>
          <a:p>
            <a:endParaRPr lang="tr-TR" sz="2000" dirty="0"/>
          </a:p>
          <a:p>
            <a:r>
              <a:rPr lang="tr-TR" sz="2000" dirty="0">
                <a:solidFill>
                  <a:srgbClr val="FF0000"/>
                </a:solidFill>
              </a:rPr>
              <a:t>Koordinatörlüğün izni ve bilgisi dışında iş yerleri ile görüşüp diğer öğrencilerin adil bir şekilde yerleştirilmesine ve sistemin aksamasına neden olduğu tespit edilen öğrenciler için disiplin soruşturması açılır.</a:t>
            </a:r>
          </a:p>
          <a:p>
            <a:pPr lvl="1"/>
            <a:endParaRPr lang="tr-TR" sz="1800" dirty="0"/>
          </a:p>
          <a:p>
            <a:r>
              <a:rPr lang="tr-TR" sz="2200" dirty="0">
                <a:solidFill>
                  <a:schemeClr val="accent4"/>
                </a:solidFill>
              </a:rPr>
              <a:t>İş Yeri önerebilirsiniz !</a:t>
            </a:r>
          </a:p>
          <a:p>
            <a:endParaRPr lang="tr-TR" sz="2200" dirty="0"/>
          </a:p>
          <a:p>
            <a:r>
              <a:rPr lang="tr-TR" sz="2000" dirty="0"/>
              <a:t>Yerleştirme/eşleştirme aşamasında tüm kuruluşlara öğrenci sağlanamayabileceği gibi tüm öğrenciler de yerleşemeyebilir.</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6F2EFA65-220A-F49E-9023-20348B22A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24D4B5F8-1CD8-9B35-0407-D34B9C16A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65570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1000"/>
                                        <p:tgtEl>
                                          <p:spTgt spid="3">
                                            <p:txEl>
                                              <p:pRg st="9" end="9"/>
                                            </p:txEl>
                                          </p:spTgt>
                                        </p:tgtEl>
                                      </p:cBhvr>
                                    </p:animEffect>
                                    <p:anim calcmode="lin" valueType="num">
                                      <p:cBhvr>
                                        <p:cTn id="4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1000"/>
                                        <p:tgtEl>
                                          <p:spTgt spid="3">
                                            <p:txEl>
                                              <p:pRg st="11" end="11"/>
                                            </p:txEl>
                                          </p:spTgt>
                                        </p:tgtEl>
                                      </p:cBhvr>
                                    </p:animEffect>
                                    <p:anim calcmode="lin" valueType="num">
                                      <p:cBhvr>
                                        <p:cTn id="4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9E11D1-D958-0EA6-92BE-8B8E692BE2CD}"/>
              </a:ext>
            </a:extLst>
          </p:cNvPr>
          <p:cNvSpPr>
            <a:spLocks noGrp="1"/>
          </p:cNvSpPr>
          <p:nvPr>
            <p:ph type="title"/>
          </p:nvPr>
        </p:nvSpPr>
        <p:spPr>
          <a:xfrm>
            <a:off x="677334" y="609600"/>
            <a:ext cx="8596668" cy="801950"/>
          </a:xfrm>
        </p:spPr>
        <p:txBody>
          <a:bodyPr/>
          <a:lstStyle/>
          <a:p>
            <a:r>
              <a:rPr lang="tr-TR" dirty="0"/>
              <a:t>Uygulama Süreci</a:t>
            </a:r>
          </a:p>
        </p:txBody>
      </p:sp>
      <p:pic>
        <p:nvPicPr>
          <p:cNvPr id="5" name="Resim 4" descr="kırpıntı çizim, Çizgi film, çizim, çizgi film içeren bir resim&#10;&#10;Açıklama otomatik olarak oluşturuldu">
            <a:extLst>
              <a:ext uri="{FF2B5EF4-FFF2-40B4-BE49-F238E27FC236}">
                <a16:creationId xmlns:a16="http://schemas.microsoft.com/office/drawing/2014/main" id="{EB36A05E-D6AF-CD8F-1B57-DFF007D47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4002" y="2139552"/>
            <a:ext cx="1476961" cy="1476961"/>
          </a:xfrm>
          <a:prstGeom prst="rect">
            <a:avLst/>
          </a:prstGeom>
        </p:spPr>
      </p:pic>
      <p:sp>
        <p:nvSpPr>
          <p:cNvPr id="6" name="Metin kutusu 5">
            <a:extLst>
              <a:ext uri="{FF2B5EF4-FFF2-40B4-BE49-F238E27FC236}">
                <a16:creationId xmlns:a16="http://schemas.microsoft.com/office/drawing/2014/main" id="{8EFAB387-43EB-EF93-8C11-71956D4F82B7}"/>
              </a:ext>
            </a:extLst>
          </p:cNvPr>
          <p:cNvSpPr txBox="1"/>
          <p:nvPr/>
        </p:nvSpPr>
        <p:spPr>
          <a:xfrm>
            <a:off x="239189" y="3083305"/>
            <a:ext cx="3310393" cy="584775"/>
          </a:xfrm>
          <a:prstGeom prst="rect">
            <a:avLst/>
          </a:prstGeom>
          <a:noFill/>
        </p:spPr>
        <p:txBody>
          <a:bodyPr wrap="none" rtlCol="0">
            <a:spAutoFit/>
          </a:bodyPr>
          <a:lstStyle/>
          <a:p>
            <a:pPr algn="ctr"/>
            <a:r>
              <a:rPr lang="tr-TR" sz="1600" dirty="0"/>
              <a:t>Firma ile Öğrenci arasında </a:t>
            </a:r>
          </a:p>
          <a:p>
            <a:pPr algn="ctr"/>
            <a:r>
              <a:rPr lang="tr-TR" sz="1600" dirty="0"/>
              <a:t>«Uygulama Sözleşmesi» imzalanır.</a:t>
            </a:r>
          </a:p>
        </p:txBody>
      </p:sp>
      <p:pic>
        <p:nvPicPr>
          <p:cNvPr id="7" name="Resim 6">
            <a:extLst>
              <a:ext uri="{FF2B5EF4-FFF2-40B4-BE49-F238E27FC236}">
                <a16:creationId xmlns:a16="http://schemas.microsoft.com/office/drawing/2014/main" id="{E3F12F4D-7CFB-F06E-5829-6042FB420FE4}"/>
              </a:ext>
            </a:extLst>
          </p:cNvPr>
          <p:cNvPicPr>
            <a:picLocks noChangeAspect="1"/>
          </p:cNvPicPr>
          <p:nvPr/>
        </p:nvPicPr>
        <p:blipFill>
          <a:blip r:embed="rId3"/>
          <a:stretch>
            <a:fillRect/>
          </a:stretch>
        </p:blipFill>
        <p:spPr>
          <a:xfrm>
            <a:off x="1219325" y="1571800"/>
            <a:ext cx="1093566" cy="1238684"/>
          </a:xfrm>
          <a:prstGeom prst="rect">
            <a:avLst/>
          </a:prstGeom>
        </p:spPr>
      </p:pic>
      <p:cxnSp>
        <p:nvCxnSpPr>
          <p:cNvPr id="8" name="Düz Ok Bağlayıcısı 7">
            <a:extLst>
              <a:ext uri="{FF2B5EF4-FFF2-40B4-BE49-F238E27FC236}">
                <a16:creationId xmlns:a16="http://schemas.microsoft.com/office/drawing/2014/main" id="{FCEEFAD5-71E7-5491-4297-48924674FD2F}"/>
              </a:ext>
            </a:extLst>
          </p:cNvPr>
          <p:cNvCxnSpPr>
            <a:cxnSpLocks/>
          </p:cNvCxnSpPr>
          <p:nvPr/>
        </p:nvCxnSpPr>
        <p:spPr>
          <a:xfrm>
            <a:off x="2680691" y="2258691"/>
            <a:ext cx="194729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Metin kutusu 12">
            <a:extLst>
              <a:ext uri="{FF2B5EF4-FFF2-40B4-BE49-F238E27FC236}">
                <a16:creationId xmlns:a16="http://schemas.microsoft.com/office/drawing/2014/main" id="{1AE9E9DB-7540-47FB-A763-0646E8A205F4}"/>
              </a:ext>
            </a:extLst>
          </p:cNvPr>
          <p:cNvSpPr txBox="1"/>
          <p:nvPr/>
        </p:nvSpPr>
        <p:spPr>
          <a:xfrm>
            <a:off x="4627983" y="3083304"/>
            <a:ext cx="2669192" cy="584775"/>
          </a:xfrm>
          <a:prstGeom prst="rect">
            <a:avLst/>
          </a:prstGeom>
          <a:noFill/>
        </p:spPr>
        <p:txBody>
          <a:bodyPr wrap="none" rtlCol="0">
            <a:spAutoFit/>
          </a:bodyPr>
          <a:lstStyle/>
          <a:p>
            <a:pPr algn="ctr"/>
            <a:r>
              <a:rPr lang="tr-TR" sz="1600" dirty="0"/>
              <a:t>Fakülte tarafından</a:t>
            </a:r>
          </a:p>
          <a:p>
            <a:pPr algn="ctr"/>
            <a:r>
              <a:rPr lang="tr-TR" sz="1600" dirty="0"/>
              <a:t>öğrencinin sigortası yapılır.</a:t>
            </a:r>
          </a:p>
        </p:txBody>
      </p:sp>
      <p:pic>
        <p:nvPicPr>
          <p:cNvPr id="14" name="Resim 13">
            <a:extLst>
              <a:ext uri="{FF2B5EF4-FFF2-40B4-BE49-F238E27FC236}">
                <a16:creationId xmlns:a16="http://schemas.microsoft.com/office/drawing/2014/main" id="{ED38D0CF-DCA1-0F32-2847-677793BE3B0B}"/>
              </a:ext>
            </a:extLst>
          </p:cNvPr>
          <p:cNvPicPr>
            <a:picLocks noChangeAspect="1"/>
          </p:cNvPicPr>
          <p:nvPr/>
        </p:nvPicPr>
        <p:blipFill>
          <a:blip r:embed="rId4"/>
          <a:stretch>
            <a:fillRect/>
          </a:stretch>
        </p:blipFill>
        <p:spPr>
          <a:xfrm>
            <a:off x="5042013" y="1340968"/>
            <a:ext cx="1700348" cy="1700348"/>
          </a:xfrm>
          <a:prstGeom prst="rect">
            <a:avLst/>
          </a:prstGeom>
        </p:spPr>
      </p:pic>
      <p:cxnSp>
        <p:nvCxnSpPr>
          <p:cNvPr id="15" name="Düz Ok Bağlayıcısı 14">
            <a:extLst>
              <a:ext uri="{FF2B5EF4-FFF2-40B4-BE49-F238E27FC236}">
                <a16:creationId xmlns:a16="http://schemas.microsoft.com/office/drawing/2014/main" id="{84BA199B-7BCE-78FE-0A33-C668E5E96E5F}"/>
              </a:ext>
            </a:extLst>
          </p:cNvPr>
          <p:cNvCxnSpPr>
            <a:cxnSpLocks/>
          </p:cNvCxnSpPr>
          <p:nvPr/>
        </p:nvCxnSpPr>
        <p:spPr>
          <a:xfrm>
            <a:off x="7317605" y="2258691"/>
            <a:ext cx="1794892" cy="3601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Metin kutusu 16">
            <a:extLst>
              <a:ext uri="{FF2B5EF4-FFF2-40B4-BE49-F238E27FC236}">
                <a16:creationId xmlns:a16="http://schemas.microsoft.com/office/drawing/2014/main" id="{88663735-5D54-7E6E-3239-C8DD26018422}"/>
              </a:ext>
            </a:extLst>
          </p:cNvPr>
          <p:cNvSpPr txBox="1"/>
          <p:nvPr/>
        </p:nvSpPr>
        <p:spPr>
          <a:xfrm>
            <a:off x="8370694" y="3750851"/>
            <a:ext cx="3472297" cy="338554"/>
          </a:xfrm>
          <a:prstGeom prst="rect">
            <a:avLst/>
          </a:prstGeom>
          <a:noFill/>
        </p:spPr>
        <p:txBody>
          <a:bodyPr wrap="none" rtlCol="0">
            <a:spAutoFit/>
          </a:bodyPr>
          <a:lstStyle/>
          <a:p>
            <a:pPr algn="ctr"/>
            <a:r>
              <a:rPr lang="tr-TR" sz="1600"/>
              <a:t>Öğrenci iş yerinde çalışmaya başlar.</a:t>
            </a:r>
            <a:endParaRPr lang="tr-TR" sz="1600" dirty="0"/>
          </a:p>
        </p:txBody>
      </p:sp>
      <p:pic>
        <p:nvPicPr>
          <p:cNvPr id="19" name="Resim 18" descr="yazı tipi, logo, grafik, kırpıntı çizim içeren bir resim&#10;&#10;Açıklama otomatik olarak oluşturuldu">
            <a:extLst>
              <a:ext uri="{FF2B5EF4-FFF2-40B4-BE49-F238E27FC236}">
                <a16:creationId xmlns:a16="http://schemas.microsoft.com/office/drawing/2014/main" id="{DC307E8B-1EA3-EFF6-AE51-CFACBF81AE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4213" y="4210741"/>
            <a:ext cx="1903925" cy="1903925"/>
          </a:xfrm>
          <a:prstGeom prst="rect">
            <a:avLst/>
          </a:prstGeom>
        </p:spPr>
      </p:pic>
      <p:cxnSp>
        <p:nvCxnSpPr>
          <p:cNvPr id="20" name="Düz Ok Bağlayıcısı 19">
            <a:extLst>
              <a:ext uri="{FF2B5EF4-FFF2-40B4-BE49-F238E27FC236}">
                <a16:creationId xmlns:a16="http://schemas.microsoft.com/office/drawing/2014/main" id="{4BA53A59-B19C-52A3-7305-A0DB02D7CA24}"/>
              </a:ext>
            </a:extLst>
          </p:cNvPr>
          <p:cNvCxnSpPr>
            <a:cxnSpLocks/>
          </p:cNvCxnSpPr>
          <p:nvPr/>
        </p:nvCxnSpPr>
        <p:spPr>
          <a:xfrm flipH="1">
            <a:off x="8730959" y="4238849"/>
            <a:ext cx="1739698" cy="7905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Metin kutusu 21">
            <a:extLst>
              <a:ext uri="{FF2B5EF4-FFF2-40B4-BE49-F238E27FC236}">
                <a16:creationId xmlns:a16="http://schemas.microsoft.com/office/drawing/2014/main" id="{643C3723-6E0B-3A47-A192-3305DB0ECE59}"/>
              </a:ext>
            </a:extLst>
          </p:cNvPr>
          <p:cNvSpPr txBox="1"/>
          <p:nvPr/>
        </p:nvSpPr>
        <p:spPr>
          <a:xfrm>
            <a:off x="5119836" y="6114666"/>
            <a:ext cx="4788362" cy="584775"/>
          </a:xfrm>
          <a:prstGeom prst="rect">
            <a:avLst/>
          </a:prstGeom>
          <a:noFill/>
        </p:spPr>
        <p:txBody>
          <a:bodyPr wrap="none" rtlCol="0">
            <a:spAutoFit/>
          </a:bodyPr>
          <a:lstStyle/>
          <a:p>
            <a:pPr algn="ctr"/>
            <a:r>
              <a:rPr lang="tr-TR" sz="1600" dirty="0"/>
              <a:t>Dönem sonlarında</a:t>
            </a:r>
          </a:p>
          <a:p>
            <a:pPr algn="ctr"/>
            <a:r>
              <a:rPr lang="tr-TR" sz="1600" dirty="0"/>
              <a:t>«Öğrenci Dönemsel Faaliyet Raporu» teslim edilir.</a:t>
            </a:r>
          </a:p>
        </p:txBody>
      </p:sp>
      <p:cxnSp>
        <p:nvCxnSpPr>
          <p:cNvPr id="25" name="Düz Ok Bağlayıcısı 24">
            <a:extLst>
              <a:ext uri="{FF2B5EF4-FFF2-40B4-BE49-F238E27FC236}">
                <a16:creationId xmlns:a16="http://schemas.microsoft.com/office/drawing/2014/main" id="{78A7B858-8017-7290-91D8-72BDE27CA1BE}"/>
              </a:ext>
            </a:extLst>
          </p:cNvPr>
          <p:cNvCxnSpPr>
            <a:cxnSpLocks/>
          </p:cNvCxnSpPr>
          <p:nvPr/>
        </p:nvCxnSpPr>
        <p:spPr>
          <a:xfrm flipH="1">
            <a:off x="4627983" y="5291090"/>
            <a:ext cx="171246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Metin kutusu 26">
            <a:extLst>
              <a:ext uri="{FF2B5EF4-FFF2-40B4-BE49-F238E27FC236}">
                <a16:creationId xmlns:a16="http://schemas.microsoft.com/office/drawing/2014/main" id="{FC9BDF5E-C806-E16B-9400-521F8CDFE0CA}"/>
              </a:ext>
            </a:extLst>
          </p:cNvPr>
          <p:cNvSpPr txBox="1"/>
          <p:nvPr/>
        </p:nvSpPr>
        <p:spPr>
          <a:xfrm>
            <a:off x="728144" y="6114666"/>
            <a:ext cx="3905108" cy="584775"/>
          </a:xfrm>
          <a:prstGeom prst="rect">
            <a:avLst/>
          </a:prstGeom>
          <a:noFill/>
        </p:spPr>
        <p:txBody>
          <a:bodyPr wrap="none" rtlCol="0">
            <a:spAutoFit/>
          </a:bodyPr>
          <a:lstStyle/>
          <a:p>
            <a:pPr algn="ctr"/>
            <a:r>
              <a:rPr lang="tr-TR" sz="1600" dirty="0"/>
              <a:t>Her iki dönem sonunda da </a:t>
            </a:r>
          </a:p>
          <a:p>
            <a:pPr algn="ctr"/>
            <a:r>
              <a:rPr lang="tr-TR" sz="1600" dirty="0"/>
              <a:t>başarılı olan öğrencilere sertifika verilir.</a:t>
            </a:r>
          </a:p>
        </p:txBody>
      </p:sp>
      <p:pic>
        <p:nvPicPr>
          <p:cNvPr id="29" name="Resim 28">
            <a:extLst>
              <a:ext uri="{FF2B5EF4-FFF2-40B4-BE49-F238E27FC236}">
                <a16:creationId xmlns:a16="http://schemas.microsoft.com/office/drawing/2014/main" id="{EE8CC6FE-06F3-486B-67C5-0E9D91C6684A}"/>
              </a:ext>
            </a:extLst>
          </p:cNvPr>
          <p:cNvPicPr>
            <a:picLocks noChangeAspect="1"/>
          </p:cNvPicPr>
          <p:nvPr/>
        </p:nvPicPr>
        <p:blipFill>
          <a:blip r:embed="rId6"/>
          <a:stretch>
            <a:fillRect/>
          </a:stretch>
        </p:blipFill>
        <p:spPr>
          <a:xfrm>
            <a:off x="1455937" y="4428907"/>
            <a:ext cx="2415141" cy="1658751"/>
          </a:xfrm>
          <a:prstGeom prst="rect">
            <a:avLst/>
          </a:prstGeom>
        </p:spPr>
      </p:pic>
      <p:pic>
        <p:nvPicPr>
          <p:cNvPr id="32" name="Resim 31" descr="amblem, simge, sembol, ticari marka, logo içeren bir resim&#10;&#10;Açıklama otomatik olarak oluşturuldu">
            <a:extLst>
              <a:ext uri="{FF2B5EF4-FFF2-40B4-BE49-F238E27FC236}">
                <a16:creationId xmlns:a16="http://schemas.microsoft.com/office/drawing/2014/main" id="{95136A21-BF06-A7A9-5758-057A81C162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33" name="Resim 32" descr="amblem, simge, sembol, ticari marka, logo içeren bir resim&#10;&#10;Açıklama otomatik olarak oluşturuldu">
            <a:extLst>
              <a:ext uri="{FF2B5EF4-FFF2-40B4-BE49-F238E27FC236}">
                <a16:creationId xmlns:a16="http://schemas.microsoft.com/office/drawing/2014/main" id="{EED054F2-D2BE-7108-BF6B-244F805C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380902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anim calcmode="lin" valueType="num">
                                      <p:cBhvr>
                                        <p:cTn id="71" dur="1000" fill="hold"/>
                                        <p:tgtEl>
                                          <p:spTgt spid="25"/>
                                        </p:tgtEl>
                                        <p:attrNameLst>
                                          <p:attrName>ppt_x</p:attrName>
                                        </p:attrNameLst>
                                      </p:cBhvr>
                                      <p:tavLst>
                                        <p:tav tm="0">
                                          <p:val>
                                            <p:strVal val="#ppt_x"/>
                                          </p:val>
                                        </p:tav>
                                        <p:tav tm="100000">
                                          <p:val>
                                            <p:strVal val="#ppt_x"/>
                                          </p:val>
                                        </p:tav>
                                      </p:tavLst>
                                    </p:anim>
                                    <p:anim calcmode="lin" valueType="num">
                                      <p:cBhvr>
                                        <p:cTn id="72" dur="1000" fill="hold"/>
                                        <p:tgtEl>
                                          <p:spTgt spid="25"/>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1000"/>
                                        <p:tgtEl>
                                          <p:spTgt spid="29"/>
                                        </p:tgtEl>
                                      </p:cBhvr>
                                    </p:animEffect>
                                    <p:anim calcmode="lin" valueType="num">
                                      <p:cBhvr>
                                        <p:cTn id="76" dur="1000" fill="hold"/>
                                        <p:tgtEl>
                                          <p:spTgt spid="29"/>
                                        </p:tgtEl>
                                        <p:attrNameLst>
                                          <p:attrName>ppt_x</p:attrName>
                                        </p:attrNameLst>
                                      </p:cBhvr>
                                      <p:tavLst>
                                        <p:tav tm="0">
                                          <p:val>
                                            <p:strVal val="#ppt_x"/>
                                          </p:val>
                                        </p:tav>
                                        <p:tav tm="100000">
                                          <p:val>
                                            <p:strVal val="#ppt_x"/>
                                          </p:val>
                                        </p:tav>
                                      </p:tavLst>
                                    </p:anim>
                                    <p:anim calcmode="lin" valueType="num">
                                      <p:cBhvr>
                                        <p:cTn id="77" dur="1000" fill="hold"/>
                                        <p:tgtEl>
                                          <p:spTgt spid="29"/>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7" grpId="0"/>
      <p:bldP spid="22"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29F286F-3F10-8934-AB6D-7CAFF848C5A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DEDC271-327C-16B8-E1BF-3C5085240227}"/>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3182D7B9-FD4E-B5D3-1A0D-19800160A9C0}"/>
              </a:ext>
            </a:extLst>
          </p:cNvPr>
          <p:cNvPicPr>
            <a:picLocks noChangeAspect="1"/>
          </p:cNvPicPr>
          <p:nvPr/>
        </p:nvPicPr>
        <p:blipFill>
          <a:blip r:embed="rId2"/>
          <a:stretch>
            <a:fillRect/>
          </a:stretch>
        </p:blipFill>
        <p:spPr>
          <a:xfrm rot="16200000">
            <a:off x="939008" y="-852247"/>
            <a:ext cx="4138766" cy="5843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4C1A9847-F3A4-CEA8-E55F-3B5708539C33}"/>
              </a:ext>
            </a:extLst>
          </p:cNvPr>
          <p:cNvPicPr>
            <a:picLocks noChangeAspect="1"/>
          </p:cNvPicPr>
          <p:nvPr/>
        </p:nvPicPr>
        <p:blipFill>
          <a:blip r:embed="rId3"/>
          <a:stretch>
            <a:fillRect/>
          </a:stretch>
        </p:blipFill>
        <p:spPr>
          <a:xfrm>
            <a:off x="6096000" y="2805209"/>
            <a:ext cx="5936055" cy="3916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3501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p:txBody>
          <a:bodyPr/>
          <a:lstStyle/>
          <a:p>
            <a:r>
              <a:rPr lang="tr-TR" dirty="0"/>
              <a:t>Ortak Eğitimin Faydaları</a:t>
            </a:r>
          </a:p>
        </p:txBody>
      </p:sp>
      <p:sp>
        <p:nvSpPr>
          <p:cNvPr id="3" name="İçerik Yer Tutucusu 2">
            <a:extLst>
              <a:ext uri="{FF2B5EF4-FFF2-40B4-BE49-F238E27FC236}">
                <a16:creationId xmlns:a16="http://schemas.microsoft.com/office/drawing/2014/main" id="{4835BE67-BBF2-420E-B6E8-B16809457A40}"/>
              </a:ext>
            </a:extLst>
          </p:cNvPr>
          <p:cNvSpPr>
            <a:spLocks noGrp="1"/>
          </p:cNvSpPr>
          <p:nvPr>
            <p:ph idx="1"/>
          </p:nvPr>
        </p:nvSpPr>
        <p:spPr>
          <a:xfrm>
            <a:off x="677334" y="1930401"/>
            <a:ext cx="8596668" cy="4443766"/>
          </a:xfrm>
        </p:spPr>
        <p:txBody>
          <a:bodyPr>
            <a:normAutofit/>
          </a:bodyPr>
          <a:lstStyle/>
          <a:p>
            <a:r>
              <a:rPr lang="tr-TR" dirty="0"/>
              <a:t>Üniversite-Sanayi İş Birliği </a:t>
            </a:r>
          </a:p>
          <a:p>
            <a:endParaRPr lang="tr-TR" dirty="0"/>
          </a:p>
          <a:p>
            <a:r>
              <a:rPr lang="tr-TR" dirty="0"/>
              <a:t>Özel sektörün ihtiyaçlarına yönelik çözüm odaklı bireyler yetiştirilmesi</a:t>
            </a:r>
          </a:p>
          <a:p>
            <a:endParaRPr lang="tr-TR" dirty="0"/>
          </a:p>
          <a:p>
            <a:r>
              <a:rPr lang="tr-TR" dirty="0"/>
              <a:t>İş hayatına alışma-öğrenme sürecinin kısaltılması</a:t>
            </a:r>
          </a:p>
          <a:p>
            <a:endParaRPr lang="tr-TR" dirty="0"/>
          </a:p>
          <a:p>
            <a:r>
              <a:rPr lang="tr-TR" dirty="0"/>
              <a:t>Öğrencilerin ilgi gösterdikleri alanda tecrübe ve çevre edinmelerine imkan sunması</a:t>
            </a:r>
          </a:p>
          <a:p>
            <a:endParaRPr lang="tr-TR" dirty="0"/>
          </a:p>
          <a:p>
            <a:r>
              <a:rPr lang="tr-TR" dirty="0"/>
              <a:t>Öğrencilerin işyerlerinde gösterdikleri performansa bağlı olarak istihdam edilmesi</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410330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p:txBody>
          <a:bodyPr/>
          <a:lstStyle/>
          <a:p>
            <a:r>
              <a:rPr lang="tr-TR" dirty="0"/>
              <a:t>Önemli Tarihler</a:t>
            </a:r>
          </a:p>
        </p:txBody>
      </p:sp>
      <p:sp>
        <p:nvSpPr>
          <p:cNvPr id="3" name="İçerik Yer Tutucusu 2">
            <a:extLst>
              <a:ext uri="{FF2B5EF4-FFF2-40B4-BE49-F238E27FC236}">
                <a16:creationId xmlns:a16="http://schemas.microsoft.com/office/drawing/2014/main" id="{4835BE67-BBF2-420E-B6E8-B16809457A40}"/>
              </a:ext>
            </a:extLst>
          </p:cNvPr>
          <p:cNvSpPr>
            <a:spLocks noGrp="1"/>
          </p:cNvSpPr>
          <p:nvPr>
            <p:ph idx="1"/>
          </p:nvPr>
        </p:nvSpPr>
        <p:spPr>
          <a:xfrm>
            <a:off x="677334" y="1389461"/>
            <a:ext cx="8596668" cy="686339"/>
          </a:xfrm>
        </p:spPr>
        <p:txBody>
          <a:bodyPr>
            <a:normAutofit/>
          </a:bodyPr>
          <a:lstStyle/>
          <a:p>
            <a:r>
              <a:rPr kumimoji="0" lang="tr-TR" sz="1800" b="1" i="0" u="none" strike="noStrike" kern="0" cap="none" spc="0" normalizeH="0" baseline="0" noProof="0" dirty="0">
                <a:ln>
                  <a:noFill/>
                </a:ln>
                <a:solidFill>
                  <a:srgbClr val="0365C0">
                    <a:hueOff val="47394"/>
                    <a:satOff val="-25753"/>
                    <a:lumOff val="-7544"/>
                  </a:srgbClr>
                </a:solidFill>
                <a:effectLst/>
                <a:uLnTx/>
                <a:uFillTx/>
                <a:latin typeface="Calibri" panose="020F0502020204030204" pitchFamily="34" charset="0"/>
                <a:cs typeface="Calibri" panose="020F0502020204030204" pitchFamily="34" charset="0"/>
                <a:sym typeface="Helvetica"/>
              </a:rPr>
              <a:t>Ortak Eğitim Başvurusu, Tercih ve Yerleştirme için Önemli Tarihler web sitemizden duyurulacaktır.</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9" name="Resim 8">
            <a:extLst>
              <a:ext uri="{FF2B5EF4-FFF2-40B4-BE49-F238E27FC236}">
                <a16:creationId xmlns:a16="http://schemas.microsoft.com/office/drawing/2014/main" id="{0D5ADF38-50A9-DB64-DCA7-E6470482142D}"/>
              </a:ext>
            </a:extLst>
          </p:cNvPr>
          <p:cNvPicPr>
            <a:picLocks noChangeAspect="1"/>
          </p:cNvPicPr>
          <p:nvPr/>
        </p:nvPicPr>
        <p:blipFill>
          <a:blip r:embed="rId4"/>
          <a:stretch>
            <a:fillRect/>
          </a:stretch>
        </p:blipFill>
        <p:spPr>
          <a:xfrm>
            <a:off x="1149826" y="2267339"/>
            <a:ext cx="8038663" cy="4163740"/>
          </a:xfrm>
          <a:prstGeom prst="rect">
            <a:avLst/>
          </a:prstGeom>
        </p:spPr>
      </p:pic>
    </p:spTree>
    <p:extLst>
      <p:ext uri="{BB962C8B-B14F-4D97-AF65-F5344CB8AC3E}">
        <p14:creationId xmlns:p14="http://schemas.microsoft.com/office/powerpoint/2010/main" val="4216153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C4263C-0D6B-D8B9-D2EE-BD00D26852C0}"/>
              </a:ext>
            </a:extLst>
          </p:cNvPr>
          <p:cNvSpPr>
            <a:spLocks noGrp="1"/>
          </p:cNvSpPr>
          <p:nvPr>
            <p:ph type="title"/>
          </p:nvPr>
        </p:nvSpPr>
        <p:spPr>
          <a:xfrm>
            <a:off x="677334" y="156238"/>
            <a:ext cx="8596668" cy="1320800"/>
          </a:xfrm>
        </p:spPr>
        <p:txBody>
          <a:bodyPr/>
          <a:lstStyle/>
          <a:p>
            <a:r>
              <a:rPr lang="tr-TR"/>
              <a:t>2025-2026 Ortak Eğitim Süreç Takvimi</a:t>
            </a:r>
            <a:endParaRPr lang="tr-TR" dirty="0"/>
          </a:p>
        </p:txBody>
      </p:sp>
      <p:sp>
        <p:nvSpPr>
          <p:cNvPr id="3" name="İçerik Yer Tutucusu 2">
            <a:extLst>
              <a:ext uri="{FF2B5EF4-FFF2-40B4-BE49-F238E27FC236}">
                <a16:creationId xmlns:a16="http://schemas.microsoft.com/office/drawing/2014/main" id="{C08EF54B-F26F-4E18-E8F5-593154A1D978}"/>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BB3A3855-4746-1200-6DAE-16248483FE56}"/>
              </a:ext>
            </a:extLst>
          </p:cNvPr>
          <p:cNvPicPr>
            <a:picLocks noChangeAspect="1"/>
          </p:cNvPicPr>
          <p:nvPr/>
        </p:nvPicPr>
        <p:blipFill>
          <a:blip r:embed="rId2"/>
          <a:stretch>
            <a:fillRect/>
          </a:stretch>
        </p:blipFill>
        <p:spPr>
          <a:xfrm>
            <a:off x="1896578" y="948701"/>
            <a:ext cx="5986512" cy="5715000"/>
          </a:xfrm>
          <a:prstGeom prst="rect">
            <a:avLst/>
          </a:prstGeom>
        </p:spPr>
      </p:pic>
    </p:spTree>
    <p:extLst>
      <p:ext uri="{BB962C8B-B14F-4D97-AF65-F5344CB8AC3E}">
        <p14:creationId xmlns:p14="http://schemas.microsoft.com/office/powerpoint/2010/main" val="1532602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677334" y="609600"/>
            <a:ext cx="8596668" cy="849549"/>
          </a:xfrm>
        </p:spPr>
        <p:txBody>
          <a:bodyPr/>
          <a:lstStyle/>
          <a:p>
            <a:r>
              <a:rPr lang="tr-TR" dirty="0"/>
              <a:t>Ortak Eğitim Formları</a:t>
            </a:r>
          </a:p>
        </p:txBody>
      </p:sp>
      <p:sp>
        <p:nvSpPr>
          <p:cNvPr id="3" name="İçerik Yer Tutucusu 2">
            <a:extLst>
              <a:ext uri="{FF2B5EF4-FFF2-40B4-BE49-F238E27FC236}">
                <a16:creationId xmlns:a16="http://schemas.microsoft.com/office/drawing/2014/main" id="{4835BE67-BBF2-420E-B6E8-B16809457A40}"/>
              </a:ext>
            </a:extLst>
          </p:cNvPr>
          <p:cNvSpPr>
            <a:spLocks noGrp="1"/>
          </p:cNvSpPr>
          <p:nvPr>
            <p:ph idx="1"/>
          </p:nvPr>
        </p:nvSpPr>
        <p:spPr>
          <a:xfrm>
            <a:off x="677334" y="1786615"/>
            <a:ext cx="4867169" cy="4739920"/>
          </a:xfrm>
        </p:spPr>
        <p:txBody>
          <a:bodyPr>
            <a:noAutofit/>
          </a:bodyPr>
          <a:lstStyle/>
          <a:p>
            <a:pPr marL="0" marR="0" lvl="0" indent="0" algn="l" defTabSz="584200" rtl="0" eaLnBrk="1" fontAlgn="auto" latinLnBrk="0" hangingPunct="0">
              <a:lnSpc>
                <a:spcPct val="100000"/>
              </a:lnSpc>
              <a:spcBef>
                <a:spcPts val="1800"/>
              </a:spcBef>
              <a:spcAft>
                <a:spcPts val="0"/>
              </a:spcAft>
              <a:buClrTx/>
              <a:buSzTx/>
              <a:buNone/>
              <a:tabLst/>
              <a:defRPr/>
            </a:pPr>
            <a:r>
              <a:rPr lang="tr-TR" sz="2400" b="1" dirty="0">
                <a:solidFill>
                  <a:schemeClr val="accent2"/>
                </a:solidFill>
              </a:rPr>
              <a:t>ÖĞRENCİ</a:t>
            </a:r>
          </a:p>
          <a:p>
            <a:pPr marL="457200" marR="0" lvl="0" indent="-457200" algn="l" defTabSz="584200" rtl="0" eaLnBrk="1" fontAlgn="auto" latinLnBrk="0" hangingPunct="0">
              <a:lnSpc>
                <a:spcPct val="100000"/>
              </a:lnSpc>
              <a:spcBef>
                <a:spcPts val="1800"/>
              </a:spcBef>
              <a:spcAft>
                <a:spcPts val="0"/>
              </a:spcAft>
              <a:buClrTx/>
              <a:buSzTx/>
              <a:buFont typeface="Arial" panose="020B0604020202020204" pitchFamily="34" charset="0"/>
              <a:buChar char="•"/>
              <a:tabLst/>
              <a:defRPr/>
            </a:pPr>
            <a:r>
              <a:rPr lang="tr-TR" sz="2400" dirty="0"/>
              <a:t>Öğrenciler İçin Ortak Eğitim Sistemi Kullanım Kılavuzu</a:t>
            </a:r>
            <a:endParaRPr kumimoji="0" lang="tr-TR" sz="2300" b="0" i="0" u="none" strike="noStrike" kern="0" cap="none" spc="0" normalizeH="0" baseline="0" noProof="0" dirty="0">
              <a:ln>
                <a:noFill/>
              </a:ln>
              <a:solidFill>
                <a:srgbClr val="000000"/>
              </a:solidFill>
              <a:effectLst/>
              <a:uLnTx/>
              <a:uFillTx/>
              <a:cs typeface="Calibri" panose="020F0502020204030204" pitchFamily="34" charset="0"/>
              <a:sym typeface="Helvetica Light"/>
            </a:endParaRPr>
          </a:p>
          <a:p>
            <a:pPr marL="457200" marR="0" lvl="0" indent="-457200" algn="l" defTabSz="584200" rtl="0" eaLnBrk="1" fontAlgn="auto" latinLnBrk="0" hangingPunct="0">
              <a:lnSpc>
                <a:spcPct val="100000"/>
              </a:lnSpc>
              <a:spcBef>
                <a:spcPts val="1800"/>
              </a:spcBef>
              <a:spcAft>
                <a:spcPts val="0"/>
              </a:spcAft>
              <a:buClrTx/>
              <a:buSzTx/>
              <a:buFont typeface="Arial" panose="020B0604020202020204" pitchFamily="34" charset="0"/>
              <a:buChar char="•"/>
              <a:tabLst/>
              <a:defRPr/>
            </a:pPr>
            <a:r>
              <a:rPr kumimoji="0" lang="tr-TR" sz="2300" b="0" i="0" u="none" strike="noStrike" kern="0" cap="none" spc="0" normalizeH="0" baseline="0" noProof="0" dirty="0">
                <a:ln>
                  <a:noFill/>
                </a:ln>
                <a:solidFill>
                  <a:srgbClr val="000000"/>
                </a:solidFill>
                <a:effectLst/>
                <a:uLnTx/>
                <a:uFillTx/>
                <a:cs typeface="Calibri" panose="020F0502020204030204" pitchFamily="34" charset="0"/>
                <a:sym typeface="Helvetica Light"/>
              </a:rPr>
              <a:t>Uygulama Sözleşmesi </a:t>
            </a:r>
          </a:p>
          <a:p>
            <a:pPr marL="457200" marR="0" lvl="0" indent="-457200" algn="l" defTabSz="584200" rtl="0" eaLnBrk="1" fontAlgn="auto" latinLnBrk="0" hangingPunct="0">
              <a:lnSpc>
                <a:spcPct val="100000"/>
              </a:lnSpc>
              <a:spcBef>
                <a:spcPts val="1800"/>
              </a:spcBef>
              <a:spcAft>
                <a:spcPts val="0"/>
              </a:spcAft>
              <a:buClrTx/>
              <a:buSzTx/>
              <a:buFont typeface="Arial" panose="020B0604020202020204" pitchFamily="34" charset="0"/>
              <a:buChar char="•"/>
              <a:tabLst/>
              <a:defRPr/>
            </a:pPr>
            <a:r>
              <a:rPr kumimoji="0" lang="tr-TR" sz="2300" b="0" i="0" u="none" strike="noStrike" kern="0" cap="none" spc="0" normalizeH="0" baseline="0" noProof="0" dirty="0">
                <a:ln>
                  <a:noFill/>
                </a:ln>
                <a:solidFill>
                  <a:srgbClr val="000000"/>
                </a:solidFill>
                <a:effectLst/>
                <a:uLnTx/>
                <a:uFillTx/>
                <a:cs typeface="Calibri" panose="020F0502020204030204" pitchFamily="34" charset="0"/>
                <a:sym typeface="Helvetica Light"/>
              </a:rPr>
              <a:t>Yaz Okulu Dilekçesi</a:t>
            </a:r>
          </a:p>
          <a:p>
            <a:pPr marL="457200" indent="-457200" defTabSz="584200" hangingPunct="0">
              <a:spcBef>
                <a:spcPts val="1800"/>
              </a:spcBef>
              <a:buClrTx/>
              <a:buSzTx/>
              <a:buFont typeface="Arial" panose="020B0604020202020204" pitchFamily="34" charset="0"/>
              <a:buChar char="•"/>
              <a:defRPr/>
            </a:pPr>
            <a:r>
              <a:rPr kumimoji="0" lang="tr-TR" sz="2300" b="0" i="0" u="none" strike="noStrike" kern="0" cap="none" spc="0" normalizeH="0" baseline="0" noProof="0" dirty="0">
                <a:ln>
                  <a:noFill/>
                </a:ln>
                <a:solidFill>
                  <a:srgbClr val="000000"/>
                </a:solidFill>
                <a:effectLst/>
                <a:uLnTx/>
                <a:uFillTx/>
                <a:cs typeface="Calibri" panose="020F0502020204030204" pitchFamily="34" charset="0"/>
                <a:sym typeface="Helvetica Light"/>
              </a:rPr>
              <a:t>İş Yeri Değişikliği Dilekçesi</a:t>
            </a:r>
          </a:p>
          <a:p>
            <a:pPr marL="457200" marR="0" lvl="0" indent="-457200" algn="l" defTabSz="584200" rtl="0" eaLnBrk="1" fontAlgn="auto" latinLnBrk="0" hangingPunct="0">
              <a:lnSpc>
                <a:spcPct val="100000"/>
              </a:lnSpc>
              <a:spcBef>
                <a:spcPts val="1800"/>
              </a:spcBef>
              <a:spcAft>
                <a:spcPts val="0"/>
              </a:spcAft>
              <a:buClrTx/>
              <a:buSzTx/>
              <a:buFont typeface="Arial" panose="020B0604020202020204" pitchFamily="34" charset="0"/>
              <a:buChar char="•"/>
              <a:tabLst/>
              <a:defRPr/>
            </a:pPr>
            <a:r>
              <a:rPr kumimoji="0" lang="tr-TR" sz="2300" b="0" i="0" u="none" strike="noStrike" kern="0" cap="none" spc="0" normalizeH="0" baseline="0" noProof="0" dirty="0">
                <a:ln>
                  <a:noFill/>
                </a:ln>
                <a:solidFill>
                  <a:srgbClr val="000000"/>
                </a:solidFill>
                <a:effectLst/>
                <a:uLnTx/>
                <a:uFillTx/>
                <a:cs typeface="Calibri" panose="020F0502020204030204" pitchFamily="34" charset="0"/>
                <a:sym typeface="Helvetica Light"/>
              </a:rPr>
              <a:t>Öğrenci Dönemsel Faaliyet Raporu</a:t>
            </a:r>
          </a:p>
          <a:p>
            <a:pPr marL="457200" marR="0" lvl="0" indent="-457200" algn="l" defTabSz="584200" rtl="0" eaLnBrk="1" fontAlgn="auto" latinLnBrk="0" hangingPunct="0">
              <a:lnSpc>
                <a:spcPct val="100000"/>
              </a:lnSpc>
              <a:spcBef>
                <a:spcPts val="1800"/>
              </a:spcBef>
              <a:spcAft>
                <a:spcPts val="0"/>
              </a:spcAft>
              <a:buClrTx/>
              <a:buSzTx/>
              <a:buFont typeface="Arial" panose="020B0604020202020204" pitchFamily="34" charset="0"/>
              <a:buChar char="•"/>
              <a:tabLst/>
              <a:defRPr/>
            </a:pPr>
            <a:r>
              <a:rPr lang="tr-TR" sz="2300" kern="0" dirty="0">
                <a:solidFill>
                  <a:srgbClr val="000000"/>
                </a:solidFill>
                <a:cs typeface="Calibri" panose="020F0502020204030204" pitchFamily="34" charset="0"/>
                <a:sym typeface="Helvetica Light"/>
              </a:rPr>
              <a:t>Öğrenci Memnuniyet Anketi</a:t>
            </a:r>
            <a:endParaRPr kumimoji="0" lang="tr-TR" sz="2300" b="0" i="0" u="none" strike="noStrike" kern="0" cap="none" spc="0" normalizeH="0" baseline="0" noProof="0" dirty="0">
              <a:ln>
                <a:noFill/>
              </a:ln>
              <a:solidFill>
                <a:srgbClr val="000000"/>
              </a:solidFill>
              <a:effectLst/>
              <a:uLnTx/>
              <a:uFillTx/>
              <a:cs typeface="Calibri" panose="020F0502020204030204" pitchFamily="34" charset="0"/>
              <a:sym typeface="Helvetica Light"/>
            </a:endParaRPr>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6" name="İçerik Yer Tutucusu 2">
            <a:extLst>
              <a:ext uri="{FF2B5EF4-FFF2-40B4-BE49-F238E27FC236}">
                <a16:creationId xmlns:a16="http://schemas.microsoft.com/office/drawing/2014/main" id="{A095733A-1F2F-3659-C092-ECBBD2C0B16D}"/>
              </a:ext>
            </a:extLst>
          </p:cNvPr>
          <p:cNvSpPr txBox="1">
            <a:spLocks/>
          </p:cNvSpPr>
          <p:nvPr/>
        </p:nvSpPr>
        <p:spPr>
          <a:xfrm>
            <a:off x="5563543" y="1786615"/>
            <a:ext cx="5246524"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None/>
              <a:defRPr/>
            </a:pPr>
            <a:r>
              <a:rPr lang="tr-TR" sz="2400" b="1" dirty="0">
                <a:solidFill>
                  <a:schemeClr val="accent4"/>
                </a:solidFill>
              </a:rPr>
              <a:t>FİRMA</a:t>
            </a:r>
          </a:p>
          <a:p>
            <a:pPr marL="457200" indent="-457200" defTabSz="584200" hangingPunct="0">
              <a:spcBef>
                <a:spcPts val="1800"/>
              </a:spcBef>
              <a:buClrTx/>
              <a:buSzTx/>
              <a:buFont typeface="Arial" panose="020B0604020202020204" pitchFamily="34" charset="0"/>
              <a:buChar char="•"/>
              <a:defRPr/>
            </a:pPr>
            <a:r>
              <a:rPr lang="tr-TR" sz="2400" dirty="0"/>
              <a:t>Firmalar İçin Ortak Eğitim Sistemi Kullanım Kılavuzu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İş Yeri Bilgi Bankası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OE Protokolü (Rektörlük)</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Sonlandırma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Değerlendirme Formu</a:t>
            </a:r>
          </a:p>
        </p:txBody>
      </p:sp>
    </p:spTree>
    <p:extLst>
      <p:ext uri="{BB962C8B-B14F-4D97-AF65-F5344CB8AC3E}">
        <p14:creationId xmlns:p14="http://schemas.microsoft.com/office/powerpoint/2010/main" val="2703662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677334" y="609600"/>
            <a:ext cx="8596668" cy="849549"/>
          </a:xfrm>
        </p:spPr>
        <p:txBody>
          <a:bodyPr/>
          <a:lstStyle/>
          <a:p>
            <a:r>
              <a:rPr lang="tr-TR" dirty="0"/>
              <a:t>Ortak Eğitim Formları</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9" name="İçerik Yer Tutucusu 2">
            <a:extLst>
              <a:ext uri="{FF2B5EF4-FFF2-40B4-BE49-F238E27FC236}">
                <a16:creationId xmlns:a16="http://schemas.microsoft.com/office/drawing/2014/main" id="{DF9A0905-FEC0-FF1B-6501-2544B7937C13}"/>
              </a:ext>
            </a:extLst>
          </p:cNvPr>
          <p:cNvSpPr txBox="1">
            <a:spLocks/>
          </p:cNvSpPr>
          <p:nvPr/>
        </p:nvSpPr>
        <p:spPr>
          <a:xfrm>
            <a:off x="5520938" y="1508480"/>
            <a:ext cx="4867169"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Font typeface="Wingdings 3" charset="2"/>
              <a:buNone/>
              <a:defRPr/>
            </a:pPr>
            <a:r>
              <a:rPr lang="tr-TR" sz="2400" b="1" dirty="0">
                <a:solidFill>
                  <a:schemeClr val="accent2"/>
                </a:solidFill>
              </a:rPr>
              <a:t>ÖĞRENCİ</a:t>
            </a:r>
          </a:p>
          <a:p>
            <a:pPr marL="457200" indent="-457200" defTabSz="584200" hangingPunct="0">
              <a:spcBef>
                <a:spcPts val="1800"/>
              </a:spcBef>
              <a:buClrTx/>
              <a:buSzTx/>
              <a:buFont typeface="Arial" panose="020B0604020202020204" pitchFamily="34" charset="0"/>
              <a:buChar char="•"/>
              <a:defRPr/>
            </a:pPr>
            <a:r>
              <a:rPr lang="tr-TR" sz="2400" b="1" dirty="0">
                <a:solidFill>
                  <a:schemeClr val="accent1"/>
                </a:solidFill>
              </a:rPr>
              <a:t>Öğrenciler İçin Ortak Eğitim Sistemi Kullanım Kılavuzu</a:t>
            </a:r>
            <a:endParaRPr lang="tr-TR" sz="2300" b="1" kern="0" dirty="0">
              <a:solidFill>
                <a:schemeClr val="accent1"/>
              </a:solidFill>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Yaz Okulu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İş Yeri Değişikliği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Dönemsel Faaliyet Raporu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Memnuniyet Anketi</a:t>
            </a:r>
            <a:endParaRPr kumimoji="0" lang="tr-TR" sz="2300" b="0" i="0" u="none" strike="noStrike" kern="0" cap="none" spc="0" normalizeH="0" baseline="0" noProof="0" dirty="0">
              <a:ln>
                <a:noFill/>
              </a:ln>
              <a:solidFill>
                <a:srgbClr val="000000"/>
              </a:solidFill>
              <a:effectLst/>
              <a:uLnTx/>
              <a:uFillTx/>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endParaRPr lang="tr-TR" sz="2300" kern="0" dirty="0">
              <a:solidFill>
                <a:srgbClr val="000000"/>
              </a:solidFill>
              <a:cs typeface="Calibri" panose="020F0502020204030204" pitchFamily="34" charset="0"/>
              <a:sym typeface="Helvetica Light"/>
            </a:endParaRPr>
          </a:p>
        </p:txBody>
      </p:sp>
      <p:pic>
        <p:nvPicPr>
          <p:cNvPr id="11" name="Resim 10">
            <a:hlinkClick r:id="rId4"/>
            <a:extLst>
              <a:ext uri="{FF2B5EF4-FFF2-40B4-BE49-F238E27FC236}">
                <a16:creationId xmlns:a16="http://schemas.microsoft.com/office/drawing/2014/main" id="{3C3F4F5F-C3CD-A882-F079-8C75E3DA1F67}"/>
              </a:ext>
            </a:extLst>
          </p:cNvPr>
          <p:cNvPicPr>
            <a:picLocks noChangeAspect="1"/>
          </p:cNvPicPr>
          <p:nvPr/>
        </p:nvPicPr>
        <p:blipFill>
          <a:blip r:embed="rId5"/>
          <a:stretch>
            <a:fillRect/>
          </a:stretch>
        </p:blipFill>
        <p:spPr>
          <a:xfrm>
            <a:off x="791575" y="1351961"/>
            <a:ext cx="4252845" cy="5052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9145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DD05E-3FE6-644C-5690-C2BDA7C0896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FFA3996-B36F-EF29-37E1-CF3A46E04D26}"/>
              </a:ext>
            </a:extLst>
          </p:cNvPr>
          <p:cNvSpPr>
            <a:spLocks noGrp="1"/>
          </p:cNvSpPr>
          <p:nvPr>
            <p:ph type="title"/>
          </p:nvPr>
        </p:nvSpPr>
        <p:spPr>
          <a:xfrm>
            <a:off x="677334" y="609600"/>
            <a:ext cx="8596668" cy="849549"/>
          </a:xfrm>
        </p:spPr>
        <p:txBody>
          <a:bodyPr/>
          <a:lstStyle/>
          <a:p>
            <a:r>
              <a:rPr lang="tr-TR" dirty="0"/>
              <a:t>Ortak Eğitim Formları</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CA250EE5-0146-8D98-1518-CD5F4AEF0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63BC16EA-CB80-0E61-2EC9-A640AB382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9" name="İçerik Yer Tutucusu 2">
            <a:extLst>
              <a:ext uri="{FF2B5EF4-FFF2-40B4-BE49-F238E27FC236}">
                <a16:creationId xmlns:a16="http://schemas.microsoft.com/office/drawing/2014/main" id="{E384CFB1-F18A-5762-45B7-BD910EABFF2B}"/>
              </a:ext>
            </a:extLst>
          </p:cNvPr>
          <p:cNvSpPr txBox="1">
            <a:spLocks/>
          </p:cNvSpPr>
          <p:nvPr/>
        </p:nvSpPr>
        <p:spPr>
          <a:xfrm>
            <a:off x="5369898" y="1632022"/>
            <a:ext cx="4867169"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Font typeface="Wingdings 3" charset="2"/>
              <a:buNone/>
              <a:defRPr/>
            </a:pPr>
            <a:r>
              <a:rPr lang="tr-TR" sz="2400" b="1" dirty="0">
                <a:solidFill>
                  <a:schemeClr val="accent2"/>
                </a:solidFill>
              </a:rPr>
              <a:t>ÖĞRENCİ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rPr>
              <a:t>Öğrenciler İçin Ortak Eğitim Sistemi Kullanım Kılavuzu</a:t>
            </a:r>
            <a:endParaRPr lang="tr-TR" sz="2300" kern="0" dirty="0">
              <a:solidFill>
                <a:srgbClr val="000000"/>
              </a:solidFill>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r>
              <a:rPr lang="tr-TR" sz="2400" b="1" dirty="0">
                <a:solidFill>
                  <a:schemeClr val="accent1"/>
                </a:solidFill>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Yaz Okulu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İş Yeri Değişikliği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Dönemsel Faaliyet Raporu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Memnuniyet Anketi</a:t>
            </a:r>
            <a:endParaRPr kumimoji="0" lang="tr-TR" sz="2300" b="0" i="0" u="none" strike="noStrike" kern="0" cap="none" spc="0" normalizeH="0" baseline="0" noProof="0" dirty="0">
              <a:ln>
                <a:noFill/>
              </a:ln>
              <a:solidFill>
                <a:srgbClr val="000000"/>
              </a:solidFill>
              <a:effectLst/>
              <a:uLnTx/>
              <a:uFillTx/>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endParaRPr lang="tr-TR" sz="2300" kern="0" dirty="0">
              <a:solidFill>
                <a:srgbClr val="000000"/>
              </a:solidFill>
              <a:cs typeface="Calibri" panose="020F0502020204030204" pitchFamily="34" charset="0"/>
              <a:sym typeface="Helvetica Light"/>
            </a:endParaRPr>
          </a:p>
        </p:txBody>
      </p:sp>
      <p:pic>
        <p:nvPicPr>
          <p:cNvPr id="8" name="Resim 7">
            <a:extLst>
              <a:ext uri="{FF2B5EF4-FFF2-40B4-BE49-F238E27FC236}">
                <a16:creationId xmlns:a16="http://schemas.microsoft.com/office/drawing/2014/main" id="{EBAD376B-0DDC-B89E-E72D-81A7D1B9E529}"/>
              </a:ext>
            </a:extLst>
          </p:cNvPr>
          <p:cNvPicPr>
            <a:picLocks noChangeAspect="1"/>
          </p:cNvPicPr>
          <p:nvPr/>
        </p:nvPicPr>
        <p:blipFill>
          <a:blip r:embed="rId4"/>
          <a:stretch>
            <a:fillRect/>
          </a:stretch>
        </p:blipFill>
        <p:spPr>
          <a:xfrm>
            <a:off x="896405" y="1270319"/>
            <a:ext cx="3906601" cy="5342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611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B1C1-E800-40FD-A7D4-81FE4B11E67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DEA3FC8-FC74-E987-E0F6-34351BD7E995}"/>
              </a:ext>
            </a:extLst>
          </p:cNvPr>
          <p:cNvSpPr>
            <a:spLocks noGrp="1"/>
          </p:cNvSpPr>
          <p:nvPr>
            <p:ph type="title"/>
          </p:nvPr>
        </p:nvSpPr>
        <p:spPr>
          <a:xfrm>
            <a:off x="677334" y="609600"/>
            <a:ext cx="8596668" cy="849549"/>
          </a:xfrm>
        </p:spPr>
        <p:txBody>
          <a:bodyPr/>
          <a:lstStyle/>
          <a:p>
            <a:r>
              <a:rPr lang="tr-TR" dirty="0"/>
              <a:t>Ortak Eğitim Formları</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CA72C874-21FE-604A-8BA4-1A10346AB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AE9FBAD3-66C2-4660-1D7E-071209699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9" name="İçerik Yer Tutucusu 2">
            <a:extLst>
              <a:ext uri="{FF2B5EF4-FFF2-40B4-BE49-F238E27FC236}">
                <a16:creationId xmlns:a16="http://schemas.microsoft.com/office/drawing/2014/main" id="{0C97A3B5-DA73-8E2D-DCE2-D2CE3065428E}"/>
              </a:ext>
            </a:extLst>
          </p:cNvPr>
          <p:cNvSpPr txBox="1">
            <a:spLocks/>
          </p:cNvSpPr>
          <p:nvPr/>
        </p:nvSpPr>
        <p:spPr>
          <a:xfrm>
            <a:off x="5369898" y="1632022"/>
            <a:ext cx="4867169"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Font typeface="Wingdings 3" charset="2"/>
              <a:buNone/>
              <a:defRPr/>
            </a:pPr>
            <a:r>
              <a:rPr lang="tr-TR" sz="2400" b="1" dirty="0">
                <a:solidFill>
                  <a:schemeClr val="accent2"/>
                </a:solidFill>
              </a:rPr>
              <a:t>ÖĞRENCİ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rPr>
              <a:t>Öğrenciler İçin Ortak Eğitim Sistemi Kullanım Kılavuzu</a:t>
            </a:r>
            <a:endParaRPr lang="tr-TR" sz="2300" kern="0" dirty="0">
              <a:solidFill>
                <a:srgbClr val="000000"/>
              </a:solidFill>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400" b="1" dirty="0">
                <a:solidFill>
                  <a:schemeClr val="accent1"/>
                </a:solidFill>
                <a:sym typeface="Helvetica Light"/>
              </a:rPr>
              <a:t>Yaz Okulu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İş Yeri Değişikliği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Dönemsel Faaliyet Raporu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Memnuniyet Anketi</a:t>
            </a:r>
            <a:endParaRPr kumimoji="0" lang="tr-TR" sz="2300" b="0" i="0" u="none" strike="noStrike" kern="0" cap="none" spc="0" normalizeH="0" baseline="0" noProof="0" dirty="0">
              <a:ln>
                <a:noFill/>
              </a:ln>
              <a:solidFill>
                <a:srgbClr val="000000"/>
              </a:solidFill>
              <a:effectLst/>
              <a:uLnTx/>
              <a:uFillTx/>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endParaRPr lang="tr-TR" sz="2300" kern="0" dirty="0">
              <a:solidFill>
                <a:srgbClr val="000000"/>
              </a:solidFill>
              <a:cs typeface="Calibri" panose="020F0502020204030204" pitchFamily="34" charset="0"/>
              <a:sym typeface="Helvetica Light"/>
            </a:endParaRPr>
          </a:p>
        </p:txBody>
      </p:sp>
      <p:pic>
        <p:nvPicPr>
          <p:cNvPr id="6" name="Resim 5">
            <a:extLst>
              <a:ext uri="{FF2B5EF4-FFF2-40B4-BE49-F238E27FC236}">
                <a16:creationId xmlns:a16="http://schemas.microsoft.com/office/drawing/2014/main" id="{970C9789-9E19-00BA-1F78-76C1140A5AFF}"/>
              </a:ext>
            </a:extLst>
          </p:cNvPr>
          <p:cNvPicPr>
            <a:picLocks noChangeAspect="1"/>
          </p:cNvPicPr>
          <p:nvPr/>
        </p:nvPicPr>
        <p:blipFill>
          <a:blip r:embed="rId4"/>
          <a:stretch>
            <a:fillRect/>
          </a:stretch>
        </p:blipFill>
        <p:spPr>
          <a:xfrm>
            <a:off x="615278" y="1459149"/>
            <a:ext cx="4605440" cy="5037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2495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706517" y="203478"/>
            <a:ext cx="8596668" cy="849549"/>
          </a:xfrm>
        </p:spPr>
        <p:txBody>
          <a:bodyPr>
            <a:normAutofit fontScale="90000"/>
          </a:bodyPr>
          <a:lstStyle/>
          <a:p>
            <a:r>
              <a:rPr lang="tr-TR" dirty="0"/>
              <a:t>Ortak Eğitim Formları</a:t>
            </a:r>
            <a:br>
              <a:rPr lang="tr-TR" dirty="0"/>
            </a:br>
            <a:r>
              <a:rPr kumimoji="0" lang="tr-TR" sz="3600" b="1" i="0" u="none" strike="noStrike" kern="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sym typeface="Helvetica Light"/>
              </a:rPr>
              <a:t>İş Yeri Değişikliği Talep Formu</a:t>
            </a:r>
            <a:br>
              <a:rPr kumimoji="0" lang="tr-TR" sz="3600" b="1" i="0" u="none" strike="noStrike" kern="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sym typeface="Helvetica Light"/>
              </a:rPr>
            </a:br>
            <a:endParaRPr lang="tr-TR" dirty="0"/>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7" name="Resim 6">
            <a:extLst>
              <a:ext uri="{FF2B5EF4-FFF2-40B4-BE49-F238E27FC236}">
                <a16:creationId xmlns:a16="http://schemas.microsoft.com/office/drawing/2014/main" id="{340AAB36-EA28-0C0F-9366-5A4F88A355F4}"/>
              </a:ext>
            </a:extLst>
          </p:cNvPr>
          <p:cNvPicPr>
            <a:picLocks noChangeAspect="1"/>
          </p:cNvPicPr>
          <p:nvPr/>
        </p:nvPicPr>
        <p:blipFill>
          <a:blip r:embed="rId4"/>
          <a:stretch>
            <a:fillRect/>
          </a:stretch>
        </p:blipFill>
        <p:spPr>
          <a:xfrm>
            <a:off x="1090817" y="1500326"/>
            <a:ext cx="3606628" cy="5005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Resim 9">
            <a:extLst>
              <a:ext uri="{FF2B5EF4-FFF2-40B4-BE49-F238E27FC236}">
                <a16:creationId xmlns:a16="http://schemas.microsoft.com/office/drawing/2014/main" id="{B0F25D63-F539-94CB-CF4A-B4EDDFDBD0F9}"/>
              </a:ext>
            </a:extLst>
          </p:cNvPr>
          <p:cNvPicPr>
            <a:picLocks noChangeAspect="1"/>
          </p:cNvPicPr>
          <p:nvPr/>
        </p:nvPicPr>
        <p:blipFill>
          <a:blip r:embed="rId5"/>
          <a:stretch>
            <a:fillRect/>
          </a:stretch>
        </p:blipFill>
        <p:spPr>
          <a:xfrm>
            <a:off x="5355551" y="1825979"/>
            <a:ext cx="5536573" cy="44192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90449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677334" y="609600"/>
            <a:ext cx="8596668" cy="849549"/>
          </a:xfrm>
        </p:spPr>
        <p:txBody>
          <a:bodyPr/>
          <a:lstStyle/>
          <a:p>
            <a:r>
              <a:rPr lang="tr-TR" dirty="0"/>
              <a:t>Ortak Eğitim Formları</a:t>
            </a:r>
          </a:p>
        </p:txBody>
      </p:sp>
      <p:pic>
        <p:nvPicPr>
          <p:cNvPr id="8" name="Resim 7">
            <a:extLst>
              <a:ext uri="{FF2B5EF4-FFF2-40B4-BE49-F238E27FC236}">
                <a16:creationId xmlns:a16="http://schemas.microsoft.com/office/drawing/2014/main" id="{33F7456F-C17E-A580-0B7E-ACB228F40B10}"/>
              </a:ext>
            </a:extLst>
          </p:cNvPr>
          <p:cNvPicPr>
            <a:picLocks noChangeAspect="1"/>
          </p:cNvPicPr>
          <p:nvPr/>
        </p:nvPicPr>
        <p:blipFill>
          <a:blip r:embed="rId2"/>
          <a:stretch>
            <a:fillRect/>
          </a:stretch>
        </p:blipFill>
        <p:spPr>
          <a:xfrm>
            <a:off x="6668211" y="366499"/>
            <a:ext cx="4295258" cy="62723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İçerik Yer Tutucusu 2">
            <a:extLst>
              <a:ext uri="{FF2B5EF4-FFF2-40B4-BE49-F238E27FC236}">
                <a16:creationId xmlns:a16="http://schemas.microsoft.com/office/drawing/2014/main" id="{734F2C87-E456-13B1-2497-30BB6655DE61}"/>
              </a:ext>
            </a:extLst>
          </p:cNvPr>
          <p:cNvSpPr txBox="1">
            <a:spLocks/>
          </p:cNvSpPr>
          <p:nvPr/>
        </p:nvSpPr>
        <p:spPr>
          <a:xfrm>
            <a:off x="745741" y="1638271"/>
            <a:ext cx="4867169"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Font typeface="Wingdings 3" charset="2"/>
              <a:buNone/>
              <a:defRPr/>
            </a:pPr>
            <a:r>
              <a:rPr lang="tr-TR" sz="2400" b="1" dirty="0">
                <a:solidFill>
                  <a:schemeClr val="accent2"/>
                </a:solidFill>
              </a:rPr>
              <a:t>ÖĞRENCİ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rPr>
              <a:t>Öğrenciler İçin Ortak Eğitim Sistemi Kullanım Kılavuzu</a:t>
            </a:r>
            <a:endParaRPr lang="tr-TR" sz="2300" kern="0" dirty="0">
              <a:solidFill>
                <a:srgbClr val="000000"/>
              </a:solidFill>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Yaz Okulu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İş Yeri Değişikliği Dilekçesi</a:t>
            </a:r>
          </a:p>
          <a:p>
            <a:pPr marL="457200" indent="-457200" defTabSz="584200" hangingPunct="0">
              <a:spcBef>
                <a:spcPts val="1800"/>
              </a:spcBef>
              <a:buClrTx/>
              <a:buSzTx/>
              <a:buFont typeface="Arial" panose="020B0604020202020204" pitchFamily="34" charset="0"/>
              <a:buChar char="•"/>
              <a:defRPr/>
            </a:pPr>
            <a:r>
              <a:rPr lang="tr-TR" sz="2400" b="1" dirty="0">
                <a:solidFill>
                  <a:schemeClr val="accent1"/>
                </a:solidFill>
                <a:sym typeface="Helvetica Light"/>
              </a:rPr>
              <a:t>Öğrenci Dönemsel Faaliyet Raporu</a:t>
            </a:r>
          </a:p>
          <a:p>
            <a:pPr marL="457200" indent="-457200" defTabSz="584200" hangingPunct="0">
              <a:spcBef>
                <a:spcPts val="1800"/>
              </a:spcBef>
              <a:buClrTx/>
              <a:buSzTx/>
              <a:buFont typeface="Arial" panose="020B0604020202020204" pitchFamily="34" charset="0"/>
              <a:buChar char="•"/>
              <a:defRPr/>
            </a:pPr>
            <a:r>
              <a:rPr lang="tr-TR" sz="2400" kern="0" dirty="0">
                <a:solidFill>
                  <a:srgbClr val="000000"/>
                </a:solidFill>
                <a:cs typeface="Calibri" panose="020F0502020204030204" pitchFamily="34" charset="0"/>
                <a:sym typeface="Helvetica Light"/>
              </a:rPr>
              <a:t>Öğrenci Memnuniyet Anketi</a:t>
            </a:r>
            <a:endParaRPr kumimoji="0" lang="tr-TR" sz="2400" b="0" i="0" u="none" strike="noStrike" kern="0" cap="none" spc="0" normalizeH="0" baseline="0" noProof="0" dirty="0">
              <a:ln>
                <a:noFill/>
              </a:ln>
              <a:solidFill>
                <a:srgbClr val="000000"/>
              </a:solidFill>
              <a:effectLst/>
              <a:uLnTx/>
              <a:uFillTx/>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endParaRPr lang="tr-TR" sz="2400" b="1" dirty="0">
              <a:solidFill>
                <a:schemeClr val="accent1"/>
              </a:solidFill>
              <a:sym typeface="Helvetica Light"/>
            </a:endParaRPr>
          </a:p>
        </p:txBody>
      </p:sp>
    </p:spTree>
    <p:extLst>
      <p:ext uri="{BB962C8B-B14F-4D97-AF65-F5344CB8AC3E}">
        <p14:creationId xmlns:p14="http://schemas.microsoft.com/office/powerpoint/2010/main" val="1625991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60C7F-368B-BE44-8AC3-0003DE86FF9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1500FFD-137A-4138-C04E-B0479675C213}"/>
              </a:ext>
            </a:extLst>
          </p:cNvPr>
          <p:cNvSpPr>
            <a:spLocks noGrp="1"/>
          </p:cNvSpPr>
          <p:nvPr>
            <p:ph type="title"/>
          </p:nvPr>
        </p:nvSpPr>
        <p:spPr>
          <a:xfrm>
            <a:off x="677334" y="609600"/>
            <a:ext cx="8596668" cy="849549"/>
          </a:xfrm>
        </p:spPr>
        <p:txBody>
          <a:bodyPr/>
          <a:lstStyle/>
          <a:p>
            <a:r>
              <a:rPr lang="tr-TR" dirty="0"/>
              <a:t>Ortak Eğitim Formları</a:t>
            </a:r>
          </a:p>
        </p:txBody>
      </p:sp>
      <p:sp>
        <p:nvSpPr>
          <p:cNvPr id="6" name="İçerik Yer Tutucusu 2">
            <a:extLst>
              <a:ext uri="{FF2B5EF4-FFF2-40B4-BE49-F238E27FC236}">
                <a16:creationId xmlns:a16="http://schemas.microsoft.com/office/drawing/2014/main" id="{B39CDD13-687D-0F40-42B0-DDC067A66FB1}"/>
              </a:ext>
            </a:extLst>
          </p:cNvPr>
          <p:cNvSpPr txBox="1">
            <a:spLocks/>
          </p:cNvSpPr>
          <p:nvPr/>
        </p:nvSpPr>
        <p:spPr>
          <a:xfrm>
            <a:off x="601362" y="1588940"/>
            <a:ext cx="4867169"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Font typeface="Wingdings 3" charset="2"/>
              <a:buNone/>
              <a:defRPr/>
            </a:pPr>
            <a:r>
              <a:rPr lang="tr-TR" sz="2400" b="1" dirty="0">
                <a:solidFill>
                  <a:schemeClr val="accent2"/>
                </a:solidFill>
              </a:rPr>
              <a:t>ÖĞRENCİ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rPr>
              <a:t>Öğrenciler İçin Ortak Eğitim Sistemi Kullanım Kılavuzu</a:t>
            </a:r>
            <a:endParaRPr lang="tr-TR" sz="2300" kern="0" dirty="0">
              <a:solidFill>
                <a:srgbClr val="000000"/>
              </a:solidFill>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Yaz Okulu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İş Yeri Değişikliği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Dönemsel Faaliyet Raporu</a:t>
            </a:r>
          </a:p>
          <a:p>
            <a:pPr marL="457200" indent="-457200" defTabSz="584200" hangingPunct="0">
              <a:spcBef>
                <a:spcPts val="1800"/>
              </a:spcBef>
              <a:buClrTx/>
              <a:buSzTx/>
              <a:buFont typeface="Arial" panose="020B0604020202020204" pitchFamily="34" charset="0"/>
              <a:buChar char="•"/>
              <a:defRPr/>
            </a:pPr>
            <a:r>
              <a:rPr lang="tr-TR" sz="2400" b="1" dirty="0">
                <a:solidFill>
                  <a:schemeClr val="accent1"/>
                </a:solidFill>
                <a:sym typeface="Helvetica Light"/>
              </a:rPr>
              <a:t>Öğrenci Memnuniyet Anketi</a:t>
            </a:r>
          </a:p>
          <a:p>
            <a:pPr marL="457200" indent="-457200" defTabSz="584200" hangingPunct="0">
              <a:spcBef>
                <a:spcPts val="1800"/>
              </a:spcBef>
              <a:buClrTx/>
              <a:buSzTx/>
              <a:buFont typeface="Arial" panose="020B0604020202020204" pitchFamily="34" charset="0"/>
              <a:buChar char="•"/>
              <a:defRPr/>
            </a:pPr>
            <a:endParaRPr lang="tr-TR" sz="2400" b="1" dirty="0">
              <a:solidFill>
                <a:schemeClr val="accent1"/>
              </a:solidFill>
              <a:sym typeface="Helvetica Light"/>
            </a:endParaRPr>
          </a:p>
        </p:txBody>
      </p:sp>
      <p:pic>
        <p:nvPicPr>
          <p:cNvPr id="4" name="Resim 3">
            <a:extLst>
              <a:ext uri="{FF2B5EF4-FFF2-40B4-BE49-F238E27FC236}">
                <a16:creationId xmlns:a16="http://schemas.microsoft.com/office/drawing/2014/main" id="{C7810A08-68D0-3357-7B91-8EC659552A07}"/>
              </a:ext>
            </a:extLst>
          </p:cNvPr>
          <p:cNvPicPr>
            <a:picLocks noChangeAspect="1"/>
          </p:cNvPicPr>
          <p:nvPr/>
        </p:nvPicPr>
        <p:blipFill>
          <a:blip r:embed="rId2"/>
          <a:stretch>
            <a:fillRect/>
          </a:stretch>
        </p:blipFill>
        <p:spPr>
          <a:xfrm>
            <a:off x="5544152" y="479809"/>
            <a:ext cx="6440607" cy="6145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6912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2EA1F-4807-2C49-24FF-3CC79EA6B05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A48F5A3-64D1-7DB2-A860-33627087C08A}"/>
              </a:ext>
            </a:extLst>
          </p:cNvPr>
          <p:cNvSpPr>
            <a:spLocks noGrp="1"/>
          </p:cNvSpPr>
          <p:nvPr>
            <p:ph type="title"/>
          </p:nvPr>
        </p:nvSpPr>
        <p:spPr>
          <a:xfrm>
            <a:off x="514972" y="420770"/>
            <a:ext cx="8596668" cy="849549"/>
          </a:xfrm>
        </p:spPr>
        <p:txBody>
          <a:bodyPr/>
          <a:lstStyle/>
          <a:p>
            <a:r>
              <a:rPr lang="tr-TR" dirty="0"/>
              <a:t>Ortak Eğitim Formları - Firma</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4F41DA7D-6200-377B-D05C-D6837891A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F38FBC12-5F95-4B05-E4CA-B443F1B0E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9" name="İçerik Yer Tutucusu 2">
            <a:extLst>
              <a:ext uri="{FF2B5EF4-FFF2-40B4-BE49-F238E27FC236}">
                <a16:creationId xmlns:a16="http://schemas.microsoft.com/office/drawing/2014/main" id="{881657AD-0527-3340-4F31-3739FD9937DE}"/>
              </a:ext>
            </a:extLst>
          </p:cNvPr>
          <p:cNvSpPr txBox="1">
            <a:spLocks/>
          </p:cNvSpPr>
          <p:nvPr/>
        </p:nvSpPr>
        <p:spPr>
          <a:xfrm>
            <a:off x="5716621" y="1626688"/>
            <a:ext cx="5246524"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None/>
              <a:defRPr/>
            </a:pPr>
            <a:r>
              <a:rPr lang="tr-TR" sz="2400" b="1" dirty="0">
                <a:solidFill>
                  <a:schemeClr val="accent4"/>
                </a:solidFill>
              </a:rPr>
              <a:t>FİRMA</a:t>
            </a:r>
          </a:p>
          <a:p>
            <a:pPr marL="457200" indent="-457200" defTabSz="584200" hangingPunct="0">
              <a:spcBef>
                <a:spcPts val="1800"/>
              </a:spcBef>
              <a:buClrTx/>
              <a:buSzTx/>
              <a:buFont typeface="Arial" panose="020B0604020202020204" pitchFamily="34" charset="0"/>
              <a:buChar char="•"/>
              <a:defRPr/>
            </a:pPr>
            <a:r>
              <a:rPr lang="tr-TR" sz="2400" b="1" dirty="0">
                <a:solidFill>
                  <a:schemeClr val="accent3"/>
                </a:solidFill>
              </a:rPr>
              <a:t>Firmalar İçin Ortak Eğitim Sistemi Kullanım Kılavuzu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İş Yeri Bilgi Bankası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OE Protokolü (Rektörlük)</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Sonlandırma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Değerlendirme Formu</a:t>
            </a:r>
          </a:p>
          <a:p>
            <a:pPr marL="457200" indent="-457200" defTabSz="584200" hangingPunct="0">
              <a:spcBef>
                <a:spcPts val="1800"/>
              </a:spcBef>
              <a:buClrTx/>
              <a:buSzTx/>
              <a:buFont typeface="Arial" panose="020B0604020202020204" pitchFamily="34" charset="0"/>
              <a:buChar char="•"/>
              <a:defRPr/>
            </a:pPr>
            <a:endParaRPr lang="tr-TR" sz="2300" kern="0" dirty="0">
              <a:solidFill>
                <a:srgbClr val="000000"/>
              </a:solidFill>
              <a:cs typeface="Calibri" panose="020F0502020204030204" pitchFamily="34" charset="0"/>
              <a:sym typeface="Helvetica Light"/>
            </a:endParaRPr>
          </a:p>
        </p:txBody>
      </p:sp>
      <p:pic>
        <p:nvPicPr>
          <p:cNvPr id="6" name="Resim 5">
            <a:hlinkClick r:id="rId4"/>
            <a:extLst>
              <a:ext uri="{FF2B5EF4-FFF2-40B4-BE49-F238E27FC236}">
                <a16:creationId xmlns:a16="http://schemas.microsoft.com/office/drawing/2014/main" id="{BD6DEC7B-D6D2-616D-E7F7-2412EE9F4A8C}"/>
              </a:ext>
            </a:extLst>
          </p:cNvPr>
          <p:cNvPicPr>
            <a:picLocks noChangeAspect="1"/>
          </p:cNvPicPr>
          <p:nvPr/>
        </p:nvPicPr>
        <p:blipFill>
          <a:blip r:embed="rId5"/>
          <a:stretch>
            <a:fillRect/>
          </a:stretch>
        </p:blipFill>
        <p:spPr>
          <a:xfrm>
            <a:off x="888778" y="1214878"/>
            <a:ext cx="4057822" cy="5375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9012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p:txBody>
          <a:bodyPr/>
          <a:lstStyle/>
          <a:p>
            <a:r>
              <a:rPr lang="tr-TR" dirty="0"/>
              <a:t>Ortak Eğitim Programı – Genel Bilgi</a:t>
            </a:r>
          </a:p>
        </p:txBody>
      </p:sp>
      <p:sp>
        <p:nvSpPr>
          <p:cNvPr id="3" name="İçerik Yer Tutucusu 2">
            <a:extLst>
              <a:ext uri="{FF2B5EF4-FFF2-40B4-BE49-F238E27FC236}">
                <a16:creationId xmlns:a16="http://schemas.microsoft.com/office/drawing/2014/main" id="{4835BE67-BBF2-420E-B6E8-B16809457A40}"/>
              </a:ext>
            </a:extLst>
          </p:cNvPr>
          <p:cNvSpPr>
            <a:spLocks noGrp="1"/>
          </p:cNvSpPr>
          <p:nvPr>
            <p:ph idx="1"/>
          </p:nvPr>
        </p:nvSpPr>
        <p:spPr>
          <a:xfrm>
            <a:off x="197940" y="1713390"/>
            <a:ext cx="8596668" cy="4793942"/>
          </a:xfrm>
        </p:spPr>
        <p:txBody>
          <a:bodyPr>
            <a:normAutofit fontScale="92500" lnSpcReduction="20000"/>
          </a:bodyPr>
          <a:lstStyle/>
          <a:p>
            <a:pPr marL="801688" indent="-285750" algn="l" defTabSz="914126" hangingPunct="1">
              <a:lnSpc>
                <a:spcPct val="150000"/>
              </a:lnSpc>
              <a:spcAft>
                <a:spcPts val="300"/>
              </a:spcAft>
              <a:buClr>
                <a:schemeClr val="accent1">
                  <a:lumMod val="60000"/>
                  <a:lumOff val="40000"/>
                </a:schemeClr>
              </a:buClr>
              <a:buFont typeface="Wingdings" panose="05000000000000000000" pitchFamily="2" charset="2"/>
              <a:buChar char="ü"/>
            </a:pPr>
            <a:r>
              <a:rPr lang="tr-TR" b="1" dirty="0">
                <a:solidFill>
                  <a:prstClr val="black">
                    <a:lumMod val="75000"/>
                    <a:lumOff val="25000"/>
                  </a:prstClr>
                </a:solidFill>
                <a:latin typeface="Candara" panose="020E0502030303020204" pitchFamily="34" charset="0"/>
                <a:cs typeface="Arial" pitchFamily="34" charset="0"/>
              </a:rPr>
              <a:t>Aday</a:t>
            </a:r>
            <a:r>
              <a:rPr lang="tr-TR" sz="1800" b="1" dirty="0">
                <a:solidFill>
                  <a:prstClr val="black">
                    <a:lumMod val="75000"/>
                    <a:lumOff val="25000"/>
                  </a:prstClr>
                </a:solidFill>
                <a:latin typeface="Candara" panose="020E0502030303020204" pitchFamily="34" charset="0"/>
                <a:cs typeface="Arial" pitchFamily="34" charset="0"/>
              </a:rPr>
              <a:t> Mühendis, 4. yıl (7. ve 8. yarıyıl) okula hiç gelmeden iş yerinde </a:t>
            </a:r>
            <a:r>
              <a:rPr lang="tr-TR" sz="1800" b="1" dirty="0">
                <a:solidFill>
                  <a:schemeClr val="tx1"/>
                </a:solidFill>
                <a:latin typeface="Candara" panose="020E0502030303020204" pitchFamily="34" charset="0"/>
                <a:cs typeface="Arial" pitchFamily="34" charset="0"/>
              </a:rPr>
              <a:t>ücretli</a:t>
            </a:r>
            <a:r>
              <a:rPr lang="tr-TR" sz="1800" b="1" dirty="0">
                <a:solidFill>
                  <a:prstClr val="black">
                    <a:lumMod val="75000"/>
                    <a:lumOff val="25000"/>
                  </a:prstClr>
                </a:solidFill>
                <a:latin typeface="Candara" panose="020E0502030303020204" pitchFamily="34" charset="0"/>
                <a:cs typeface="Arial" pitchFamily="34" charset="0"/>
              </a:rPr>
              <a:t> çalışır! </a:t>
            </a:r>
          </a:p>
          <a:p>
            <a:pPr marL="801688" indent="-285750" algn="l" defTabSz="914126" hangingPunct="1">
              <a:lnSpc>
                <a:spcPct val="150000"/>
              </a:lnSpc>
              <a:spcAft>
                <a:spcPts val="300"/>
              </a:spcAft>
              <a:buFont typeface="Wingdings" panose="05000000000000000000" pitchFamily="2" charset="2"/>
              <a:buChar char="ü"/>
            </a:pPr>
            <a:r>
              <a:rPr lang="tr-TR" sz="1800" b="1" dirty="0">
                <a:solidFill>
                  <a:prstClr val="black">
                    <a:lumMod val="75000"/>
                    <a:lumOff val="25000"/>
                  </a:prstClr>
                </a:solidFill>
                <a:latin typeface="Candara" panose="020E0502030303020204" pitchFamily="34" charset="0"/>
                <a:cs typeface="Arial" pitchFamily="34" charset="0"/>
              </a:rPr>
              <a:t> Tam zamanlı (</a:t>
            </a:r>
            <a:r>
              <a:rPr lang="tr-TR" sz="1800" b="1" dirty="0">
                <a:solidFill>
                  <a:srgbClr val="C00000"/>
                </a:solidFill>
                <a:latin typeface="Candara" panose="020E0502030303020204" pitchFamily="34" charset="0"/>
                <a:cs typeface="Arial" pitchFamily="34" charset="0"/>
              </a:rPr>
              <a:t>haftada 5-gün 40-saat)</a:t>
            </a:r>
            <a:r>
              <a:rPr lang="tr-TR" sz="1800" b="1" dirty="0">
                <a:solidFill>
                  <a:prstClr val="black"/>
                </a:solidFill>
                <a:latin typeface="Candara" panose="020E0502030303020204" pitchFamily="34" charset="0"/>
                <a:cs typeface="Arial" pitchFamily="34" charset="0"/>
              </a:rPr>
              <a:t> çalışır.</a:t>
            </a:r>
          </a:p>
          <a:p>
            <a:pPr marL="801688" indent="-285750" algn="l" defTabSz="914126" hangingPunct="1">
              <a:lnSpc>
                <a:spcPct val="150000"/>
              </a:lnSpc>
              <a:spcAft>
                <a:spcPts val="300"/>
              </a:spcAft>
              <a:buFont typeface="Wingdings" panose="05000000000000000000" pitchFamily="2" charset="2"/>
              <a:buChar char="ü"/>
            </a:pPr>
            <a:r>
              <a:rPr lang="tr-TR" sz="1800" b="1" dirty="0">
                <a:solidFill>
                  <a:prstClr val="black">
                    <a:lumMod val="75000"/>
                    <a:lumOff val="25000"/>
                  </a:prstClr>
                </a:solidFill>
                <a:latin typeface="Candara" panose="020E0502030303020204" pitchFamily="34" charset="0"/>
                <a:cs typeface="Arial" pitchFamily="34" charset="0"/>
              </a:rPr>
              <a:t> İlk 3 yılda tüm derslerinde başarılı olan öğrenciler katılabilir.</a:t>
            </a:r>
          </a:p>
          <a:p>
            <a:pPr marL="801688" indent="-285750" defTabSz="914126">
              <a:lnSpc>
                <a:spcPct val="150000"/>
              </a:lnSpc>
              <a:spcAft>
                <a:spcPts val="300"/>
              </a:spcAft>
              <a:buFont typeface="Wingdings" panose="05000000000000000000" pitchFamily="2" charset="2"/>
              <a:buChar char="ü"/>
            </a:pPr>
            <a:r>
              <a:rPr kumimoji="0" lang="tr-TR" sz="1800" b="1" i="0" u="none" strike="noStrike" kern="0" cap="none" spc="0" normalizeH="0" baseline="0" noProof="0" dirty="0">
                <a:ln>
                  <a:noFill/>
                </a:ln>
                <a:solidFill>
                  <a:prstClr val="black">
                    <a:lumMod val="75000"/>
                    <a:lumOff val="25000"/>
                  </a:prstClr>
                </a:solidFill>
                <a:effectLst/>
                <a:uLnTx/>
                <a:uFillTx/>
                <a:latin typeface="Candara" panose="020E0502030303020204" pitchFamily="34" charset="0"/>
                <a:cs typeface="Arial" pitchFamily="34" charset="0"/>
              </a:rPr>
              <a:t>Seçmeli Uygulama (İstekli öğrenciler katılır)</a:t>
            </a:r>
          </a:p>
          <a:p>
            <a:pPr marL="801688" indent="-285750" defTabSz="914126">
              <a:lnSpc>
                <a:spcPct val="150000"/>
              </a:lnSpc>
              <a:spcAft>
                <a:spcPts val="300"/>
              </a:spcAft>
              <a:buFont typeface="Wingdings" panose="05000000000000000000" pitchFamily="2" charset="2"/>
              <a:buChar char="ü"/>
            </a:pPr>
            <a:r>
              <a:rPr kumimoji="0" lang="tr-TR" sz="1800" b="1" i="0" u="none" strike="noStrike" kern="0" cap="none" spc="0" normalizeH="0" baseline="0" noProof="0" dirty="0">
                <a:ln>
                  <a:noFill/>
                </a:ln>
                <a:solidFill>
                  <a:prstClr val="black">
                    <a:lumMod val="75000"/>
                    <a:lumOff val="25000"/>
                  </a:prstClr>
                </a:solidFill>
                <a:effectLst/>
                <a:uLnTx/>
                <a:uFillTx/>
                <a:latin typeface="Candara" panose="020E0502030303020204" pitchFamily="34" charset="0"/>
                <a:cs typeface="Arial" pitchFamily="34" charset="0"/>
              </a:rPr>
              <a:t>Aday Mühendisin sigortasını Mühendislik Fakültesi yapar.</a:t>
            </a:r>
          </a:p>
          <a:p>
            <a:pPr marL="801688" indent="-285750" defTabSz="914126">
              <a:lnSpc>
                <a:spcPct val="150000"/>
              </a:lnSpc>
              <a:spcAft>
                <a:spcPts val="300"/>
              </a:spcAft>
              <a:buFont typeface="Wingdings" panose="05000000000000000000" pitchFamily="2" charset="2"/>
              <a:buChar char="ü"/>
            </a:pPr>
            <a:r>
              <a:rPr kumimoji="0" lang="tr-TR" sz="1800" b="1" i="0" u="none" strike="noStrike" kern="0" cap="none" spc="0" normalizeH="0" baseline="0" noProof="0" dirty="0">
                <a:ln>
                  <a:noFill/>
                </a:ln>
                <a:solidFill>
                  <a:schemeClr val="tx1"/>
                </a:solidFill>
                <a:effectLst/>
                <a:uLnTx/>
                <a:uFillTx/>
                <a:latin typeface="Candara" panose="020E0502030303020204" pitchFamily="34" charset="0"/>
                <a:cs typeface="Arial" pitchFamily="34" charset="0"/>
              </a:rPr>
              <a:t>En az </a:t>
            </a:r>
            <a:r>
              <a:rPr kumimoji="0" lang="tr-TR" sz="1800" b="1" i="0" u="none" strike="noStrike" kern="0" cap="none" spc="0" normalizeH="0" baseline="0" noProof="0" dirty="0">
                <a:ln>
                  <a:noFill/>
                </a:ln>
                <a:solidFill>
                  <a:prstClr val="black">
                    <a:lumMod val="75000"/>
                    <a:lumOff val="25000"/>
                  </a:prstClr>
                </a:solidFill>
                <a:effectLst/>
                <a:uLnTx/>
                <a:uFillTx/>
                <a:latin typeface="Candara" panose="020E0502030303020204" pitchFamily="34" charset="0"/>
                <a:cs typeface="Arial" pitchFamily="34" charset="0"/>
              </a:rPr>
              <a:t>Asgari Ücretin yarısı kadar maaş alması beklenir.</a:t>
            </a:r>
          </a:p>
          <a:p>
            <a:pPr marL="801688" indent="-285750" defTabSz="914126">
              <a:lnSpc>
                <a:spcPct val="150000"/>
              </a:lnSpc>
              <a:spcAft>
                <a:spcPts val="300"/>
              </a:spcAft>
              <a:buFont typeface="Wingdings" panose="05000000000000000000" pitchFamily="2" charset="2"/>
              <a:buChar char="ü"/>
            </a:pPr>
            <a:r>
              <a:rPr kumimoji="0" lang="tr-TR" sz="1800" b="1" i="0" u="none" strike="noStrike" kern="0" cap="none" spc="0" normalizeH="0" baseline="0" noProof="0" dirty="0">
                <a:ln>
                  <a:noFill/>
                </a:ln>
                <a:solidFill>
                  <a:prstClr val="black">
                    <a:lumMod val="75000"/>
                    <a:lumOff val="25000"/>
                  </a:prstClr>
                </a:solidFill>
                <a:effectLst/>
                <a:uLnTx/>
                <a:uFillTx/>
                <a:latin typeface="Candara" panose="020E0502030303020204" pitchFamily="34" charset="0"/>
                <a:cs typeface="Arial" pitchFamily="34" charset="0"/>
              </a:rPr>
              <a:t>Öğrenci, Ortak Eğitim süresince Yükseköğretim Kurumları Öğrenci Disiplin Yönetmeliği’ne tabiidir.</a:t>
            </a:r>
          </a:p>
          <a:p>
            <a:pPr marL="801688" indent="-285750" defTabSz="914126">
              <a:lnSpc>
                <a:spcPct val="150000"/>
              </a:lnSpc>
              <a:spcAft>
                <a:spcPts val="300"/>
              </a:spcAft>
              <a:buFont typeface="Wingdings" panose="05000000000000000000" pitchFamily="2" charset="2"/>
              <a:buChar char="ü"/>
            </a:pPr>
            <a:endParaRPr lang="tr-TR" sz="1800" b="1" dirty="0">
              <a:solidFill>
                <a:prstClr val="black">
                  <a:lumMod val="75000"/>
                  <a:lumOff val="25000"/>
                </a:prstClr>
              </a:solidFill>
              <a:latin typeface="Candara" panose="020E0502030303020204" pitchFamily="34" charset="0"/>
              <a:cs typeface="Arial" pitchFamily="34" charset="0"/>
            </a:endParaRPr>
          </a:p>
          <a:p>
            <a:pPr marL="0" marR="0" lvl="0" indent="0" defTabSz="914126" eaLnBrk="1" fontAlgn="auto" latinLnBrk="0" hangingPunct="1">
              <a:lnSpc>
                <a:spcPct val="150000"/>
              </a:lnSpc>
              <a:spcBef>
                <a:spcPts val="0"/>
              </a:spcBef>
              <a:spcAft>
                <a:spcPts val="300"/>
              </a:spcAft>
              <a:buClrTx/>
              <a:buSzTx/>
              <a:buFontTx/>
              <a:buNone/>
              <a:tabLst/>
              <a:defRPr/>
            </a:pPr>
            <a:r>
              <a:rPr kumimoji="0" lang="tr-TR" sz="1800" b="1" i="0" u="none" strike="noStrike" kern="0" cap="none" spc="0" normalizeH="0" baseline="0" noProof="0" dirty="0">
                <a:ln>
                  <a:noFill/>
                </a:ln>
                <a:solidFill>
                  <a:srgbClr val="C00000"/>
                </a:solidFill>
                <a:effectLst/>
                <a:uLnTx/>
                <a:uFillTx/>
                <a:latin typeface="Candara" panose="020E0502030303020204" pitchFamily="34" charset="0"/>
                <a:cs typeface="Arial" pitchFamily="34" charset="0"/>
              </a:rPr>
              <a:t>	ORTAK EĞİTİME SADECE BAŞARILI VE İSTEKLİ ÖĞRENCİLER KATILABİLİR!</a:t>
            </a:r>
            <a:endParaRPr kumimoji="0" lang="en-US" sz="1800" b="1" i="0" u="none" strike="noStrike" kern="0" cap="none" spc="0" normalizeH="0" baseline="0" noProof="0" dirty="0">
              <a:ln>
                <a:noFill/>
              </a:ln>
              <a:solidFill>
                <a:prstClr val="black">
                  <a:lumMod val="75000"/>
                  <a:lumOff val="25000"/>
                </a:prstClr>
              </a:solidFill>
              <a:effectLst/>
              <a:uLnTx/>
              <a:uFillTx/>
              <a:latin typeface="Arial" pitchFamily="34" charset="0"/>
              <a:cs typeface="Arial" pitchFamily="34" charset="0"/>
            </a:endParaRPr>
          </a:p>
          <a:p>
            <a:endParaRPr lang="tr-TR" dirty="0"/>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52384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514972" y="272545"/>
            <a:ext cx="8596668" cy="849549"/>
          </a:xfrm>
        </p:spPr>
        <p:txBody>
          <a:bodyPr/>
          <a:lstStyle/>
          <a:p>
            <a:r>
              <a:rPr lang="tr-TR" dirty="0"/>
              <a:t>Ortak Eğitim Formları - Firma</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9" name="İçerik Yer Tutucusu 2">
            <a:extLst>
              <a:ext uri="{FF2B5EF4-FFF2-40B4-BE49-F238E27FC236}">
                <a16:creationId xmlns:a16="http://schemas.microsoft.com/office/drawing/2014/main" id="{CE1F045B-2EE4-BC39-CD5F-511E8A006777}"/>
              </a:ext>
            </a:extLst>
          </p:cNvPr>
          <p:cNvSpPr txBox="1">
            <a:spLocks/>
          </p:cNvSpPr>
          <p:nvPr/>
        </p:nvSpPr>
        <p:spPr>
          <a:xfrm>
            <a:off x="5716621" y="1626688"/>
            <a:ext cx="5246524"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None/>
              <a:defRPr/>
            </a:pPr>
            <a:r>
              <a:rPr lang="tr-TR" sz="2400" b="1" dirty="0">
                <a:solidFill>
                  <a:schemeClr val="accent4"/>
                </a:solidFill>
              </a:rPr>
              <a:t>FİRMA</a:t>
            </a:r>
          </a:p>
          <a:p>
            <a:pPr marL="457200" indent="-457200" defTabSz="584200" hangingPunct="0">
              <a:spcBef>
                <a:spcPts val="1800"/>
              </a:spcBef>
              <a:buClrTx/>
              <a:buSzTx/>
              <a:buFont typeface="Arial" panose="020B0604020202020204" pitchFamily="34" charset="0"/>
              <a:buChar char="•"/>
              <a:defRPr/>
            </a:pPr>
            <a:r>
              <a:rPr lang="tr-TR" sz="2400" dirty="0"/>
              <a:t>Firmalar İçin Ortak Eğitim Sistemi Kullanım Kılavuzu</a:t>
            </a:r>
          </a:p>
          <a:p>
            <a:pPr marL="457200" indent="-457200" defTabSz="584200" hangingPunct="0">
              <a:spcBef>
                <a:spcPts val="1800"/>
              </a:spcBef>
              <a:buClrTx/>
              <a:buSzTx/>
              <a:buFont typeface="Arial" panose="020B0604020202020204" pitchFamily="34" charset="0"/>
              <a:buChar char="•"/>
              <a:defRPr/>
            </a:pPr>
            <a:r>
              <a:rPr lang="tr-TR" sz="2300" b="1" kern="0" dirty="0">
                <a:solidFill>
                  <a:schemeClr val="accent3"/>
                </a:solidFill>
                <a:cs typeface="Calibri" panose="020F0502020204030204" pitchFamily="34" charset="0"/>
                <a:sym typeface="Helvetica Light"/>
              </a:rPr>
              <a:t>İş Yeri Bilgi Bankası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OE Protokolü (Rektörlük)</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Sonlandırma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Değerlendirme Formu</a:t>
            </a:r>
          </a:p>
          <a:p>
            <a:pPr marL="457200" indent="-457200" defTabSz="584200" hangingPunct="0">
              <a:spcBef>
                <a:spcPts val="1800"/>
              </a:spcBef>
              <a:buClrTx/>
              <a:buSzTx/>
              <a:buFont typeface="Arial" panose="020B0604020202020204" pitchFamily="34" charset="0"/>
              <a:buChar char="•"/>
              <a:defRPr/>
            </a:pPr>
            <a:endParaRPr lang="tr-TR" sz="2300" kern="0" dirty="0">
              <a:solidFill>
                <a:srgbClr val="000000"/>
              </a:solidFill>
              <a:cs typeface="Calibri" panose="020F0502020204030204" pitchFamily="34" charset="0"/>
              <a:sym typeface="Helvetica Light"/>
            </a:endParaRPr>
          </a:p>
        </p:txBody>
      </p:sp>
      <p:pic>
        <p:nvPicPr>
          <p:cNvPr id="11" name="Resim 10">
            <a:extLst>
              <a:ext uri="{FF2B5EF4-FFF2-40B4-BE49-F238E27FC236}">
                <a16:creationId xmlns:a16="http://schemas.microsoft.com/office/drawing/2014/main" id="{B97F0985-EFE4-0369-2063-E9EAEF7BC3A3}"/>
              </a:ext>
            </a:extLst>
          </p:cNvPr>
          <p:cNvPicPr>
            <a:picLocks noChangeAspect="1"/>
          </p:cNvPicPr>
          <p:nvPr/>
        </p:nvPicPr>
        <p:blipFill>
          <a:blip r:embed="rId4"/>
          <a:stretch>
            <a:fillRect/>
          </a:stretch>
        </p:blipFill>
        <p:spPr>
          <a:xfrm>
            <a:off x="798897" y="1092956"/>
            <a:ext cx="4480798" cy="5598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0272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076F2-FD5F-46A6-6BD8-C34EA4F92BC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A861712-3CFE-5A5D-47C0-5C697E52C9C5}"/>
              </a:ext>
            </a:extLst>
          </p:cNvPr>
          <p:cNvSpPr>
            <a:spLocks noGrp="1"/>
          </p:cNvSpPr>
          <p:nvPr>
            <p:ph type="title"/>
          </p:nvPr>
        </p:nvSpPr>
        <p:spPr>
          <a:xfrm>
            <a:off x="514972" y="420770"/>
            <a:ext cx="8596668" cy="849549"/>
          </a:xfrm>
        </p:spPr>
        <p:txBody>
          <a:bodyPr/>
          <a:lstStyle/>
          <a:p>
            <a:r>
              <a:rPr lang="tr-TR" dirty="0"/>
              <a:t>Ortak Eğitim Formları - Firma</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40D821F4-8FB9-6917-0640-F6823784F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9B80D278-262A-2FF2-B497-F22B53FFE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7" name="Resim 6">
            <a:extLst>
              <a:ext uri="{FF2B5EF4-FFF2-40B4-BE49-F238E27FC236}">
                <a16:creationId xmlns:a16="http://schemas.microsoft.com/office/drawing/2014/main" id="{EE0DFB1F-6C8B-2324-9007-4BCFABF59785}"/>
              </a:ext>
            </a:extLst>
          </p:cNvPr>
          <p:cNvPicPr>
            <a:picLocks noChangeAspect="1"/>
          </p:cNvPicPr>
          <p:nvPr/>
        </p:nvPicPr>
        <p:blipFill>
          <a:blip r:embed="rId4"/>
          <a:stretch>
            <a:fillRect/>
          </a:stretch>
        </p:blipFill>
        <p:spPr>
          <a:xfrm>
            <a:off x="514972" y="1459148"/>
            <a:ext cx="4670246" cy="50750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İçerik Yer Tutucusu 2">
            <a:extLst>
              <a:ext uri="{FF2B5EF4-FFF2-40B4-BE49-F238E27FC236}">
                <a16:creationId xmlns:a16="http://schemas.microsoft.com/office/drawing/2014/main" id="{21CB820D-B6BF-3AFF-7093-90B5B86B3C4D}"/>
              </a:ext>
            </a:extLst>
          </p:cNvPr>
          <p:cNvSpPr txBox="1">
            <a:spLocks/>
          </p:cNvSpPr>
          <p:nvPr/>
        </p:nvSpPr>
        <p:spPr>
          <a:xfrm>
            <a:off x="5563542" y="1626688"/>
            <a:ext cx="5246524"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None/>
              <a:defRPr/>
            </a:pPr>
            <a:r>
              <a:rPr lang="tr-TR" sz="2400" b="1" dirty="0">
                <a:solidFill>
                  <a:schemeClr val="accent4"/>
                </a:solidFill>
              </a:rPr>
              <a:t>FİRMA</a:t>
            </a:r>
          </a:p>
          <a:p>
            <a:pPr marL="457200" indent="-457200" defTabSz="584200" hangingPunct="0">
              <a:spcBef>
                <a:spcPts val="1800"/>
              </a:spcBef>
              <a:buClrTx/>
              <a:buSzTx/>
              <a:buFont typeface="Arial" panose="020B0604020202020204" pitchFamily="34" charset="0"/>
              <a:buChar char="•"/>
              <a:defRPr/>
            </a:pPr>
            <a:r>
              <a:rPr lang="tr-TR" sz="2400" dirty="0"/>
              <a:t>Firmalar İçin Ortak Eğitim Sistemi Kullanım Kılavuzu</a:t>
            </a:r>
          </a:p>
          <a:p>
            <a:pPr marL="457200" indent="-457200" defTabSz="584200" hangingPunct="0">
              <a:spcBef>
                <a:spcPts val="1800"/>
              </a:spcBef>
              <a:buClrTx/>
              <a:buSzTx/>
              <a:buFont typeface="Arial" panose="020B0604020202020204" pitchFamily="34" charset="0"/>
              <a:buChar char="•"/>
              <a:defRPr/>
            </a:pPr>
            <a:r>
              <a:rPr lang="tr-TR" sz="2400" dirty="0">
                <a:sym typeface="Helvetica Light"/>
              </a:rPr>
              <a:t>İş Yeri Bilgi Bankası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OE Protokolü (Rektörlük)</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b="1" kern="0" dirty="0">
                <a:solidFill>
                  <a:schemeClr val="accent3"/>
                </a:solidFill>
                <a:cs typeface="Calibri" panose="020F0502020204030204" pitchFamily="34" charset="0"/>
                <a:sym typeface="Helvetica Light"/>
              </a:rPr>
              <a:t>Uygulama Sözleşmesi Sonlandırma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Değerlendirme Formu</a:t>
            </a:r>
          </a:p>
          <a:p>
            <a:pPr marL="457200" indent="-457200" defTabSz="584200" hangingPunct="0">
              <a:spcBef>
                <a:spcPts val="1800"/>
              </a:spcBef>
              <a:buClrTx/>
              <a:buSzTx/>
              <a:buFont typeface="Arial" panose="020B0604020202020204" pitchFamily="34" charset="0"/>
              <a:buChar char="•"/>
              <a:defRPr/>
            </a:pPr>
            <a:endParaRPr lang="tr-TR" sz="2300" b="1" kern="0" dirty="0">
              <a:solidFill>
                <a:schemeClr val="accent3"/>
              </a:solidFill>
              <a:cs typeface="Calibri" panose="020F0502020204030204" pitchFamily="34" charset="0"/>
              <a:sym typeface="Helvetica Light"/>
            </a:endParaRPr>
          </a:p>
        </p:txBody>
      </p:sp>
    </p:spTree>
    <p:extLst>
      <p:ext uri="{BB962C8B-B14F-4D97-AF65-F5344CB8AC3E}">
        <p14:creationId xmlns:p14="http://schemas.microsoft.com/office/powerpoint/2010/main" val="425538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2AA43-5BF3-C39F-7B97-E36132ECAA4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E4D24B6-7655-DDA7-C68C-F71716F1DAE3}"/>
              </a:ext>
            </a:extLst>
          </p:cNvPr>
          <p:cNvSpPr>
            <a:spLocks noGrp="1"/>
          </p:cNvSpPr>
          <p:nvPr>
            <p:ph type="title"/>
          </p:nvPr>
        </p:nvSpPr>
        <p:spPr>
          <a:xfrm>
            <a:off x="514972" y="420770"/>
            <a:ext cx="8596668" cy="849549"/>
          </a:xfrm>
        </p:spPr>
        <p:txBody>
          <a:bodyPr/>
          <a:lstStyle/>
          <a:p>
            <a:r>
              <a:rPr lang="tr-TR" dirty="0"/>
              <a:t>Ortak Eğitim Formları - Firma</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B84873F3-A99C-6A29-6E42-2A5504D97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B22EB94F-5A3D-B1C5-F395-4883095A5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9" name="İçerik Yer Tutucusu 2">
            <a:extLst>
              <a:ext uri="{FF2B5EF4-FFF2-40B4-BE49-F238E27FC236}">
                <a16:creationId xmlns:a16="http://schemas.microsoft.com/office/drawing/2014/main" id="{75FA01F1-1A11-02B9-3258-F810ED6C6E48}"/>
              </a:ext>
            </a:extLst>
          </p:cNvPr>
          <p:cNvSpPr txBox="1">
            <a:spLocks/>
          </p:cNvSpPr>
          <p:nvPr/>
        </p:nvSpPr>
        <p:spPr>
          <a:xfrm>
            <a:off x="362229" y="1432186"/>
            <a:ext cx="5246524"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None/>
              <a:defRPr/>
            </a:pPr>
            <a:r>
              <a:rPr lang="tr-TR" sz="2400" b="1" dirty="0">
                <a:solidFill>
                  <a:schemeClr val="accent4"/>
                </a:solidFill>
              </a:rPr>
              <a:t>FİRMA</a:t>
            </a:r>
          </a:p>
          <a:p>
            <a:pPr marL="457200" indent="-457200" defTabSz="584200" hangingPunct="0">
              <a:spcBef>
                <a:spcPts val="1800"/>
              </a:spcBef>
              <a:buClrTx/>
              <a:buSzTx/>
              <a:buFont typeface="Arial" panose="020B0604020202020204" pitchFamily="34" charset="0"/>
              <a:buChar char="•"/>
              <a:defRPr/>
            </a:pPr>
            <a:r>
              <a:rPr lang="tr-TR" sz="2400" dirty="0"/>
              <a:t>Firmalar İçin Ortak Eğitim Sistemi Kullanım Kılavuzu</a:t>
            </a:r>
          </a:p>
          <a:p>
            <a:pPr marL="457200" indent="-457200" defTabSz="584200" hangingPunct="0">
              <a:spcBef>
                <a:spcPts val="1800"/>
              </a:spcBef>
              <a:buClrTx/>
              <a:buSzTx/>
              <a:buFont typeface="Arial" panose="020B0604020202020204" pitchFamily="34" charset="0"/>
              <a:buChar char="•"/>
              <a:defRPr/>
            </a:pPr>
            <a:r>
              <a:rPr lang="tr-TR" sz="2400" dirty="0">
                <a:sym typeface="Helvetica Light"/>
              </a:rPr>
              <a:t>İş Yeri Bilgi Bankası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OE Protokolü (Rektörlük)</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Sonlandırma Formu</a:t>
            </a:r>
          </a:p>
          <a:p>
            <a:pPr marL="457200" indent="-457200" defTabSz="584200" hangingPunct="0">
              <a:spcBef>
                <a:spcPts val="1800"/>
              </a:spcBef>
              <a:buClrTx/>
              <a:buSzTx/>
              <a:buFont typeface="Arial" panose="020B0604020202020204" pitchFamily="34" charset="0"/>
              <a:buChar char="•"/>
              <a:defRPr/>
            </a:pPr>
            <a:r>
              <a:rPr lang="tr-TR" sz="2300" b="1" kern="0" dirty="0">
                <a:solidFill>
                  <a:schemeClr val="accent3"/>
                </a:solidFill>
                <a:cs typeface="Calibri" panose="020F0502020204030204" pitchFamily="34" charset="0"/>
                <a:sym typeface="Helvetica Light"/>
              </a:rPr>
              <a:t>Öğrenci Değerlendirme Formu</a:t>
            </a:r>
          </a:p>
          <a:p>
            <a:pPr marL="457200" indent="-457200" defTabSz="584200" hangingPunct="0">
              <a:spcBef>
                <a:spcPts val="1800"/>
              </a:spcBef>
              <a:buClrTx/>
              <a:buSzTx/>
              <a:buFont typeface="Arial" panose="020B0604020202020204" pitchFamily="34" charset="0"/>
              <a:buChar char="•"/>
              <a:defRPr/>
            </a:pPr>
            <a:endParaRPr lang="tr-TR" sz="2300" b="1" kern="0" dirty="0">
              <a:solidFill>
                <a:schemeClr val="accent3"/>
              </a:solidFill>
              <a:cs typeface="Calibri" panose="020F0502020204030204" pitchFamily="34" charset="0"/>
              <a:sym typeface="Helvetica Light"/>
            </a:endParaRPr>
          </a:p>
        </p:txBody>
      </p:sp>
      <p:pic>
        <p:nvPicPr>
          <p:cNvPr id="10" name="Resim 9">
            <a:extLst>
              <a:ext uri="{FF2B5EF4-FFF2-40B4-BE49-F238E27FC236}">
                <a16:creationId xmlns:a16="http://schemas.microsoft.com/office/drawing/2014/main" id="{46D36D6E-3AA6-FFC8-001C-ACB8AD24A0B6}"/>
              </a:ext>
            </a:extLst>
          </p:cNvPr>
          <p:cNvPicPr>
            <a:picLocks noChangeAspect="1"/>
          </p:cNvPicPr>
          <p:nvPr/>
        </p:nvPicPr>
        <p:blipFill>
          <a:blip r:embed="rId4"/>
          <a:stretch>
            <a:fillRect/>
          </a:stretch>
        </p:blipFill>
        <p:spPr>
          <a:xfrm>
            <a:off x="5608753" y="1432186"/>
            <a:ext cx="6373271" cy="5230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8238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B263A3-C6C9-0309-3562-6E74E6B29112}"/>
              </a:ext>
            </a:extLst>
          </p:cNvPr>
          <p:cNvSpPr>
            <a:spLocks noGrp="1"/>
          </p:cNvSpPr>
          <p:nvPr>
            <p:ph type="title"/>
          </p:nvPr>
        </p:nvSpPr>
        <p:spPr>
          <a:xfrm>
            <a:off x="677334" y="218982"/>
            <a:ext cx="8596668" cy="1320800"/>
          </a:xfrm>
        </p:spPr>
        <p:txBody>
          <a:bodyPr/>
          <a:lstStyle/>
          <a:p>
            <a:r>
              <a:rPr lang="tr-TR" dirty="0"/>
              <a:t>İş Yeri Değişikliği</a:t>
            </a:r>
          </a:p>
        </p:txBody>
      </p:sp>
      <p:sp>
        <p:nvSpPr>
          <p:cNvPr id="3" name="İçerik Yer Tutucusu 2">
            <a:extLst>
              <a:ext uri="{FF2B5EF4-FFF2-40B4-BE49-F238E27FC236}">
                <a16:creationId xmlns:a16="http://schemas.microsoft.com/office/drawing/2014/main" id="{DEDA2B7A-A414-30B7-E787-B7930E6D62F9}"/>
              </a:ext>
            </a:extLst>
          </p:cNvPr>
          <p:cNvSpPr>
            <a:spLocks noGrp="1"/>
          </p:cNvSpPr>
          <p:nvPr>
            <p:ph idx="1"/>
          </p:nvPr>
        </p:nvSpPr>
        <p:spPr>
          <a:xfrm>
            <a:off x="677334" y="1171852"/>
            <a:ext cx="8596668" cy="5076547"/>
          </a:xfrm>
        </p:spPr>
        <p:txBody>
          <a:bodyPr>
            <a:normAutofit fontScale="92500" lnSpcReduction="20000"/>
          </a:bodyPr>
          <a:lstStyle/>
          <a:p>
            <a:pPr marL="49530" indent="540385" algn="l">
              <a:spcBef>
                <a:spcPts val="600"/>
              </a:spcBef>
            </a:pPr>
            <a:r>
              <a:rPr lang="tr-TR" sz="1800" dirty="0">
                <a:effectLst/>
                <a:ea typeface="Times New Roman" panose="02020603050405020304" pitchFamily="18" charset="0"/>
              </a:rPr>
              <a:t>Öğrenciler</a:t>
            </a:r>
            <a:r>
              <a:rPr lang="tr-TR" sz="1800" spc="-15" dirty="0">
                <a:effectLst/>
                <a:ea typeface="Times New Roman" panose="02020603050405020304" pitchFamily="18" charset="0"/>
              </a:rPr>
              <a:t> </a:t>
            </a:r>
            <a:r>
              <a:rPr lang="tr-TR" sz="1800" dirty="0">
                <a:effectLst/>
                <a:ea typeface="Times New Roman" panose="02020603050405020304" pitchFamily="18" charset="0"/>
              </a:rPr>
              <a:t>eşleştirme</a:t>
            </a:r>
            <a:r>
              <a:rPr lang="tr-TR" sz="1800" spc="-20" dirty="0">
                <a:effectLst/>
                <a:ea typeface="Times New Roman" panose="02020603050405020304" pitchFamily="18" charset="0"/>
              </a:rPr>
              <a:t> </a:t>
            </a:r>
            <a:r>
              <a:rPr lang="tr-TR" sz="1800" dirty="0">
                <a:effectLst/>
                <a:ea typeface="Times New Roman" panose="02020603050405020304" pitchFamily="18" charset="0"/>
              </a:rPr>
              <a:t>süreci</a:t>
            </a:r>
            <a:r>
              <a:rPr lang="tr-TR" sz="1800" spc="-20" dirty="0">
                <a:effectLst/>
                <a:ea typeface="Times New Roman" panose="02020603050405020304" pitchFamily="18" charset="0"/>
              </a:rPr>
              <a:t> </a:t>
            </a:r>
            <a:r>
              <a:rPr lang="tr-TR" sz="1800" dirty="0">
                <a:effectLst/>
                <a:ea typeface="Times New Roman" panose="02020603050405020304" pitchFamily="18" charset="0"/>
              </a:rPr>
              <a:t>sonunda</a:t>
            </a:r>
            <a:r>
              <a:rPr lang="tr-TR" sz="1800" spc="-20" dirty="0">
                <a:effectLst/>
                <a:ea typeface="Times New Roman" panose="02020603050405020304" pitchFamily="18" charset="0"/>
              </a:rPr>
              <a:t> </a:t>
            </a:r>
            <a:r>
              <a:rPr lang="tr-TR" sz="1800" dirty="0">
                <a:effectLst/>
                <a:ea typeface="Times New Roman" panose="02020603050405020304" pitchFamily="18" charset="0"/>
              </a:rPr>
              <a:t>veya</a:t>
            </a:r>
            <a:r>
              <a:rPr lang="tr-TR" sz="1800" spc="-15" dirty="0">
                <a:effectLst/>
                <a:ea typeface="Times New Roman" panose="02020603050405020304" pitchFamily="18" charset="0"/>
              </a:rPr>
              <a:t> </a:t>
            </a:r>
            <a:r>
              <a:rPr lang="tr-TR" sz="1800" dirty="0">
                <a:effectLst/>
                <a:ea typeface="Times New Roman" panose="02020603050405020304" pitchFamily="18" charset="0"/>
              </a:rPr>
              <a:t>uygulamaya</a:t>
            </a:r>
            <a:r>
              <a:rPr lang="tr-TR" sz="1800" spc="-20" dirty="0">
                <a:effectLst/>
                <a:ea typeface="Times New Roman" panose="02020603050405020304" pitchFamily="18" charset="0"/>
              </a:rPr>
              <a:t> </a:t>
            </a:r>
            <a:r>
              <a:rPr lang="tr-TR" sz="1800" dirty="0">
                <a:effectLst/>
                <a:ea typeface="Times New Roman" panose="02020603050405020304" pitchFamily="18" charset="0"/>
              </a:rPr>
              <a:t>başladıktan sonra,</a:t>
            </a:r>
            <a:r>
              <a:rPr lang="tr-TR" sz="1800" spc="5" dirty="0">
                <a:effectLst/>
                <a:ea typeface="Times New Roman" panose="02020603050405020304" pitchFamily="18" charset="0"/>
              </a:rPr>
              <a:t> </a:t>
            </a:r>
            <a:r>
              <a:rPr lang="tr-TR" sz="1800" dirty="0">
                <a:effectLst/>
                <a:ea typeface="Times New Roman" panose="02020603050405020304" pitchFamily="18" charset="0"/>
              </a:rPr>
              <a:t>geçerli</a:t>
            </a:r>
            <a:r>
              <a:rPr lang="tr-TR" sz="1800" spc="5" dirty="0">
                <a:effectLst/>
                <a:ea typeface="Times New Roman" panose="02020603050405020304" pitchFamily="18" charset="0"/>
              </a:rPr>
              <a:t> </a:t>
            </a:r>
            <a:r>
              <a:rPr lang="tr-TR" sz="1800" dirty="0">
                <a:effectLst/>
                <a:ea typeface="Times New Roman" panose="02020603050405020304" pitchFamily="18" charset="0"/>
              </a:rPr>
              <a:t>nedenlere</a:t>
            </a:r>
            <a:r>
              <a:rPr lang="tr-TR" sz="1800" spc="5" dirty="0">
                <a:effectLst/>
                <a:ea typeface="Times New Roman" panose="02020603050405020304" pitchFamily="18" charset="0"/>
              </a:rPr>
              <a:t> </a:t>
            </a:r>
            <a:r>
              <a:rPr lang="tr-TR" sz="1800" dirty="0">
                <a:effectLst/>
                <a:ea typeface="Times New Roman" panose="02020603050405020304" pitchFamily="18" charset="0"/>
              </a:rPr>
              <a:t>dayanarak</a:t>
            </a:r>
            <a:r>
              <a:rPr lang="tr-TR" sz="1800" spc="5" dirty="0">
                <a:effectLst/>
                <a:ea typeface="Times New Roman" panose="02020603050405020304" pitchFamily="18" charset="0"/>
              </a:rPr>
              <a:t> </a:t>
            </a:r>
            <a:r>
              <a:rPr lang="tr-TR" sz="1800" dirty="0">
                <a:effectLst/>
                <a:ea typeface="Times New Roman" panose="02020603050405020304" pitchFamily="18" charset="0"/>
              </a:rPr>
              <a:t>yer</a:t>
            </a:r>
            <a:r>
              <a:rPr lang="tr-TR" sz="1800" spc="5" dirty="0">
                <a:effectLst/>
                <a:ea typeface="Times New Roman" panose="02020603050405020304" pitchFamily="18" charset="0"/>
              </a:rPr>
              <a:t> </a:t>
            </a:r>
            <a:r>
              <a:rPr lang="tr-TR" sz="1800" dirty="0">
                <a:effectLst/>
                <a:ea typeface="Times New Roman" panose="02020603050405020304" pitchFamily="18" charset="0"/>
              </a:rPr>
              <a:t>değişikliği</a:t>
            </a:r>
            <a:r>
              <a:rPr lang="tr-TR" sz="1800" spc="5" dirty="0">
                <a:effectLst/>
                <a:ea typeface="Times New Roman" panose="02020603050405020304" pitchFamily="18" charset="0"/>
              </a:rPr>
              <a:t> </a:t>
            </a:r>
            <a:r>
              <a:rPr lang="tr-TR" sz="1800" dirty="0">
                <a:effectLst/>
                <a:ea typeface="Times New Roman" panose="02020603050405020304" pitchFamily="18" charset="0"/>
              </a:rPr>
              <a:t>talebinde</a:t>
            </a:r>
            <a:r>
              <a:rPr lang="tr-TR" sz="1800" spc="300" dirty="0">
                <a:effectLst/>
                <a:ea typeface="Times New Roman" panose="02020603050405020304" pitchFamily="18" charset="0"/>
              </a:rPr>
              <a:t> </a:t>
            </a:r>
            <a:r>
              <a:rPr lang="tr-TR" sz="1800" dirty="0">
                <a:effectLst/>
                <a:ea typeface="Times New Roman" panose="02020603050405020304" pitchFamily="18" charset="0"/>
              </a:rPr>
              <a:t>bulunabilir.</a:t>
            </a:r>
            <a:r>
              <a:rPr lang="tr-TR" sz="1800" spc="305" dirty="0">
                <a:effectLst/>
                <a:ea typeface="Times New Roman" panose="02020603050405020304" pitchFamily="18" charset="0"/>
              </a:rPr>
              <a:t> </a:t>
            </a:r>
          </a:p>
          <a:p>
            <a:pPr marL="49530" indent="540385" algn="l">
              <a:spcBef>
                <a:spcPts val="600"/>
              </a:spcBef>
            </a:pPr>
            <a:endParaRPr lang="tr-TR" spc="305" dirty="0"/>
          </a:p>
          <a:p>
            <a:pPr marL="49530" indent="540385" algn="l">
              <a:spcBef>
                <a:spcPts val="600"/>
              </a:spcBef>
            </a:pPr>
            <a:r>
              <a:rPr lang="tr-TR" sz="1800" dirty="0">
                <a:effectLst/>
                <a:ea typeface="Times New Roman" panose="02020603050405020304" pitchFamily="18" charset="0"/>
              </a:rPr>
              <a:t>Uygulamaya</a:t>
            </a:r>
            <a:r>
              <a:rPr lang="tr-TR" sz="1800" spc="5" dirty="0">
                <a:effectLst/>
                <a:ea typeface="Times New Roman" panose="02020603050405020304" pitchFamily="18" charset="0"/>
              </a:rPr>
              <a:t> </a:t>
            </a:r>
            <a:r>
              <a:rPr lang="tr-TR" sz="1800" dirty="0">
                <a:effectLst/>
                <a:ea typeface="Times New Roman" panose="02020603050405020304" pitchFamily="18" charset="0"/>
              </a:rPr>
              <a:t>başlamış</a:t>
            </a:r>
            <a:r>
              <a:rPr lang="tr-TR" sz="1800" spc="30" dirty="0">
                <a:effectLst/>
                <a:ea typeface="Times New Roman" panose="02020603050405020304" pitchFamily="18" charset="0"/>
              </a:rPr>
              <a:t> </a:t>
            </a:r>
            <a:r>
              <a:rPr lang="tr-TR" sz="1800" dirty="0">
                <a:effectLst/>
                <a:ea typeface="Times New Roman" panose="02020603050405020304" pitchFamily="18" charset="0"/>
              </a:rPr>
              <a:t>olan</a:t>
            </a:r>
            <a:r>
              <a:rPr lang="tr-TR" sz="1800" spc="30" dirty="0">
                <a:effectLst/>
                <a:ea typeface="Times New Roman" panose="02020603050405020304" pitchFamily="18" charset="0"/>
              </a:rPr>
              <a:t> </a:t>
            </a:r>
            <a:r>
              <a:rPr lang="tr-TR" sz="1800" dirty="0">
                <a:effectLst/>
                <a:ea typeface="Times New Roman" panose="02020603050405020304" pitchFamily="18" charset="0"/>
              </a:rPr>
              <a:t>öğrenci,</a:t>
            </a:r>
            <a:r>
              <a:rPr lang="tr-TR" sz="1800" spc="20" dirty="0">
                <a:effectLst/>
                <a:ea typeface="Times New Roman" panose="02020603050405020304" pitchFamily="18" charset="0"/>
              </a:rPr>
              <a:t> </a:t>
            </a:r>
            <a:r>
              <a:rPr lang="tr-TR" sz="1800" dirty="0">
                <a:effectLst/>
                <a:ea typeface="Times New Roman" panose="02020603050405020304" pitchFamily="18" charset="0"/>
              </a:rPr>
              <a:t>talebi</a:t>
            </a:r>
            <a:r>
              <a:rPr lang="tr-TR" sz="1800" spc="50" dirty="0">
                <a:effectLst/>
                <a:ea typeface="Times New Roman" panose="02020603050405020304" pitchFamily="18" charset="0"/>
              </a:rPr>
              <a:t> </a:t>
            </a:r>
            <a:r>
              <a:rPr lang="tr-TR" sz="1800" dirty="0">
                <a:effectLst/>
                <a:ea typeface="Times New Roman" panose="02020603050405020304" pitchFamily="18" charset="0"/>
              </a:rPr>
              <a:t>sonuçlanıncaya</a:t>
            </a:r>
            <a:r>
              <a:rPr lang="tr-TR" sz="1800" spc="35" dirty="0">
                <a:effectLst/>
                <a:ea typeface="Times New Roman" panose="02020603050405020304" pitchFamily="18" charset="0"/>
              </a:rPr>
              <a:t> </a:t>
            </a:r>
            <a:r>
              <a:rPr lang="tr-TR" sz="1800" dirty="0">
                <a:effectLst/>
                <a:ea typeface="Times New Roman" panose="02020603050405020304" pitchFamily="18" charset="0"/>
              </a:rPr>
              <a:t>kadar</a:t>
            </a:r>
            <a:r>
              <a:rPr lang="tr-TR" sz="1800" spc="25" dirty="0">
                <a:effectLst/>
                <a:ea typeface="Times New Roman" panose="02020603050405020304" pitchFamily="18" charset="0"/>
              </a:rPr>
              <a:t> </a:t>
            </a:r>
            <a:r>
              <a:rPr lang="tr-TR" sz="1800" dirty="0">
                <a:effectLst/>
                <a:ea typeface="Times New Roman" panose="02020603050405020304" pitchFamily="18" charset="0"/>
              </a:rPr>
              <a:t>iş yerinde</a:t>
            </a:r>
            <a:r>
              <a:rPr lang="tr-TR" sz="1800" spc="35" dirty="0">
                <a:effectLst/>
                <a:ea typeface="Times New Roman" panose="02020603050405020304" pitchFamily="18" charset="0"/>
              </a:rPr>
              <a:t> </a:t>
            </a:r>
            <a:r>
              <a:rPr lang="tr-TR" sz="1800" dirty="0">
                <a:effectLst/>
                <a:ea typeface="Times New Roman" panose="02020603050405020304" pitchFamily="18" charset="0"/>
              </a:rPr>
              <a:t>çalışmaya</a:t>
            </a:r>
            <a:r>
              <a:rPr lang="tr-TR" sz="1800" spc="40" dirty="0">
                <a:effectLst/>
                <a:ea typeface="Times New Roman" panose="02020603050405020304" pitchFamily="18" charset="0"/>
              </a:rPr>
              <a:t> </a:t>
            </a:r>
            <a:r>
              <a:rPr lang="tr-TR" sz="1800" dirty="0">
                <a:effectLst/>
                <a:ea typeface="Times New Roman" panose="02020603050405020304" pitchFamily="18" charset="0"/>
              </a:rPr>
              <a:t>devam</a:t>
            </a:r>
            <a:r>
              <a:rPr lang="tr-TR" sz="1800" spc="40" dirty="0">
                <a:effectLst/>
                <a:ea typeface="Times New Roman" panose="02020603050405020304" pitchFamily="18" charset="0"/>
              </a:rPr>
              <a:t> </a:t>
            </a:r>
            <a:r>
              <a:rPr lang="tr-TR" sz="1800" dirty="0">
                <a:effectLst/>
                <a:ea typeface="Times New Roman" panose="02020603050405020304" pitchFamily="18" charset="0"/>
              </a:rPr>
              <a:t>eder.</a:t>
            </a:r>
            <a:endParaRPr lang="tr-TR" sz="1800" spc="305" dirty="0">
              <a:effectLst/>
              <a:ea typeface="Times New Roman" panose="02020603050405020304" pitchFamily="18" charset="0"/>
            </a:endParaRPr>
          </a:p>
          <a:p>
            <a:pPr marL="49530" indent="540385" algn="l">
              <a:spcBef>
                <a:spcPts val="600"/>
              </a:spcBef>
            </a:pPr>
            <a:endParaRPr lang="tr-TR" spc="305" dirty="0"/>
          </a:p>
          <a:p>
            <a:pPr marL="49530" indent="540385" algn="l">
              <a:spcBef>
                <a:spcPts val="600"/>
              </a:spcBef>
            </a:pPr>
            <a:r>
              <a:rPr lang="tr-TR" sz="1800" dirty="0">
                <a:effectLst/>
                <a:ea typeface="Times New Roman" panose="02020603050405020304" pitchFamily="18" charset="0"/>
              </a:rPr>
              <a:t>İş yeri</a:t>
            </a:r>
            <a:r>
              <a:rPr lang="tr-TR" sz="1800" spc="5" dirty="0">
                <a:effectLst/>
                <a:ea typeface="Times New Roman" panose="02020603050405020304" pitchFamily="18" charset="0"/>
              </a:rPr>
              <a:t> </a:t>
            </a:r>
            <a:r>
              <a:rPr lang="tr-TR" sz="1800" dirty="0">
                <a:effectLst/>
                <a:ea typeface="Times New Roman" panose="02020603050405020304" pitchFamily="18" charset="0"/>
              </a:rPr>
              <a:t>değişikliği</a:t>
            </a:r>
            <a:r>
              <a:rPr lang="tr-TR" sz="1800" spc="5" dirty="0">
                <a:effectLst/>
                <a:ea typeface="Times New Roman" panose="02020603050405020304" pitchFamily="18" charset="0"/>
              </a:rPr>
              <a:t> </a:t>
            </a:r>
            <a:r>
              <a:rPr lang="tr-TR" sz="1800" dirty="0">
                <a:effectLst/>
                <a:ea typeface="Times New Roman" panose="02020603050405020304" pitchFamily="18" charset="0"/>
              </a:rPr>
              <a:t>talebinde</a:t>
            </a:r>
            <a:r>
              <a:rPr lang="tr-TR" sz="1800" spc="5" dirty="0">
                <a:effectLst/>
                <a:ea typeface="Times New Roman" panose="02020603050405020304" pitchFamily="18" charset="0"/>
              </a:rPr>
              <a:t> </a:t>
            </a:r>
            <a:r>
              <a:rPr lang="tr-TR" sz="1800" dirty="0">
                <a:effectLst/>
                <a:ea typeface="Times New Roman" panose="02020603050405020304" pitchFamily="18" charset="0"/>
              </a:rPr>
              <a:t>bulunan</a:t>
            </a:r>
            <a:r>
              <a:rPr lang="tr-TR" sz="1800" spc="5" dirty="0">
                <a:effectLst/>
                <a:ea typeface="Times New Roman" panose="02020603050405020304" pitchFamily="18" charset="0"/>
              </a:rPr>
              <a:t> </a:t>
            </a:r>
            <a:r>
              <a:rPr lang="tr-TR" sz="1800" dirty="0">
                <a:effectLst/>
                <a:ea typeface="Times New Roman" panose="02020603050405020304" pitchFamily="18" charset="0"/>
              </a:rPr>
              <a:t>öğrenci, ilgili formu doldurarak</a:t>
            </a:r>
            <a:r>
              <a:rPr lang="tr-TR" sz="1800" spc="5" dirty="0">
                <a:effectLst/>
                <a:ea typeface="Times New Roman" panose="02020603050405020304" pitchFamily="18" charset="0"/>
              </a:rPr>
              <a:t> </a:t>
            </a:r>
            <a:r>
              <a:rPr lang="tr-TR" sz="1800" dirty="0">
                <a:effectLst/>
                <a:ea typeface="Times New Roman" panose="02020603050405020304" pitchFamily="18" charset="0"/>
              </a:rPr>
              <a:t>Koordinatörlüğe</a:t>
            </a:r>
            <a:r>
              <a:rPr lang="tr-TR" sz="1800" spc="5" dirty="0">
                <a:effectLst/>
                <a:ea typeface="Times New Roman" panose="02020603050405020304" pitchFamily="18" charset="0"/>
              </a:rPr>
              <a:t> </a:t>
            </a:r>
            <a:r>
              <a:rPr lang="tr-TR" sz="1800" dirty="0">
                <a:effectLst/>
                <a:ea typeface="Times New Roman" panose="02020603050405020304" pitchFamily="18" charset="0"/>
              </a:rPr>
              <a:t>yazılı</a:t>
            </a:r>
            <a:r>
              <a:rPr lang="tr-TR" sz="1800" spc="5" dirty="0">
                <a:effectLst/>
                <a:ea typeface="Times New Roman" panose="02020603050405020304" pitchFamily="18" charset="0"/>
              </a:rPr>
              <a:t> </a:t>
            </a:r>
            <a:r>
              <a:rPr lang="tr-TR" sz="1800" dirty="0">
                <a:effectLst/>
                <a:ea typeface="Times New Roman" panose="02020603050405020304" pitchFamily="18" charset="0"/>
              </a:rPr>
              <a:t>olarak</a:t>
            </a:r>
            <a:r>
              <a:rPr lang="tr-TR" sz="1800" spc="5" dirty="0">
                <a:effectLst/>
                <a:ea typeface="Times New Roman" panose="02020603050405020304" pitchFamily="18" charset="0"/>
              </a:rPr>
              <a:t> </a:t>
            </a:r>
            <a:r>
              <a:rPr lang="tr-TR" sz="1800" dirty="0">
                <a:effectLst/>
                <a:ea typeface="Times New Roman" panose="02020603050405020304" pitchFamily="18" charset="0"/>
              </a:rPr>
              <a:t>başvurur. </a:t>
            </a:r>
          </a:p>
          <a:p>
            <a:pPr marL="49530" indent="540385" algn="l">
              <a:spcBef>
                <a:spcPts val="600"/>
              </a:spcBef>
            </a:pPr>
            <a:endParaRPr lang="tr-TR" sz="1800" dirty="0">
              <a:effectLst/>
              <a:ea typeface="Times New Roman" panose="02020603050405020304" pitchFamily="18" charset="0"/>
            </a:endParaRPr>
          </a:p>
          <a:p>
            <a:pPr marL="49530" indent="540385" algn="l">
              <a:spcBef>
                <a:spcPts val="600"/>
              </a:spcBef>
            </a:pPr>
            <a:r>
              <a:rPr lang="tr-TR" sz="1800" dirty="0">
                <a:effectLst/>
                <a:ea typeface="Times New Roman" panose="02020603050405020304" pitchFamily="18" charset="0"/>
              </a:rPr>
              <a:t>Öğrencinin talebi Koordinatörlük tarafından Bölüm Ortak Eğitim Koordinatörüne</a:t>
            </a:r>
            <a:r>
              <a:rPr lang="tr-TR" sz="1800" spc="5" dirty="0">
                <a:effectLst/>
                <a:ea typeface="Times New Roman" panose="02020603050405020304" pitchFamily="18" charset="0"/>
              </a:rPr>
              <a:t> </a:t>
            </a:r>
            <a:r>
              <a:rPr lang="tr-TR" sz="1800" dirty="0">
                <a:effectLst/>
                <a:ea typeface="Times New Roman" panose="02020603050405020304" pitchFamily="18" charset="0"/>
              </a:rPr>
              <a:t>iletilir. </a:t>
            </a:r>
          </a:p>
          <a:p>
            <a:pPr marL="49530" indent="540385" algn="l">
              <a:spcBef>
                <a:spcPts val="600"/>
              </a:spcBef>
            </a:pPr>
            <a:endParaRPr lang="tr-TR" dirty="0">
              <a:solidFill>
                <a:srgbClr val="FF0000"/>
              </a:solidFill>
              <a:ea typeface="Times New Roman" panose="02020603050405020304" pitchFamily="18" charset="0"/>
            </a:endParaRPr>
          </a:p>
          <a:p>
            <a:pPr marL="49530" indent="540385" algn="l">
              <a:spcBef>
                <a:spcPts val="600"/>
              </a:spcBef>
            </a:pPr>
            <a:r>
              <a:rPr lang="tr-TR" sz="1800" dirty="0">
                <a:effectLst/>
                <a:ea typeface="Times New Roman" panose="02020603050405020304" pitchFamily="18" charset="0"/>
              </a:rPr>
              <a:t>Uygulama dönemi</a:t>
            </a:r>
            <a:r>
              <a:rPr lang="tr-TR" sz="1800" spc="-285" dirty="0">
                <a:effectLst/>
                <a:ea typeface="Times New Roman" panose="02020603050405020304" pitchFamily="18" charset="0"/>
              </a:rPr>
              <a:t> </a:t>
            </a:r>
            <a:r>
              <a:rPr lang="tr-TR" sz="1800" dirty="0">
                <a:effectLst/>
                <a:ea typeface="Times New Roman" panose="02020603050405020304" pitchFamily="18" charset="0"/>
              </a:rPr>
              <a:t>başladıktan sonra öğrencinin talebi üzerine en fazla bir kez</a:t>
            </a:r>
            <a:r>
              <a:rPr lang="tr-TR" sz="1800" spc="5" dirty="0">
                <a:effectLst/>
                <a:ea typeface="Times New Roman" panose="02020603050405020304" pitchFamily="18" charset="0"/>
              </a:rPr>
              <a:t> </a:t>
            </a:r>
            <a:r>
              <a:rPr lang="tr-TR" sz="1800" dirty="0">
                <a:effectLst/>
                <a:ea typeface="Times New Roman" panose="02020603050405020304" pitchFamily="18" charset="0"/>
              </a:rPr>
              <a:t>iş yeri değişikliği yapılabilir.</a:t>
            </a:r>
            <a:r>
              <a:rPr lang="tr-TR" sz="1800" spc="5" dirty="0">
                <a:effectLst/>
                <a:ea typeface="Times New Roman" panose="02020603050405020304" pitchFamily="18" charset="0"/>
              </a:rPr>
              <a:t> </a:t>
            </a:r>
          </a:p>
          <a:p>
            <a:pPr marL="449580" lvl="1" indent="540385">
              <a:spcBef>
                <a:spcPts val="600"/>
              </a:spcBef>
            </a:pPr>
            <a:r>
              <a:rPr lang="tr-TR" sz="1800" dirty="0">
                <a:effectLst/>
                <a:ea typeface="Times New Roman" panose="02020603050405020304" pitchFamily="18" charset="0"/>
              </a:rPr>
              <a:t>Ancak, öğrenciden kaynaklanmayan nedenlerle ve zorunlu hallerde bir uygulama döneminde</a:t>
            </a:r>
            <a:r>
              <a:rPr lang="tr-TR" sz="1800" spc="-285" dirty="0">
                <a:effectLst/>
                <a:ea typeface="Times New Roman" panose="02020603050405020304" pitchFamily="18" charset="0"/>
              </a:rPr>
              <a:t> </a:t>
            </a:r>
            <a:r>
              <a:rPr lang="tr-TR" sz="1800" dirty="0">
                <a:effectLst/>
                <a:ea typeface="Times New Roman" panose="02020603050405020304" pitchFamily="18" charset="0"/>
              </a:rPr>
              <a:t>birden</a:t>
            </a:r>
            <a:r>
              <a:rPr lang="tr-TR" sz="1800" spc="50" dirty="0">
                <a:effectLst/>
                <a:ea typeface="Times New Roman" panose="02020603050405020304" pitchFamily="18" charset="0"/>
              </a:rPr>
              <a:t> </a:t>
            </a:r>
            <a:r>
              <a:rPr lang="tr-TR" sz="1800" dirty="0">
                <a:effectLst/>
                <a:ea typeface="Times New Roman" panose="02020603050405020304" pitchFamily="18" charset="0"/>
              </a:rPr>
              <a:t>fazla</a:t>
            </a:r>
            <a:r>
              <a:rPr lang="tr-TR" sz="1800" spc="35" dirty="0">
                <a:effectLst/>
                <a:ea typeface="Times New Roman" panose="02020603050405020304" pitchFamily="18" charset="0"/>
              </a:rPr>
              <a:t> </a:t>
            </a:r>
            <a:r>
              <a:rPr lang="tr-TR" sz="1800" dirty="0">
                <a:effectLst/>
                <a:ea typeface="Times New Roman" panose="02020603050405020304" pitchFamily="18" charset="0"/>
              </a:rPr>
              <a:t>kez</a:t>
            </a:r>
            <a:r>
              <a:rPr lang="tr-TR" sz="1800" spc="65" dirty="0">
                <a:effectLst/>
                <a:ea typeface="Times New Roman" panose="02020603050405020304" pitchFamily="18" charset="0"/>
              </a:rPr>
              <a:t> </a:t>
            </a:r>
            <a:r>
              <a:rPr lang="tr-TR" sz="1800" dirty="0">
                <a:effectLst/>
                <a:ea typeface="Times New Roman" panose="02020603050405020304" pitchFamily="18" charset="0"/>
              </a:rPr>
              <a:t>iş yeri</a:t>
            </a:r>
            <a:r>
              <a:rPr lang="tr-TR" sz="1800" spc="55" dirty="0">
                <a:effectLst/>
                <a:ea typeface="Times New Roman" panose="02020603050405020304" pitchFamily="18" charset="0"/>
              </a:rPr>
              <a:t> </a:t>
            </a:r>
            <a:r>
              <a:rPr lang="tr-TR" sz="1800" dirty="0">
                <a:effectLst/>
                <a:ea typeface="Times New Roman" panose="02020603050405020304" pitchFamily="18" charset="0"/>
              </a:rPr>
              <a:t>değişikliği,</a:t>
            </a:r>
            <a:r>
              <a:rPr lang="tr-TR" sz="1800" spc="50" dirty="0">
                <a:effectLst/>
                <a:ea typeface="Times New Roman" panose="02020603050405020304" pitchFamily="18" charset="0"/>
              </a:rPr>
              <a:t> </a:t>
            </a:r>
            <a:r>
              <a:rPr lang="tr-TR" sz="1800" dirty="0">
                <a:effectLst/>
                <a:ea typeface="Times New Roman" panose="02020603050405020304" pitchFamily="18" charset="0"/>
              </a:rPr>
              <a:t>Fakülte</a:t>
            </a:r>
            <a:r>
              <a:rPr lang="tr-TR" sz="1800" spc="45" dirty="0">
                <a:effectLst/>
                <a:ea typeface="Times New Roman" panose="02020603050405020304" pitchFamily="18" charset="0"/>
              </a:rPr>
              <a:t> </a:t>
            </a:r>
            <a:r>
              <a:rPr lang="tr-TR" sz="1800" dirty="0">
                <a:effectLst/>
                <a:ea typeface="Times New Roman" panose="02020603050405020304" pitchFamily="18" charset="0"/>
              </a:rPr>
              <a:t>Ortak</a:t>
            </a:r>
            <a:r>
              <a:rPr lang="tr-TR" sz="1800" spc="40" dirty="0">
                <a:effectLst/>
                <a:ea typeface="Times New Roman" panose="02020603050405020304" pitchFamily="18" charset="0"/>
              </a:rPr>
              <a:t> </a:t>
            </a:r>
            <a:r>
              <a:rPr lang="tr-TR" sz="1800" dirty="0">
                <a:effectLst/>
                <a:ea typeface="Times New Roman" panose="02020603050405020304" pitchFamily="18" charset="0"/>
              </a:rPr>
              <a:t>Eğitim</a:t>
            </a:r>
            <a:r>
              <a:rPr lang="tr-TR" sz="1800" spc="55" dirty="0">
                <a:effectLst/>
                <a:ea typeface="Times New Roman" panose="02020603050405020304" pitchFamily="18" charset="0"/>
              </a:rPr>
              <a:t> </a:t>
            </a:r>
            <a:r>
              <a:rPr lang="tr-TR" sz="1800" dirty="0">
                <a:effectLst/>
                <a:ea typeface="Times New Roman" panose="02020603050405020304" pitchFamily="18" charset="0"/>
              </a:rPr>
              <a:t>Komisyonu</a:t>
            </a:r>
            <a:r>
              <a:rPr lang="tr-TR" sz="1800" spc="40" dirty="0">
                <a:effectLst/>
                <a:ea typeface="Times New Roman" panose="02020603050405020304" pitchFamily="18" charset="0"/>
              </a:rPr>
              <a:t> </a:t>
            </a:r>
            <a:r>
              <a:rPr lang="tr-TR" sz="1800" dirty="0">
                <a:effectLst/>
                <a:ea typeface="Times New Roman" panose="02020603050405020304" pitchFamily="18" charset="0"/>
              </a:rPr>
              <a:t>kararı</a:t>
            </a:r>
            <a:r>
              <a:rPr lang="tr-TR" sz="1800" spc="25" dirty="0">
                <a:effectLst/>
                <a:ea typeface="Times New Roman" panose="02020603050405020304" pitchFamily="18" charset="0"/>
              </a:rPr>
              <a:t> </a:t>
            </a:r>
            <a:r>
              <a:rPr lang="tr-TR" sz="1800" dirty="0">
                <a:effectLst/>
                <a:ea typeface="Times New Roman" panose="02020603050405020304" pitchFamily="18" charset="0"/>
              </a:rPr>
              <a:t>ile</a:t>
            </a:r>
            <a:r>
              <a:rPr lang="tr-TR" sz="1800" spc="100" dirty="0">
                <a:effectLst/>
                <a:ea typeface="Times New Roman" panose="02020603050405020304" pitchFamily="18" charset="0"/>
              </a:rPr>
              <a:t> </a:t>
            </a:r>
            <a:r>
              <a:rPr lang="tr-TR" sz="1800" dirty="0">
                <a:effectLst/>
                <a:ea typeface="Times New Roman" panose="02020603050405020304" pitchFamily="18" charset="0"/>
              </a:rPr>
              <a:t>yapılabilir.</a:t>
            </a:r>
            <a:endParaRPr lang="tr-TR" spc="5" dirty="0">
              <a:effectLst/>
              <a:ea typeface="Times New Roman" panose="02020603050405020304" pitchFamily="18" charset="0"/>
            </a:endParaRPr>
          </a:p>
          <a:p>
            <a:pPr marL="49530" indent="540385" algn="l">
              <a:spcBef>
                <a:spcPts val="600"/>
              </a:spcBef>
            </a:pPr>
            <a:endParaRPr lang="tr-TR" dirty="0">
              <a:solidFill>
                <a:srgbClr val="FF0000"/>
              </a:solidFill>
              <a:ea typeface="Times New Roman" panose="02020603050405020304" pitchFamily="18" charset="0"/>
            </a:endParaRPr>
          </a:p>
          <a:p>
            <a:pPr marL="49530" indent="540385" algn="l">
              <a:spcBef>
                <a:spcPts val="600"/>
              </a:spcBef>
            </a:pPr>
            <a:r>
              <a:rPr lang="tr-TR" sz="1800" dirty="0">
                <a:solidFill>
                  <a:srgbClr val="FF0000"/>
                </a:solidFill>
                <a:effectLst/>
                <a:ea typeface="Times New Roman" panose="02020603050405020304" pitchFamily="18" charset="0"/>
              </a:rPr>
              <a:t>Öğrenci, bahar döneminin Ders Ekleme/Bırakma haftasından sonra iş yeri değişikliği talebinde bulunamaz. </a:t>
            </a:r>
            <a:endParaRPr lang="tr-TR" dirty="0"/>
          </a:p>
        </p:txBody>
      </p:sp>
      <p:pic>
        <p:nvPicPr>
          <p:cNvPr id="4" name="Resim 3" descr="amblem, simge, sembol, ticari marka, logo içeren bir resim&#10;&#10;Açıklama otomatik olarak oluşturuldu">
            <a:extLst>
              <a:ext uri="{FF2B5EF4-FFF2-40B4-BE49-F238E27FC236}">
                <a16:creationId xmlns:a16="http://schemas.microsoft.com/office/drawing/2014/main" id="{82B78866-D5D6-70BC-9F03-2F367C204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A702A11E-8542-1C52-0130-4CEFB6AC3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253660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1000"/>
                                        <p:tgtEl>
                                          <p:spTgt spid="3">
                                            <p:txEl>
                                              <p:pRg st="9" end="9"/>
                                            </p:txEl>
                                          </p:spTgt>
                                        </p:tgtEl>
                                      </p:cBhvr>
                                    </p:animEffect>
                                    <p:anim calcmode="lin" valueType="num">
                                      <p:cBhvr>
                                        <p:cTn id="4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1000"/>
                                        <p:tgtEl>
                                          <p:spTgt spid="3">
                                            <p:txEl>
                                              <p:pRg st="11" end="11"/>
                                            </p:txEl>
                                          </p:spTgt>
                                        </p:tgtEl>
                                      </p:cBhvr>
                                    </p:animEffect>
                                    <p:anim calcmode="lin" valueType="num">
                                      <p:cBhvr>
                                        <p:cTn id="4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4209F9-B539-A9AF-E9F4-B1A80C138504}"/>
              </a:ext>
            </a:extLst>
          </p:cNvPr>
          <p:cNvSpPr>
            <a:spLocks noGrp="1"/>
          </p:cNvSpPr>
          <p:nvPr>
            <p:ph type="title"/>
          </p:nvPr>
        </p:nvSpPr>
        <p:spPr>
          <a:xfrm>
            <a:off x="236947" y="124322"/>
            <a:ext cx="8596668" cy="1320800"/>
          </a:xfrm>
        </p:spPr>
        <p:txBody>
          <a:bodyPr/>
          <a:lstStyle/>
          <a:p>
            <a:r>
              <a:rPr lang="tr-TR" dirty="0"/>
              <a:t>Öğrenci Başarı Notunun Belirlenmesi</a:t>
            </a:r>
          </a:p>
        </p:txBody>
      </p:sp>
      <p:sp>
        <p:nvSpPr>
          <p:cNvPr id="3" name="İçerik Yer Tutucusu 2">
            <a:extLst>
              <a:ext uri="{FF2B5EF4-FFF2-40B4-BE49-F238E27FC236}">
                <a16:creationId xmlns:a16="http://schemas.microsoft.com/office/drawing/2014/main" id="{72238BAD-3EB3-D347-53FF-392BDA0F6AE4}"/>
              </a:ext>
            </a:extLst>
          </p:cNvPr>
          <p:cNvSpPr>
            <a:spLocks noGrp="1"/>
          </p:cNvSpPr>
          <p:nvPr>
            <p:ph idx="1"/>
          </p:nvPr>
        </p:nvSpPr>
        <p:spPr>
          <a:xfrm>
            <a:off x="236948" y="1013988"/>
            <a:ext cx="5595962" cy="5719690"/>
          </a:xfrm>
        </p:spPr>
        <p:txBody>
          <a:bodyPr>
            <a:normAutofit fontScale="77500" lnSpcReduction="20000"/>
          </a:bodyPr>
          <a:lstStyle/>
          <a:p>
            <a:r>
              <a:rPr lang="tr-TR" dirty="0"/>
              <a:t>Her iki dönem sonunda da İş Yeri, Değerlendirme Raporunu sistem üzerinden girerek öğrenciyi 100 üzerinden puanlar.</a:t>
            </a:r>
          </a:p>
          <a:p>
            <a:endParaRPr lang="tr-TR" dirty="0"/>
          </a:p>
          <a:p>
            <a:r>
              <a:rPr lang="tr-TR" dirty="0"/>
              <a:t>Dönemsel Faaliyet Raporunu teslim eden öğrenciler, ilgili dönem final sınavı haftasında Bölüm OE Komisyonun belirlediği şekilde (Yüz yüze, çevrimiçi, hibrit) mülakata girer.</a:t>
            </a:r>
          </a:p>
          <a:p>
            <a:pPr lvl="1"/>
            <a:r>
              <a:rPr lang="tr-TR" dirty="0">
                <a:solidFill>
                  <a:srgbClr val="FF0000"/>
                </a:solidFill>
              </a:rPr>
              <a:t>Dönemsel Faaliyet Raporunu zamanında teslim etmeyen öğrenci dersten başarısız sayılır.</a:t>
            </a:r>
          </a:p>
          <a:p>
            <a:endParaRPr lang="tr-TR" dirty="0"/>
          </a:p>
          <a:p>
            <a:r>
              <a:rPr lang="tr-TR" dirty="0"/>
              <a:t>Mülakat sonucu, Bölüm OE Komisyonu yandaki Bölüm Değerlendirme Raporunu sistem üzerinden girerek öğrenciyi 100 üzerinden puanlar.</a:t>
            </a:r>
          </a:p>
          <a:p>
            <a:pPr lvl="1"/>
            <a:r>
              <a:rPr lang="tr-TR" dirty="0"/>
              <a:t>Ara Dönem görüşmelerine katılım toplamda 10 puan üzerinden etki etmektedir.</a:t>
            </a:r>
          </a:p>
          <a:p>
            <a:endParaRPr lang="tr-TR" dirty="0"/>
          </a:p>
          <a:p>
            <a:r>
              <a:rPr lang="tr-TR" dirty="0"/>
              <a:t>Bu iki notun aritmetik ortalaması alınır ve öğrencinin ilgili ders notu elde edilir.</a:t>
            </a:r>
          </a:p>
          <a:p>
            <a:endParaRPr lang="tr-TR" dirty="0"/>
          </a:p>
          <a:p>
            <a:r>
              <a:rPr lang="tr-TR" dirty="0"/>
              <a:t>Notlar, Fakülte OE Koordinatörlüğü tarafından OBS üzerinden girilir.</a:t>
            </a:r>
          </a:p>
          <a:p>
            <a:endParaRPr lang="tr-TR" dirty="0"/>
          </a:p>
          <a:p>
            <a:r>
              <a:rPr lang="tr-TR" sz="1800" b="1" spc="0" dirty="0">
                <a:effectLst/>
                <a:ea typeface="Times New Roman" panose="02020603050405020304" pitchFamily="18" charset="0"/>
              </a:rPr>
              <a:t>Ortak Eğitim Programı Dersi-1 ve/veya Ortak Eğitim Programı Dersi-2 seçmeli</a:t>
            </a:r>
            <a:r>
              <a:rPr lang="tr-TR" sz="1800" b="1" spc="5" dirty="0">
                <a:effectLst/>
                <a:ea typeface="Times New Roman" panose="02020603050405020304" pitchFamily="18" charset="0"/>
              </a:rPr>
              <a:t> </a:t>
            </a:r>
            <a:r>
              <a:rPr lang="tr-TR" sz="1800" b="1" spc="0" dirty="0">
                <a:effectLst/>
                <a:ea typeface="Times New Roman" panose="02020603050405020304" pitchFamily="18" charset="0"/>
              </a:rPr>
              <a:t>dersleri</a:t>
            </a:r>
            <a:r>
              <a:rPr lang="tr-TR" sz="1800" b="1" spc="-5" dirty="0">
                <a:effectLst/>
                <a:ea typeface="Times New Roman" panose="02020603050405020304" pitchFamily="18" charset="0"/>
              </a:rPr>
              <a:t> </a:t>
            </a:r>
            <a:r>
              <a:rPr lang="tr-TR" sz="1800" b="1" spc="0" dirty="0">
                <a:effectLst/>
                <a:ea typeface="Times New Roman" panose="02020603050405020304" pitchFamily="18" charset="0"/>
              </a:rPr>
              <a:t>uygulamalı olup</a:t>
            </a:r>
            <a:r>
              <a:rPr lang="tr-TR" sz="1800" b="1" spc="5" dirty="0">
                <a:effectLst/>
                <a:ea typeface="Times New Roman" panose="02020603050405020304" pitchFamily="18" charset="0"/>
              </a:rPr>
              <a:t> </a:t>
            </a:r>
            <a:r>
              <a:rPr lang="tr-TR" sz="1800" b="1" spc="0" dirty="0">
                <a:effectLst/>
                <a:ea typeface="Times New Roman" panose="02020603050405020304" pitchFamily="18" charset="0"/>
              </a:rPr>
              <a:t>vize, final,</a:t>
            </a:r>
            <a:r>
              <a:rPr lang="tr-TR" sz="1800" b="1" spc="-5" dirty="0">
                <a:effectLst/>
                <a:ea typeface="Times New Roman" panose="02020603050405020304" pitchFamily="18" charset="0"/>
              </a:rPr>
              <a:t> </a:t>
            </a:r>
            <a:r>
              <a:rPr lang="tr-TR" sz="1800" b="1" spc="0" dirty="0">
                <a:effectLst/>
                <a:ea typeface="Times New Roman" panose="02020603050405020304" pitchFamily="18" charset="0"/>
              </a:rPr>
              <a:t>bütünleme</a:t>
            </a:r>
            <a:r>
              <a:rPr lang="tr-TR" sz="1800" b="1" spc="-5" dirty="0">
                <a:effectLst/>
                <a:ea typeface="Times New Roman" panose="02020603050405020304" pitchFamily="18" charset="0"/>
              </a:rPr>
              <a:t> </a:t>
            </a:r>
            <a:r>
              <a:rPr lang="tr-TR" sz="1800" b="1" spc="0" dirty="0">
                <a:effectLst/>
                <a:ea typeface="Times New Roman" panose="02020603050405020304" pitchFamily="18" charset="0"/>
              </a:rPr>
              <a:t>ve</a:t>
            </a:r>
            <a:r>
              <a:rPr lang="tr-TR" sz="1800" b="1" spc="5" dirty="0">
                <a:effectLst/>
                <a:ea typeface="Times New Roman" panose="02020603050405020304" pitchFamily="18" charset="0"/>
              </a:rPr>
              <a:t> </a:t>
            </a:r>
            <a:r>
              <a:rPr lang="tr-TR" sz="1800" b="1" spc="0" dirty="0">
                <a:effectLst/>
                <a:ea typeface="Times New Roman" panose="02020603050405020304" pitchFamily="18" charset="0"/>
              </a:rPr>
              <a:t>tek</a:t>
            </a:r>
            <a:r>
              <a:rPr lang="tr-TR" sz="1800" b="1" spc="-5" dirty="0">
                <a:effectLst/>
                <a:ea typeface="Times New Roman" panose="02020603050405020304" pitchFamily="18" charset="0"/>
              </a:rPr>
              <a:t> </a:t>
            </a:r>
            <a:r>
              <a:rPr lang="tr-TR" sz="1800" b="1" spc="0" dirty="0">
                <a:effectLst/>
                <a:ea typeface="Times New Roman" panose="02020603050405020304" pitchFamily="18" charset="0"/>
              </a:rPr>
              <a:t>ders sınavı</a:t>
            </a:r>
            <a:r>
              <a:rPr lang="tr-TR" sz="1800" b="1" spc="-5" dirty="0">
                <a:effectLst/>
                <a:ea typeface="Times New Roman" panose="02020603050405020304" pitchFamily="18" charset="0"/>
              </a:rPr>
              <a:t> </a:t>
            </a:r>
            <a:r>
              <a:rPr lang="tr-TR" sz="1800" b="1" spc="0" dirty="0">
                <a:effectLst/>
                <a:ea typeface="Times New Roman" panose="02020603050405020304" pitchFamily="18" charset="0"/>
              </a:rPr>
              <a:t>yapılmaz.</a:t>
            </a:r>
          </a:p>
          <a:p>
            <a:endParaRPr lang="tr-TR" dirty="0"/>
          </a:p>
          <a:p>
            <a:endParaRPr lang="tr-TR" dirty="0"/>
          </a:p>
        </p:txBody>
      </p:sp>
      <p:pic>
        <p:nvPicPr>
          <p:cNvPr id="4" name="Resim 3" descr="amblem, simge, sembol, ticari marka, logo içeren bir resim&#10;&#10;Açıklama otomatik olarak oluşturuldu">
            <a:extLst>
              <a:ext uri="{FF2B5EF4-FFF2-40B4-BE49-F238E27FC236}">
                <a16:creationId xmlns:a16="http://schemas.microsoft.com/office/drawing/2014/main" id="{44857B39-4D16-C8AE-0239-BE32D9BA0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7A17AF63-30C2-FCB3-58A5-13B79C1CC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7" name="Resim 6">
            <a:extLst>
              <a:ext uri="{FF2B5EF4-FFF2-40B4-BE49-F238E27FC236}">
                <a16:creationId xmlns:a16="http://schemas.microsoft.com/office/drawing/2014/main" id="{3480898F-EDE9-A2B5-CF3E-34844ED949BF}"/>
              </a:ext>
            </a:extLst>
          </p:cNvPr>
          <p:cNvPicPr>
            <a:picLocks noChangeAspect="1"/>
          </p:cNvPicPr>
          <p:nvPr/>
        </p:nvPicPr>
        <p:blipFill>
          <a:blip r:embed="rId4"/>
          <a:stretch>
            <a:fillRect/>
          </a:stretch>
        </p:blipFill>
        <p:spPr>
          <a:xfrm>
            <a:off x="5977449" y="1226925"/>
            <a:ext cx="6131693" cy="5213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877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1000"/>
                                        <p:tgtEl>
                                          <p:spTgt spid="3">
                                            <p:txEl>
                                              <p:pRg st="8" end="8"/>
                                            </p:txEl>
                                          </p:spTgt>
                                        </p:tgtEl>
                                      </p:cBhvr>
                                    </p:animEffect>
                                    <p:anim calcmode="lin" valueType="num">
                                      <p:cBhvr>
                                        <p:cTn id="3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1000"/>
                                        <p:tgtEl>
                                          <p:spTgt spid="3">
                                            <p:txEl>
                                              <p:pRg st="10" end="10"/>
                                            </p:txEl>
                                          </p:spTgt>
                                        </p:tgtEl>
                                      </p:cBhvr>
                                    </p:animEffect>
                                    <p:anim calcmode="lin" valueType="num">
                                      <p:cBhvr>
                                        <p:cTn id="4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1000"/>
                                        <p:tgtEl>
                                          <p:spTgt spid="3">
                                            <p:txEl>
                                              <p:pRg st="12" end="12"/>
                                            </p:txEl>
                                          </p:spTgt>
                                        </p:tgtEl>
                                      </p:cBhvr>
                                    </p:animEffect>
                                    <p:anim calcmode="lin" valueType="num">
                                      <p:cBhvr>
                                        <p:cTn id="5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724F2C-F4D3-24D9-DC2E-0516BE2BDCE4}"/>
              </a:ext>
            </a:extLst>
          </p:cNvPr>
          <p:cNvSpPr>
            <a:spLocks noGrp="1"/>
          </p:cNvSpPr>
          <p:nvPr>
            <p:ph type="title"/>
          </p:nvPr>
        </p:nvSpPr>
        <p:spPr>
          <a:xfrm>
            <a:off x="677334" y="369903"/>
            <a:ext cx="8596668" cy="730928"/>
          </a:xfrm>
        </p:spPr>
        <p:txBody>
          <a:bodyPr/>
          <a:lstStyle/>
          <a:p>
            <a:r>
              <a:rPr lang="tr-TR" dirty="0"/>
              <a:t>Yönerge ve Sıkça Sorulan Sorular</a:t>
            </a:r>
          </a:p>
        </p:txBody>
      </p:sp>
      <p:sp>
        <p:nvSpPr>
          <p:cNvPr id="3" name="İçerik Yer Tutucusu 2">
            <a:extLst>
              <a:ext uri="{FF2B5EF4-FFF2-40B4-BE49-F238E27FC236}">
                <a16:creationId xmlns:a16="http://schemas.microsoft.com/office/drawing/2014/main" id="{448A73C7-9F8B-AB66-02B0-717F65F9B1DF}"/>
              </a:ext>
            </a:extLst>
          </p:cNvPr>
          <p:cNvSpPr>
            <a:spLocks noGrp="1"/>
          </p:cNvSpPr>
          <p:nvPr>
            <p:ph idx="1"/>
          </p:nvPr>
        </p:nvSpPr>
        <p:spPr>
          <a:xfrm>
            <a:off x="677334" y="1847417"/>
            <a:ext cx="8596668" cy="973232"/>
          </a:xfrm>
        </p:spPr>
        <p:txBody>
          <a:bodyPr>
            <a:normAutofit fontScale="92500" lnSpcReduction="20000"/>
          </a:bodyPr>
          <a:lstStyle/>
          <a:p>
            <a:r>
              <a:rPr lang="tr-TR" b="1" dirty="0"/>
              <a:t>Ortak Eğitim Programı dersleri ortalamamı etkileyecek mi?</a:t>
            </a:r>
          </a:p>
          <a:p>
            <a:pPr lvl="1"/>
            <a:r>
              <a:rPr lang="tr-TR" dirty="0"/>
              <a:t>Evet.</a:t>
            </a:r>
          </a:p>
          <a:p>
            <a:pPr lvl="1"/>
            <a:r>
              <a:rPr lang="tr-TR" dirty="0"/>
              <a:t>Üniversite senatosu onayı ile 20 Kredi (0T+40U) şeklinde etki edecektir.</a:t>
            </a:r>
          </a:p>
        </p:txBody>
      </p:sp>
      <p:sp>
        <p:nvSpPr>
          <p:cNvPr id="4" name="İçerik Yer Tutucusu 2">
            <a:extLst>
              <a:ext uri="{FF2B5EF4-FFF2-40B4-BE49-F238E27FC236}">
                <a16:creationId xmlns:a16="http://schemas.microsoft.com/office/drawing/2014/main" id="{6A899E5D-F5A5-A825-CDF7-F3E46156B542}"/>
              </a:ext>
            </a:extLst>
          </p:cNvPr>
          <p:cNvSpPr txBox="1">
            <a:spLocks/>
          </p:cNvSpPr>
          <p:nvPr/>
        </p:nvSpPr>
        <p:spPr>
          <a:xfrm>
            <a:off x="668281" y="2900827"/>
            <a:ext cx="8596668" cy="1322417"/>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tr-TR" b="1" dirty="0"/>
              <a:t>Ortak Eğitim Programı’ndan vazgeçebilir miyim?</a:t>
            </a:r>
          </a:p>
          <a:p>
            <a:pPr lvl="1"/>
            <a:r>
              <a:rPr lang="tr-TR" dirty="0"/>
              <a:t>Ders Ekle/Bırak haftasında OE programından ayrılabilir ve lisans programına dönebilirsin.</a:t>
            </a:r>
          </a:p>
          <a:p>
            <a:pPr lvl="1"/>
            <a:r>
              <a:rPr lang="tr-TR" dirty="0"/>
              <a:t>Bu tarihten sonra programdan ayrılmak o dönemki dersten başarısız sayılmana neden olur ve bir sonraki yıl aynı dönemin lisans programı derslerini alırsın.</a:t>
            </a:r>
          </a:p>
        </p:txBody>
      </p:sp>
      <p:sp>
        <p:nvSpPr>
          <p:cNvPr id="5" name="İçerik Yer Tutucusu 2">
            <a:extLst>
              <a:ext uri="{FF2B5EF4-FFF2-40B4-BE49-F238E27FC236}">
                <a16:creationId xmlns:a16="http://schemas.microsoft.com/office/drawing/2014/main" id="{EE36E5B0-DE33-53ED-6A7E-6F4A598FED0D}"/>
              </a:ext>
            </a:extLst>
          </p:cNvPr>
          <p:cNvSpPr txBox="1">
            <a:spLocks/>
          </p:cNvSpPr>
          <p:nvPr/>
        </p:nvSpPr>
        <p:spPr>
          <a:xfrm>
            <a:off x="677334" y="4354620"/>
            <a:ext cx="8395645" cy="97323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tr-TR" b="1" dirty="0"/>
              <a:t>Dönem arası tatilinde çalışmam gerekiyor mu?</a:t>
            </a:r>
          </a:p>
          <a:p>
            <a:pPr lvl="1"/>
            <a:r>
              <a:rPr lang="tr-TR" dirty="0"/>
              <a:t>İş Yerinin talebi doğrultusunda Evet.</a:t>
            </a:r>
          </a:p>
          <a:p>
            <a:pPr lvl="1"/>
            <a:r>
              <a:rPr lang="tr-TR" dirty="0"/>
              <a:t>İş Yeri uygun görürse izin verebilir.</a:t>
            </a:r>
          </a:p>
          <a:p>
            <a:pPr lvl="1"/>
            <a:endParaRPr lang="tr-TR" dirty="0"/>
          </a:p>
        </p:txBody>
      </p:sp>
      <p:sp>
        <p:nvSpPr>
          <p:cNvPr id="6" name="İçerik Yer Tutucusu 2">
            <a:extLst>
              <a:ext uri="{FF2B5EF4-FFF2-40B4-BE49-F238E27FC236}">
                <a16:creationId xmlns:a16="http://schemas.microsoft.com/office/drawing/2014/main" id="{8B1D49C2-9A62-5384-3EC0-ABB662631E0E}"/>
              </a:ext>
            </a:extLst>
          </p:cNvPr>
          <p:cNvSpPr txBox="1">
            <a:spLocks/>
          </p:cNvSpPr>
          <p:nvPr/>
        </p:nvSpPr>
        <p:spPr>
          <a:xfrm>
            <a:off x="677334" y="5481248"/>
            <a:ext cx="8596668" cy="97323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tr-TR" b="1" dirty="0"/>
              <a:t>Programa başvuran tüm öğrenciler yerleşecek mi?</a:t>
            </a:r>
          </a:p>
          <a:p>
            <a:pPr lvl="1"/>
            <a:r>
              <a:rPr lang="tr-TR" dirty="0"/>
              <a:t>Yerleştirme/eşleştirme aşamasında tüm kuruluşlara öğrenci sağlanamayabileceği gibi tüm öğrenciler de yerleşemeyebilir.</a:t>
            </a:r>
          </a:p>
          <a:p>
            <a:pPr lvl="1"/>
            <a:endParaRPr lang="tr-TR" dirty="0"/>
          </a:p>
        </p:txBody>
      </p:sp>
      <p:pic>
        <p:nvPicPr>
          <p:cNvPr id="7" name="Resim 6" descr="amblem, simge, sembol, ticari marka, logo içeren bir resim&#10;&#10;Açıklama otomatik olarak oluşturuldu">
            <a:extLst>
              <a:ext uri="{FF2B5EF4-FFF2-40B4-BE49-F238E27FC236}">
                <a16:creationId xmlns:a16="http://schemas.microsoft.com/office/drawing/2014/main" id="{C04D4B38-FA7E-9440-2000-06497A98A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8" name="Resim 7" descr="amblem, simge, sembol, ticari marka, logo içeren bir resim&#10;&#10;Açıklama otomatik olarak oluşturuldu">
            <a:extLst>
              <a:ext uri="{FF2B5EF4-FFF2-40B4-BE49-F238E27FC236}">
                <a16:creationId xmlns:a16="http://schemas.microsoft.com/office/drawing/2014/main" id="{9CA5A8BF-5E28-E223-ACAA-3EDC532C7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9" name="İçerik Yer Tutucusu 2">
            <a:extLst>
              <a:ext uri="{FF2B5EF4-FFF2-40B4-BE49-F238E27FC236}">
                <a16:creationId xmlns:a16="http://schemas.microsoft.com/office/drawing/2014/main" id="{05014DED-9C16-3195-8A43-64B2A9847BC0}"/>
              </a:ext>
            </a:extLst>
          </p:cNvPr>
          <p:cNvSpPr txBox="1">
            <a:spLocks/>
          </p:cNvSpPr>
          <p:nvPr/>
        </p:nvSpPr>
        <p:spPr>
          <a:xfrm>
            <a:off x="668281" y="1048756"/>
            <a:ext cx="8596668" cy="147984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tr-TR" dirty="0"/>
              <a:t>Katılım sağlamayı planlayan tüm öğrencilerimiz </a:t>
            </a:r>
            <a:r>
              <a:rPr lang="tr-TR" b="1" dirty="0">
                <a:hlinkClick r:id="rId4"/>
              </a:rPr>
              <a:t>Ortak Eğitim </a:t>
            </a:r>
            <a:r>
              <a:rPr lang="tr-TR" b="1" dirty="0" err="1">
                <a:hlinkClick r:id="rId4"/>
              </a:rPr>
              <a:t>Yönerge</a:t>
            </a:r>
            <a:r>
              <a:rPr lang="tr-TR" b="1" dirty="0" err="1"/>
              <a:t>’</a:t>
            </a:r>
            <a:r>
              <a:rPr lang="tr-TR" dirty="0" err="1"/>
              <a:t>sini</a:t>
            </a:r>
            <a:r>
              <a:rPr lang="tr-TR" b="1" dirty="0"/>
              <a:t> </a:t>
            </a:r>
            <a:r>
              <a:rPr lang="tr-TR" dirty="0"/>
              <a:t>dikkatlice okuması büyük önem arz etmektedir.</a:t>
            </a:r>
          </a:p>
        </p:txBody>
      </p:sp>
    </p:spTree>
    <p:extLst>
      <p:ext uri="{BB962C8B-B14F-4D97-AF65-F5344CB8AC3E}">
        <p14:creationId xmlns:p14="http://schemas.microsoft.com/office/powerpoint/2010/main" val="367510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724F2C-F4D3-24D9-DC2E-0516BE2BDCE4}"/>
              </a:ext>
            </a:extLst>
          </p:cNvPr>
          <p:cNvSpPr>
            <a:spLocks noGrp="1"/>
          </p:cNvSpPr>
          <p:nvPr>
            <p:ph type="title"/>
          </p:nvPr>
        </p:nvSpPr>
        <p:spPr>
          <a:xfrm>
            <a:off x="677334" y="369903"/>
            <a:ext cx="8596668" cy="730928"/>
          </a:xfrm>
        </p:spPr>
        <p:txBody>
          <a:bodyPr/>
          <a:lstStyle/>
          <a:p>
            <a:r>
              <a:rPr lang="tr-TR" dirty="0"/>
              <a:t>Sıkça Sorulan Sorular</a:t>
            </a:r>
          </a:p>
        </p:txBody>
      </p:sp>
      <p:sp>
        <p:nvSpPr>
          <p:cNvPr id="3" name="İçerik Yer Tutucusu 2">
            <a:extLst>
              <a:ext uri="{FF2B5EF4-FFF2-40B4-BE49-F238E27FC236}">
                <a16:creationId xmlns:a16="http://schemas.microsoft.com/office/drawing/2014/main" id="{448A73C7-9F8B-AB66-02B0-717F65F9B1DF}"/>
              </a:ext>
            </a:extLst>
          </p:cNvPr>
          <p:cNvSpPr>
            <a:spLocks noGrp="1"/>
          </p:cNvSpPr>
          <p:nvPr>
            <p:ph idx="1"/>
          </p:nvPr>
        </p:nvSpPr>
        <p:spPr>
          <a:xfrm>
            <a:off x="792743" y="4019270"/>
            <a:ext cx="8596668" cy="1212925"/>
          </a:xfrm>
        </p:spPr>
        <p:txBody>
          <a:bodyPr>
            <a:normAutofit fontScale="92500" lnSpcReduction="10000"/>
          </a:bodyPr>
          <a:lstStyle/>
          <a:p>
            <a:r>
              <a:rPr lang="tr-TR" b="1" dirty="0"/>
              <a:t>OE Programına başvurmak için dönem uzatmamış mı olmam gerekiyor?</a:t>
            </a:r>
          </a:p>
          <a:p>
            <a:pPr lvl="1"/>
            <a:r>
              <a:rPr lang="tr-TR" dirty="0"/>
              <a:t>Hayır.</a:t>
            </a:r>
          </a:p>
          <a:p>
            <a:pPr lvl="1"/>
            <a:r>
              <a:rPr lang="tr-TR" dirty="0"/>
              <a:t>OE Programına gidebilmek için iki şartımız var. GNO 2.50 ve üzeri ile ilk 6YY’daki tüm derslerden başarılı olunması.</a:t>
            </a:r>
          </a:p>
        </p:txBody>
      </p:sp>
      <p:sp>
        <p:nvSpPr>
          <p:cNvPr id="5" name="İçerik Yer Tutucusu 2">
            <a:extLst>
              <a:ext uri="{FF2B5EF4-FFF2-40B4-BE49-F238E27FC236}">
                <a16:creationId xmlns:a16="http://schemas.microsoft.com/office/drawing/2014/main" id="{EE36E5B0-DE33-53ED-6A7E-6F4A598FED0D}"/>
              </a:ext>
            </a:extLst>
          </p:cNvPr>
          <p:cNvSpPr txBox="1">
            <a:spLocks/>
          </p:cNvSpPr>
          <p:nvPr/>
        </p:nvSpPr>
        <p:spPr>
          <a:xfrm>
            <a:off x="792743" y="5582930"/>
            <a:ext cx="8235847" cy="90516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tr-TR" b="1" dirty="0"/>
              <a:t>OE Programına katılacağımı belirterek AKTS sınırı aşacak şekilde tüm derslerimi alabilir miyim?</a:t>
            </a:r>
          </a:p>
          <a:p>
            <a:pPr lvl="1"/>
            <a:r>
              <a:rPr lang="tr-TR" dirty="0"/>
              <a:t>Hayır. Bu durum sadece mezun durumda olabilecek öğrenciler için geçerlidir.</a:t>
            </a:r>
          </a:p>
          <a:p>
            <a:pPr lvl="1"/>
            <a:endParaRPr lang="tr-TR" dirty="0"/>
          </a:p>
        </p:txBody>
      </p:sp>
      <p:sp>
        <p:nvSpPr>
          <p:cNvPr id="6" name="İçerik Yer Tutucusu 2">
            <a:extLst>
              <a:ext uri="{FF2B5EF4-FFF2-40B4-BE49-F238E27FC236}">
                <a16:creationId xmlns:a16="http://schemas.microsoft.com/office/drawing/2014/main" id="{8B1D49C2-9A62-5384-3EC0-ABB662631E0E}"/>
              </a:ext>
            </a:extLst>
          </p:cNvPr>
          <p:cNvSpPr txBox="1">
            <a:spLocks/>
          </p:cNvSpPr>
          <p:nvPr/>
        </p:nvSpPr>
        <p:spPr>
          <a:xfrm>
            <a:off x="792743" y="1185252"/>
            <a:ext cx="8596668" cy="1088639"/>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tr-TR" b="1" dirty="0"/>
              <a:t>Alttan sadece 1 ya da 2 dersim bulunuyor ama bu dersi/dersleri daha önce hiç almadım. Yaz okulunda verebilir miyim?</a:t>
            </a:r>
          </a:p>
          <a:p>
            <a:pPr lvl="1"/>
            <a:r>
              <a:rPr lang="tr-TR" dirty="0"/>
              <a:t>Hayır. Yaz okulunda dersi verebilmek için dersten başarısız olma şartı bulunmaktadır.</a:t>
            </a:r>
          </a:p>
          <a:p>
            <a:pPr lvl="1"/>
            <a:endParaRPr lang="tr-TR" dirty="0"/>
          </a:p>
        </p:txBody>
      </p:sp>
      <p:sp>
        <p:nvSpPr>
          <p:cNvPr id="7" name="İçerik Yer Tutucusu 2">
            <a:extLst>
              <a:ext uri="{FF2B5EF4-FFF2-40B4-BE49-F238E27FC236}">
                <a16:creationId xmlns:a16="http://schemas.microsoft.com/office/drawing/2014/main" id="{E95C6D2B-5F95-9901-20DC-5932FB83ADA8}"/>
              </a:ext>
            </a:extLst>
          </p:cNvPr>
          <p:cNvSpPr txBox="1">
            <a:spLocks/>
          </p:cNvSpPr>
          <p:nvPr/>
        </p:nvSpPr>
        <p:spPr>
          <a:xfrm>
            <a:off x="792743" y="2455610"/>
            <a:ext cx="8596668" cy="121292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tr-TR" b="1" dirty="0"/>
              <a:t>Ara dönemde/ Bahar döneminde OE Programına başvurabilir miyim?</a:t>
            </a:r>
          </a:p>
          <a:p>
            <a:pPr lvl="1"/>
            <a:r>
              <a:rPr lang="tr-TR" dirty="0"/>
              <a:t>Hayır.</a:t>
            </a:r>
          </a:p>
          <a:p>
            <a:pPr lvl="1"/>
            <a:r>
              <a:rPr lang="tr-TR" dirty="0"/>
              <a:t>Sadece düzensiz (</a:t>
            </a:r>
            <a:r>
              <a:rPr lang="tr-TR" dirty="0" err="1"/>
              <a:t>irregular</a:t>
            </a:r>
            <a:r>
              <a:rPr lang="tr-TR" dirty="0"/>
              <a:t>) kayıt yaptıran Endüstri Müh. Bölümü öğrencileri dahil olabiliyor. </a:t>
            </a:r>
          </a:p>
        </p:txBody>
      </p:sp>
      <p:pic>
        <p:nvPicPr>
          <p:cNvPr id="8" name="Resim 7" descr="amblem, simge, sembol, ticari marka, logo içeren bir resim&#10;&#10;Açıklama otomatik olarak oluşturuldu">
            <a:extLst>
              <a:ext uri="{FF2B5EF4-FFF2-40B4-BE49-F238E27FC236}">
                <a16:creationId xmlns:a16="http://schemas.microsoft.com/office/drawing/2014/main" id="{4B1A1884-16D3-840B-F028-966D85D28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9" name="Resim 8" descr="amblem, simge, sembol, ticari marka, logo içeren bir resim&#10;&#10;Açıklama otomatik olarak oluşturuldu">
            <a:extLst>
              <a:ext uri="{FF2B5EF4-FFF2-40B4-BE49-F238E27FC236}">
                <a16:creationId xmlns:a16="http://schemas.microsoft.com/office/drawing/2014/main" id="{F1A60DEA-88A4-C816-F747-AFEBD4F91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159688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6D3B05-074E-A133-DBAE-671C145A5ED6}"/>
              </a:ext>
            </a:extLst>
          </p:cNvPr>
          <p:cNvSpPr>
            <a:spLocks noGrp="1"/>
          </p:cNvSpPr>
          <p:nvPr>
            <p:ph type="title"/>
          </p:nvPr>
        </p:nvSpPr>
        <p:spPr/>
        <p:txBody>
          <a:bodyPr/>
          <a:lstStyle/>
          <a:p>
            <a:r>
              <a:rPr lang="tr-TR" dirty="0"/>
              <a:t>Teşekkür</a:t>
            </a:r>
          </a:p>
        </p:txBody>
      </p:sp>
      <p:sp>
        <p:nvSpPr>
          <p:cNvPr id="3" name="İçerik Yer Tutucusu 2">
            <a:extLst>
              <a:ext uri="{FF2B5EF4-FFF2-40B4-BE49-F238E27FC236}">
                <a16:creationId xmlns:a16="http://schemas.microsoft.com/office/drawing/2014/main" id="{C2133954-6055-3E04-CB71-87E460386259}"/>
              </a:ext>
            </a:extLst>
          </p:cNvPr>
          <p:cNvSpPr>
            <a:spLocks noGrp="1"/>
          </p:cNvSpPr>
          <p:nvPr>
            <p:ph idx="1"/>
          </p:nvPr>
        </p:nvSpPr>
        <p:spPr>
          <a:xfrm>
            <a:off x="677334" y="1584356"/>
            <a:ext cx="8596668" cy="4993998"/>
          </a:xfrm>
        </p:spPr>
        <p:txBody>
          <a:bodyPr>
            <a:normAutofit/>
          </a:bodyPr>
          <a:lstStyle/>
          <a:p>
            <a:r>
              <a:rPr lang="tr-TR" b="1" dirty="0"/>
              <a:t>Toplantı / El İlanı / Duyuru Tasarım</a:t>
            </a:r>
          </a:p>
          <a:p>
            <a:pPr lvl="1"/>
            <a:r>
              <a:rPr lang="tr-TR" dirty="0"/>
              <a:t>Senanur İNCEKARA</a:t>
            </a:r>
          </a:p>
          <a:p>
            <a:pPr lvl="1"/>
            <a:r>
              <a:rPr lang="tr-TR" dirty="0" err="1"/>
              <a:t>Eslem</a:t>
            </a:r>
            <a:r>
              <a:rPr lang="tr-TR" dirty="0"/>
              <a:t> GÖL</a:t>
            </a:r>
          </a:p>
          <a:p>
            <a:pPr lvl="1"/>
            <a:r>
              <a:rPr lang="tr-TR" dirty="0"/>
              <a:t>Hakan ÇİFTÇİ</a:t>
            </a:r>
          </a:p>
          <a:p>
            <a:endParaRPr lang="tr-TR" dirty="0"/>
          </a:p>
          <a:p>
            <a:r>
              <a:rPr lang="tr-TR" b="1" dirty="0"/>
              <a:t>İş Yeri Bilgi Bankası Sayfası Tasarım</a:t>
            </a:r>
          </a:p>
          <a:p>
            <a:pPr lvl="1"/>
            <a:r>
              <a:rPr lang="tr-TR" dirty="0"/>
              <a:t>Sema Nur EKMEKÇİ</a:t>
            </a:r>
          </a:p>
          <a:p>
            <a:pPr lvl="1"/>
            <a:endParaRPr lang="tr-TR" dirty="0"/>
          </a:p>
          <a:p>
            <a:r>
              <a:rPr lang="tr-TR" b="1" dirty="0"/>
              <a:t>OE Öğrenci Videoları Düzenleme ve Tasarım</a:t>
            </a:r>
          </a:p>
          <a:p>
            <a:pPr lvl="1"/>
            <a:r>
              <a:rPr lang="tr-TR" dirty="0"/>
              <a:t>Hatice Nur ÇAĞLAR</a:t>
            </a:r>
          </a:p>
          <a:p>
            <a:pPr lvl="1"/>
            <a:r>
              <a:rPr lang="tr-TR" dirty="0"/>
              <a:t>Metin ÇETİN</a:t>
            </a:r>
          </a:p>
          <a:p>
            <a:endParaRPr lang="tr-TR" b="1" dirty="0"/>
          </a:p>
          <a:p>
            <a:r>
              <a:rPr lang="tr-TR" b="1" dirty="0"/>
              <a:t>Programa katkıları için tüm OE öğrencilerimize teşekkür ederiz.</a:t>
            </a:r>
          </a:p>
          <a:p>
            <a:endParaRPr lang="tr-TR" dirty="0"/>
          </a:p>
        </p:txBody>
      </p:sp>
      <p:pic>
        <p:nvPicPr>
          <p:cNvPr id="10" name="Resim 9">
            <a:extLst>
              <a:ext uri="{FF2B5EF4-FFF2-40B4-BE49-F238E27FC236}">
                <a16:creationId xmlns:a16="http://schemas.microsoft.com/office/drawing/2014/main" id="{A17F1D58-3F5D-3BF9-3056-776CCB1DF4B5}"/>
              </a:ext>
            </a:extLst>
          </p:cNvPr>
          <p:cNvPicPr>
            <a:picLocks noChangeAspect="1"/>
          </p:cNvPicPr>
          <p:nvPr/>
        </p:nvPicPr>
        <p:blipFill>
          <a:blip r:embed="rId2"/>
          <a:stretch>
            <a:fillRect/>
          </a:stretch>
        </p:blipFill>
        <p:spPr>
          <a:xfrm>
            <a:off x="5607974" y="1763487"/>
            <a:ext cx="3150750" cy="2677108"/>
          </a:xfrm>
          <a:prstGeom prst="rect">
            <a:avLst/>
          </a:prstGeom>
        </p:spPr>
      </p:pic>
      <p:pic>
        <p:nvPicPr>
          <p:cNvPr id="11" name="Resim 10" descr="amblem, simge, sembol, ticari marka, logo içeren bir resim&#10;&#10;Açıklama otomatik olarak oluşturuldu">
            <a:extLst>
              <a:ext uri="{FF2B5EF4-FFF2-40B4-BE49-F238E27FC236}">
                <a16:creationId xmlns:a16="http://schemas.microsoft.com/office/drawing/2014/main" id="{872DE6B1-BC05-55FE-34A2-A1A6A4076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12" name="Resim 11" descr="amblem, simge, sembol, ticari marka, logo içeren bir resim&#10;&#10;Açıklama otomatik olarak oluşturuldu">
            <a:extLst>
              <a:ext uri="{FF2B5EF4-FFF2-40B4-BE49-F238E27FC236}">
                <a16:creationId xmlns:a16="http://schemas.microsoft.com/office/drawing/2014/main" id="{180BA80F-FDA6-659F-BC4D-2039F40595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18760113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3619DF-972F-40AE-EEAE-D48A93F03552}"/>
              </a:ext>
            </a:extLst>
          </p:cNvPr>
          <p:cNvSpPr>
            <a:spLocks noGrp="1"/>
          </p:cNvSpPr>
          <p:nvPr>
            <p:ph type="title"/>
          </p:nvPr>
        </p:nvSpPr>
        <p:spPr/>
        <p:txBody>
          <a:bodyPr/>
          <a:lstStyle/>
          <a:p>
            <a:r>
              <a:rPr lang="tr-TR" dirty="0"/>
              <a:t>Sorular ve Beklentiler</a:t>
            </a:r>
          </a:p>
        </p:txBody>
      </p:sp>
      <p:pic>
        <p:nvPicPr>
          <p:cNvPr id="5" name="İçerik Yer Tutucusu 4" descr="kırpıntı çizim, grafik, yaratıcılık içeren bir resim&#10;&#10;Açıklama otomatik olarak oluşturuldu">
            <a:extLst>
              <a:ext uri="{FF2B5EF4-FFF2-40B4-BE49-F238E27FC236}">
                <a16:creationId xmlns:a16="http://schemas.microsoft.com/office/drawing/2014/main" id="{E38ECD79-FB0B-D3A0-B8C3-6FD785DDB6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1357" y="1269932"/>
            <a:ext cx="2592938" cy="2076416"/>
          </a:xfrm>
        </p:spPr>
      </p:pic>
      <p:pic>
        <p:nvPicPr>
          <p:cNvPr id="6" name="Resim 5" descr="metin, yazı tipi, meneviş mavisi, ekran görüntüsü içeren bir resim&#10;&#10;Açıklama otomatik olarak oluşturuldu">
            <a:extLst>
              <a:ext uri="{FF2B5EF4-FFF2-40B4-BE49-F238E27FC236}">
                <a16:creationId xmlns:a16="http://schemas.microsoft.com/office/drawing/2014/main" id="{2A720513-E843-B548-1805-E0FAA88AA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245" y="4542573"/>
            <a:ext cx="6955170" cy="2159808"/>
          </a:xfrm>
          <a:prstGeom prst="rect">
            <a:avLst/>
          </a:prstGeom>
        </p:spPr>
      </p:pic>
      <p:pic>
        <p:nvPicPr>
          <p:cNvPr id="8" name="Resim 7" descr="kırpıntı çizim, siluet içeren bir resim&#10;&#10;Açıklama otomatik olarak oluşturuldu">
            <a:extLst>
              <a:ext uri="{FF2B5EF4-FFF2-40B4-BE49-F238E27FC236}">
                <a16:creationId xmlns:a16="http://schemas.microsoft.com/office/drawing/2014/main" id="{2ACB0531-6674-10DD-4F53-58D4C459F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494" y="1767857"/>
            <a:ext cx="2396976" cy="2396976"/>
          </a:xfrm>
          <a:prstGeom prst="rect">
            <a:avLst/>
          </a:prstGeom>
        </p:spPr>
      </p:pic>
      <p:pic>
        <p:nvPicPr>
          <p:cNvPr id="9" name="Resim 8" descr="amblem, simge, sembol, ticari marka, logo içeren bir resim&#10;&#10;Açıklama otomatik olarak oluşturuldu">
            <a:extLst>
              <a:ext uri="{FF2B5EF4-FFF2-40B4-BE49-F238E27FC236}">
                <a16:creationId xmlns:a16="http://schemas.microsoft.com/office/drawing/2014/main" id="{8FD7473B-1B84-47A1-4CED-8AA58897E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10" name="Resim 9" descr="amblem, simge, sembol, ticari marka, logo içeren bir resim&#10;&#10;Açıklama otomatik olarak oluşturuldu">
            <a:extLst>
              <a:ext uri="{FF2B5EF4-FFF2-40B4-BE49-F238E27FC236}">
                <a16:creationId xmlns:a16="http://schemas.microsoft.com/office/drawing/2014/main" id="{9476059D-891C-D3D9-8678-7EC5D84CA0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337182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asted-image.pdf"/>
          <p:cNvPicPr>
            <a:picLocks noChangeAspect="1"/>
          </p:cNvPicPr>
          <p:nvPr/>
        </p:nvPicPr>
        <p:blipFill>
          <a:blip r:embed="rId3"/>
          <a:srcRect l="2233" t="22143" r="1935" b="5957"/>
          <a:stretch>
            <a:fillRect/>
          </a:stretch>
        </p:blipFill>
        <p:spPr>
          <a:xfrm>
            <a:off x="-5014" y="3185"/>
            <a:ext cx="12202028" cy="5756155"/>
          </a:xfrm>
          <a:prstGeom prst="rect">
            <a:avLst/>
          </a:prstGeom>
          <a:ln w="12700">
            <a:miter lim="400000"/>
          </a:ln>
        </p:spPr>
      </p:pic>
      <p:pic>
        <p:nvPicPr>
          <p:cNvPr id="121" name="pasted-image.pdf"/>
          <p:cNvPicPr>
            <a:picLocks noChangeAspect="1"/>
          </p:cNvPicPr>
          <p:nvPr/>
        </p:nvPicPr>
        <p:blipFill>
          <a:blip r:embed="rId4"/>
          <a:stretch>
            <a:fillRect/>
          </a:stretch>
        </p:blipFill>
        <p:spPr>
          <a:xfrm>
            <a:off x="4473361" y="2810164"/>
            <a:ext cx="3245279" cy="1041219"/>
          </a:xfrm>
          <a:prstGeom prst="rect">
            <a:avLst/>
          </a:prstGeom>
          <a:ln w="12700">
            <a:miter lim="400000"/>
          </a:ln>
        </p:spPr>
      </p:pic>
      <p:sp>
        <p:nvSpPr>
          <p:cNvPr id="120" name="Shape 120"/>
          <p:cNvSpPr/>
          <p:nvPr/>
        </p:nvSpPr>
        <p:spPr>
          <a:xfrm>
            <a:off x="4847662" y="3040790"/>
            <a:ext cx="2487990" cy="5799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6600" b="1">
                <a:solidFill>
                  <a:srgbClr val="FFFFFF"/>
                </a:solidFill>
                <a:latin typeface="Helvetica"/>
                <a:ea typeface="Helvetica"/>
                <a:cs typeface="Helvetica"/>
                <a:sym typeface="Helvetica"/>
              </a:defRPr>
            </a:lvl1pPr>
          </a:lstStyle>
          <a:p>
            <a:r>
              <a:rPr lang="tr-TR" sz="3300" dirty="0">
                <a:latin typeface="Calibri" panose="020F0502020204030204" pitchFamily="34" charset="0"/>
                <a:cs typeface="Calibri" panose="020F0502020204030204" pitchFamily="34" charset="0"/>
              </a:rPr>
              <a:t>TEŞEKKÜRLER</a:t>
            </a:r>
            <a:endParaRPr sz="3300" dirty="0">
              <a:latin typeface="Calibri" panose="020F0502020204030204" pitchFamily="34" charset="0"/>
              <a:cs typeface="Calibri" panose="020F0502020204030204" pitchFamily="34" charset="0"/>
            </a:endParaRPr>
          </a:p>
        </p:txBody>
      </p:sp>
      <p:sp>
        <p:nvSpPr>
          <p:cNvPr id="3" name="Content Placeholder 4">
            <a:extLst>
              <a:ext uri="{FF2B5EF4-FFF2-40B4-BE49-F238E27FC236}">
                <a16:creationId xmlns:a16="http://schemas.microsoft.com/office/drawing/2014/main" id="{6C0A2F55-4DD6-D9F1-308E-C5BECE567939}"/>
              </a:ext>
            </a:extLst>
          </p:cNvPr>
          <p:cNvSpPr txBox="1">
            <a:spLocks/>
          </p:cNvSpPr>
          <p:nvPr/>
        </p:nvSpPr>
        <p:spPr>
          <a:xfrm>
            <a:off x="-5014" y="6090008"/>
            <a:ext cx="12197014" cy="651360"/>
          </a:xfrm>
          <a:prstGeom prst="rect">
            <a:avLst/>
          </a:prstGeom>
          <a:noFill/>
          <a:ln w="28575">
            <a:noFill/>
          </a:ln>
        </p:spPr>
        <p:txBody>
          <a:bodyPr anchor="b"/>
          <a:lstStyle>
            <a:lvl1pPr marL="342900" indent="-342900" algn="l" defTabSz="914400" rtl="0" eaLnBrk="1" latinLnBrk="0" hangingPunct="1">
              <a:spcBef>
                <a:spcPct val="20000"/>
              </a:spcBef>
              <a:buFont typeface="Arial" pitchFamily="34" charset="0"/>
              <a:buChar char="•"/>
              <a:defRPr lang="tr-T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tr-T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tr-T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tr-T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tr-T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tr-T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tr-T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tr-T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tr-TR" sz="2000" kern="1200">
                <a:solidFill>
                  <a:schemeClr val="tx1"/>
                </a:solidFill>
                <a:latin typeface="+mn-lt"/>
                <a:ea typeface="+mn-ea"/>
                <a:cs typeface="+mn-cs"/>
              </a:defRPr>
            </a:lvl9pPr>
          </a:lstStyle>
          <a:p>
            <a:pPr marL="0" indent="0" algn="ctr" defTabSz="457200">
              <a:spcBef>
                <a:spcPts val="0"/>
              </a:spcBef>
              <a:spcAft>
                <a:spcPts val="150"/>
              </a:spcAft>
              <a:buNone/>
              <a:defRPr/>
            </a:pPr>
            <a:r>
              <a:rPr lang="tr-TR" sz="1000" dirty="0">
                <a:latin typeface="Trajan Pro" panose="02020502050506020301" pitchFamily="18" charset="-94"/>
                <a:cs typeface="Calibri" panose="020F0502020204030204" pitchFamily="34" charset="0"/>
              </a:rPr>
              <a:t>NEÜ - MÜHENDİSLİK FAKÜLTESİ - ORTAK EĞİTİM KOORDİNATÖRLÜĞÜ</a:t>
            </a:r>
          </a:p>
          <a:p>
            <a:pPr marL="0" indent="0" algn="ctr" defTabSz="457200">
              <a:spcBef>
                <a:spcPts val="0"/>
              </a:spcBef>
              <a:spcAft>
                <a:spcPts val="150"/>
              </a:spcAft>
              <a:buNone/>
              <a:defRPr/>
            </a:pPr>
            <a:r>
              <a:rPr lang="tr-TR" sz="1000" dirty="0">
                <a:latin typeface="Trajan Pro" panose="02020502050506020301" pitchFamily="18" charset="-94"/>
                <a:cs typeface="Calibri" panose="020F0502020204030204" pitchFamily="34" charset="0"/>
              </a:rPr>
              <a:t>http://ortakegitim.erbakan.edu.tr - @-posta: ortakegitim@erbakan.edu.tr - Tel: (332) 325 2024</a:t>
            </a:r>
          </a:p>
        </p:txBody>
      </p:sp>
      <p:pic>
        <p:nvPicPr>
          <p:cNvPr id="2" name="Resim 1">
            <a:extLst>
              <a:ext uri="{FF2B5EF4-FFF2-40B4-BE49-F238E27FC236}">
                <a16:creationId xmlns:a16="http://schemas.microsoft.com/office/drawing/2014/main" id="{57F77816-263D-EA47-8B57-371DB29DA5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20801" y="4770356"/>
            <a:ext cx="3545384" cy="12175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699784" y="124322"/>
            <a:ext cx="8596668" cy="1320800"/>
          </a:xfrm>
        </p:spPr>
        <p:txBody>
          <a:bodyPr/>
          <a:lstStyle/>
          <a:p>
            <a:r>
              <a:rPr lang="tr-TR" dirty="0"/>
              <a:t>Kimler Başvurabilir?</a:t>
            </a:r>
          </a:p>
        </p:txBody>
      </p:sp>
      <p:sp>
        <p:nvSpPr>
          <p:cNvPr id="3" name="İçerik Yer Tutucusu 2">
            <a:extLst>
              <a:ext uri="{FF2B5EF4-FFF2-40B4-BE49-F238E27FC236}">
                <a16:creationId xmlns:a16="http://schemas.microsoft.com/office/drawing/2014/main" id="{4835BE67-BBF2-420E-B6E8-B16809457A40}"/>
              </a:ext>
            </a:extLst>
          </p:cNvPr>
          <p:cNvSpPr>
            <a:spLocks noGrp="1"/>
          </p:cNvSpPr>
          <p:nvPr>
            <p:ph idx="1"/>
          </p:nvPr>
        </p:nvSpPr>
        <p:spPr>
          <a:xfrm>
            <a:off x="332167" y="1003670"/>
            <a:ext cx="8376827" cy="3133323"/>
          </a:xfrm>
        </p:spPr>
        <p:txBody>
          <a:bodyPr>
            <a:normAutofit fontScale="85000" lnSpcReduction="20000"/>
          </a:bodyPr>
          <a:lstStyle/>
          <a:p>
            <a:r>
              <a:rPr lang="tr-TR" sz="2800" dirty="0"/>
              <a:t>Ortak Eğitim Programına Katılım Şartları:</a:t>
            </a:r>
          </a:p>
          <a:p>
            <a:endParaRPr lang="tr-TR" sz="2800" dirty="0"/>
          </a:p>
          <a:p>
            <a:pPr lvl="1"/>
            <a:r>
              <a:rPr lang="tr-TR" sz="2400" dirty="0"/>
              <a:t>Genel not ortalamasının</a:t>
            </a:r>
            <a:r>
              <a:rPr lang="tr-TR" sz="2400" b="1" dirty="0"/>
              <a:t> 2.50/4.00 </a:t>
            </a:r>
            <a:r>
              <a:rPr lang="tr-TR" sz="2400" dirty="0"/>
              <a:t>veya üzerinde olması,</a:t>
            </a:r>
          </a:p>
          <a:p>
            <a:pPr lvl="1"/>
            <a:endParaRPr lang="tr-TR" sz="2400" dirty="0"/>
          </a:p>
          <a:p>
            <a:pPr lvl="1"/>
            <a:r>
              <a:rPr lang="tr-TR" sz="2400" dirty="0"/>
              <a:t>İlk 6 yarıyıldaki </a:t>
            </a:r>
            <a:r>
              <a:rPr lang="tr-TR" sz="2400" b="1" dirty="0"/>
              <a:t>tüm derslerini </a:t>
            </a:r>
            <a:r>
              <a:rPr lang="tr-TR" sz="2400" dirty="0"/>
              <a:t>başarıyla tamamlamış olması,</a:t>
            </a:r>
          </a:p>
          <a:p>
            <a:pPr lvl="1"/>
            <a:endParaRPr lang="tr-TR" sz="2400" dirty="0"/>
          </a:p>
          <a:p>
            <a:pPr lvl="1"/>
            <a:r>
              <a:rPr lang="tr-TR" sz="2400" dirty="0"/>
              <a:t>OE Programına katılmak istemesi </a:t>
            </a:r>
            <a:r>
              <a:rPr lang="tr-TR" sz="2400" dirty="0">
                <a:sym typeface="Wingdings" panose="05000000000000000000" pitchFamily="2" charset="2"/>
              </a:rPr>
              <a:t></a:t>
            </a:r>
            <a:endParaRPr lang="tr-TR" sz="2400" dirty="0"/>
          </a:p>
          <a:p>
            <a:pPr marL="457200" lvl="1" indent="0">
              <a:buNone/>
            </a:pPr>
            <a:r>
              <a:rPr lang="tr-TR" sz="2400" dirty="0"/>
              <a:t> </a:t>
            </a:r>
          </a:p>
          <a:p>
            <a:pPr lvl="1"/>
            <a:endParaRPr lang="tr-TR" sz="2400" dirty="0"/>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8" name="Resim 7">
            <a:extLst>
              <a:ext uri="{FF2B5EF4-FFF2-40B4-BE49-F238E27FC236}">
                <a16:creationId xmlns:a16="http://schemas.microsoft.com/office/drawing/2014/main" id="{DD22BBE3-DCDD-32D2-4341-8A6311131A89}"/>
              </a:ext>
            </a:extLst>
          </p:cNvPr>
          <p:cNvPicPr>
            <a:picLocks noChangeAspect="1"/>
          </p:cNvPicPr>
          <p:nvPr/>
        </p:nvPicPr>
        <p:blipFill>
          <a:blip r:embed="rId4"/>
          <a:stretch>
            <a:fillRect/>
          </a:stretch>
        </p:blipFill>
        <p:spPr>
          <a:xfrm>
            <a:off x="5505697" y="3512863"/>
            <a:ext cx="6096000" cy="3220815"/>
          </a:xfrm>
          <a:prstGeom prst="rect">
            <a:avLst/>
          </a:prstGeom>
        </p:spPr>
      </p:pic>
      <p:sp>
        <p:nvSpPr>
          <p:cNvPr id="9" name="Başlık 1">
            <a:extLst>
              <a:ext uri="{FF2B5EF4-FFF2-40B4-BE49-F238E27FC236}">
                <a16:creationId xmlns:a16="http://schemas.microsoft.com/office/drawing/2014/main" id="{36F18C32-190C-3FCE-E62D-ECC6F3AB70B7}"/>
              </a:ext>
            </a:extLst>
          </p:cNvPr>
          <p:cNvSpPr txBox="1">
            <a:spLocks/>
          </p:cNvSpPr>
          <p:nvPr/>
        </p:nvSpPr>
        <p:spPr>
          <a:xfrm>
            <a:off x="590303" y="4604551"/>
            <a:ext cx="4452214" cy="1320800"/>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a:t>Başvuru Yapılabilecek Bölümlerimiz</a:t>
            </a:r>
          </a:p>
        </p:txBody>
      </p:sp>
    </p:spTree>
    <p:extLst>
      <p:ext uri="{BB962C8B-B14F-4D97-AF65-F5344CB8AC3E}">
        <p14:creationId xmlns:p14="http://schemas.microsoft.com/office/powerpoint/2010/main" val="295497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anim calcmode="lin" valueType="num">
                                      <p:cBhvr>
                                        <p:cTn id="2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225D292-0BBC-DA14-B5F4-F86285404574}"/>
              </a:ext>
            </a:extLst>
          </p:cNvPr>
          <p:cNvSpPr>
            <a:spLocks noGrp="1"/>
          </p:cNvSpPr>
          <p:nvPr>
            <p:ph type="title"/>
          </p:nvPr>
        </p:nvSpPr>
        <p:spPr>
          <a:xfrm>
            <a:off x="677334" y="322978"/>
            <a:ext cx="8596668" cy="748683"/>
          </a:xfrm>
        </p:spPr>
        <p:txBody>
          <a:bodyPr/>
          <a:lstStyle/>
          <a:p>
            <a:r>
              <a:rPr lang="tr-TR" dirty="0"/>
              <a:t>Hakkımızda</a:t>
            </a:r>
          </a:p>
        </p:txBody>
      </p:sp>
      <p:pic>
        <p:nvPicPr>
          <p:cNvPr id="3" name="Resim 2" descr="amblem, simge, sembol, ticari marka, logo içeren bir resim&#10;&#10;Açıklama otomatik olarak oluşturuldu">
            <a:extLst>
              <a:ext uri="{FF2B5EF4-FFF2-40B4-BE49-F238E27FC236}">
                <a16:creationId xmlns:a16="http://schemas.microsoft.com/office/drawing/2014/main" id="{3F71018B-95EB-26A5-AEE7-FD90EEF03C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4" name="Resim 3" descr="amblem, simge, sembol, ticari marka, logo içeren bir resim&#10;&#10;Açıklama otomatik olarak oluşturuldu">
            <a:extLst>
              <a:ext uri="{FF2B5EF4-FFF2-40B4-BE49-F238E27FC236}">
                <a16:creationId xmlns:a16="http://schemas.microsoft.com/office/drawing/2014/main" id="{D70A593B-F122-6000-C4DC-09996B0B3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12" name="Resim 11">
            <a:extLst>
              <a:ext uri="{FF2B5EF4-FFF2-40B4-BE49-F238E27FC236}">
                <a16:creationId xmlns:a16="http://schemas.microsoft.com/office/drawing/2014/main" id="{40656D13-4FB5-CDBB-C47D-BF7C98811041}"/>
              </a:ext>
            </a:extLst>
          </p:cNvPr>
          <p:cNvPicPr>
            <a:picLocks noChangeAspect="1"/>
          </p:cNvPicPr>
          <p:nvPr/>
        </p:nvPicPr>
        <p:blipFill>
          <a:blip r:embed="rId4"/>
          <a:stretch>
            <a:fillRect/>
          </a:stretch>
        </p:blipFill>
        <p:spPr>
          <a:xfrm>
            <a:off x="927217" y="1278458"/>
            <a:ext cx="4541242" cy="2837242"/>
          </a:xfrm>
          <a:prstGeom prst="rect">
            <a:avLst/>
          </a:prstGeom>
        </p:spPr>
      </p:pic>
      <p:pic>
        <p:nvPicPr>
          <p:cNvPr id="14" name="Resim 13">
            <a:extLst>
              <a:ext uri="{FF2B5EF4-FFF2-40B4-BE49-F238E27FC236}">
                <a16:creationId xmlns:a16="http://schemas.microsoft.com/office/drawing/2014/main" id="{F9812829-9231-9C0C-0191-A2B74AC2AB81}"/>
              </a:ext>
            </a:extLst>
          </p:cNvPr>
          <p:cNvPicPr>
            <a:picLocks noChangeAspect="1"/>
          </p:cNvPicPr>
          <p:nvPr/>
        </p:nvPicPr>
        <p:blipFill>
          <a:blip r:embed="rId5"/>
          <a:stretch>
            <a:fillRect/>
          </a:stretch>
        </p:blipFill>
        <p:spPr>
          <a:xfrm>
            <a:off x="5986562" y="1278458"/>
            <a:ext cx="4576948" cy="2859550"/>
          </a:xfrm>
          <a:prstGeom prst="rect">
            <a:avLst/>
          </a:prstGeom>
        </p:spPr>
      </p:pic>
      <p:grpSp>
        <p:nvGrpSpPr>
          <p:cNvPr id="9" name="Grup 8">
            <a:extLst>
              <a:ext uri="{FF2B5EF4-FFF2-40B4-BE49-F238E27FC236}">
                <a16:creationId xmlns:a16="http://schemas.microsoft.com/office/drawing/2014/main" id="{6EA2C0BF-6C76-38A3-7A11-EF80045C8E9C}"/>
              </a:ext>
            </a:extLst>
          </p:cNvPr>
          <p:cNvGrpSpPr/>
          <p:nvPr/>
        </p:nvGrpSpPr>
        <p:grpSpPr>
          <a:xfrm>
            <a:off x="2547162" y="4322497"/>
            <a:ext cx="6878799" cy="2421802"/>
            <a:chOff x="2560320" y="4176038"/>
            <a:chExt cx="7251802" cy="2557640"/>
          </a:xfrm>
        </p:grpSpPr>
        <p:pic>
          <p:nvPicPr>
            <p:cNvPr id="7" name="Resim 6">
              <a:extLst>
                <a:ext uri="{FF2B5EF4-FFF2-40B4-BE49-F238E27FC236}">
                  <a16:creationId xmlns:a16="http://schemas.microsoft.com/office/drawing/2014/main" id="{5B0AFCEB-5DF4-DD00-EE80-AB3B6642C834}"/>
                </a:ext>
              </a:extLst>
            </p:cNvPr>
            <p:cNvPicPr>
              <a:picLocks noChangeAspect="1"/>
            </p:cNvPicPr>
            <p:nvPr/>
          </p:nvPicPr>
          <p:blipFill>
            <a:blip r:embed="rId6"/>
            <a:srcRect l="3066" t="11299" r="2467" b="5550"/>
            <a:stretch/>
          </p:blipFill>
          <p:spPr>
            <a:xfrm>
              <a:off x="2560320" y="4176038"/>
              <a:ext cx="7251802" cy="2557640"/>
            </a:xfrm>
            <a:prstGeom prst="rect">
              <a:avLst/>
            </a:prstGeom>
          </p:spPr>
        </p:pic>
        <p:pic>
          <p:nvPicPr>
            <p:cNvPr id="8" name="Resim 7">
              <a:extLst>
                <a:ext uri="{FF2B5EF4-FFF2-40B4-BE49-F238E27FC236}">
                  <a16:creationId xmlns:a16="http://schemas.microsoft.com/office/drawing/2014/main" id="{948E7370-54D0-CCA9-F833-BC3A2686AEA5}"/>
                </a:ext>
              </a:extLst>
            </p:cNvPr>
            <p:cNvPicPr>
              <a:picLocks noChangeAspect="1"/>
            </p:cNvPicPr>
            <p:nvPr/>
          </p:nvPicPr>
          <p:blipFill>
            <a:blip r:embed="rId7"/>
            <a:stretch>
              <a:fillRect/>
            </a:stretch>
          </p:blipFill>
          <p:spPr>
            <a:xfrm>
              <a:off x="2752825" y="4424903"/>
              <a:ext cx="1654141" cy="2021081"/>
            </a:xfrm>
            <a:prstGeom prst="rect">
              <a:avLst/>
            </a:prstGeom>
          </p:spPr>
        </p:pic>
      </p:grpSp>
    </p:spTree>
    <p:extLst>
      <p:ext uri="{BB962C8B-B14F-4D97-AF65-F5344CB8AC3E}">
        <p14:creationId xmlns:p14="http://schemas.microsoft.com/office/powerpoint/2010/main" val="2504191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79432A-DF0D-EC4F-974F-28A0188E506B}"/>
              </a:ext>
            </a:extLst>
          </p:cNvPr>
          <p:cNvSpPr>
            <a:spLocks noGrp="1"/>
          </p:cNvSpPr>
          <p:nvPr>
            <p:ph type="title"/>
          </p:nvPr>
        </p:nvSpPr>
        <p:spPr>
          <a:xfrm>
            <a:off x="432735" y="3669722"/>
            <a:ext cx="4303039" cy="1320800"/>
          </a:xfrm>
        </p:spPr>
        <p:txBody>
          <a:bodyPr/>
          <a:lstStyle/>
          <a:p>
            <a:pPr algn="ctr"/>
            <a:r>
              <a:rPr lang="tr-TR" dirty="0"/>
              <a:t>Bölüm Ortak Eğitim Koordinatörlerimiz</a:t>
            </a:r>
          </a:p>
        </p:txBody>
      </p:sp>
      <p:pic>
        <p:nvPicPr>
          <p:cNvPr id="3" name="Resim 2" descr="amblem, simge, sembol, ticari marka, logo içeren bir resim&#10;&#10;Açıklama otomatik olarak oluşturuldu">
            <a:extLst>
              <a:ext uri="{FF2B5EF4-FFF2-40B4-BE49-F238E27FC236}">
                <a16:creationId xmlns:a16="http://schemas.microsoft.com/office/drawing/2014/main" id="{7992EC28-A0F9-8127-2BF8-86C37D317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494" y="2042281"/>
            <a:ext cx="1145997" cy="1145997"/>
          </a:xfrm>
          <a:prstGeom prst="rect">
            <a:avLst/>
          </a:prstGeom>
        </p:spPr>
      </p:pic>
      <p:pic>
        <p:nvPicPr>
          <p:cNvPr id="4" name="Resim 3" descr="amblem, simge, sembol, ticari marka, logo içeren bir resim&#10;&#10;Açıklama otomatik olarak oluşturuldu">
            <a:extLst>
              <a:ext uri="{FF2B5EF4-FFF2-40B4-BE49-F238E27FC236}">
                <a16:creationId xmlns:a16="http://schemas.microsoft.com/office/drawing/2014/main" id="{37C7642A-CAE5-FCEA-DFC7-E5FC89CAA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570" y="2042281"/>
            <a:ext cx="1145997" cy="1145997"/>
          </a:xfrm>
          <a:prstGeom prst="rect">
            <a:avLst/>
          </a:prstGeom>
        </p:spPr>
      </p:pic>
      <p:pic>
        <p:nvPicPr>
          <p:cNvPr id="5" name="Resim 4">
            <a:extLst>
              <a:ext uri="{FF2B5EF4-FFF2-40B4-BE49-F238E27FC236}">
                <a16:creationId xmlns:a16="http://schemas.microsoft.com/office/drawing/2014/main" id="{9F543513-C653-6255-F11F-23C3DF251E56}"/>
              </a:ext>
            </a:extLst>
          </p:cNvPr>
          <p:cNvPicPr>
            <a:picLocks noChangeAspect="1"/>
          </p:cNvPicPr>
          <p:nvPr/>
        </p:nvPicPr>
        <p:blipFill>
          <a:blip r:embed="rId4"/>
          <a:stretch>
            <a:fillRect/>
          </a:stretch>
        </p:blipFill>
        <p:spPr>
          <a:xfrm>
            <a:off x="5075853" y="278017"/>
            <a:ext cx="6875627" cy="6301965"/>
          </a:xfrm>
          <a:prstGeom prst="rect">
            <a:avLst/>
          </a:prstGeom>
        </p:spPr>
      </p:pic>
    </p:spTree>
    <p:extLst>
      <p:ext uri="{BB962C8B-B14F-4D97-AF65-F5344CB8AC3E}">
        <p14:creationId xmlns:p14="http://schemas.microsoft.com/office/powerpoint/2010/main" val="2577893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E5CE8E-E708-F146-3078-63E285539FFE}"/>
              </a:ext>
            </a:extLst>
          </p:cNvPr>
          <p:cNvSpPr>
            <a:spLocks noGrp="1"/>
          </p:cNvSpPr>
          <p:nvPr>
            <p:ph type="title"/>
          </p:nvPr>
        </p:nvSpPr>
        <p:spPr>
          <a:xfrm>
            <a:off x="691376" y="305454"/>
            <a:ext cx="8972693" cy="1320800"/>
          </a:xfrm>
        </p:spPr>
        <p:txBody>
          <a:bodyPr/>
          <a:lstStyle/>
          <a:p>
            <a:r>
              <a:rPr lang="tr-TR" b="1" dirty="0"/>
              <a:t>2023-2024 </a:t>
            </a:r>
            <a:r>
              <a:rPr lang="tr-TR" dirty="0"/>
              <a:t>Ortak Eğitim Programı</a:t>
            </a:r>
            <a:br>
              <a:rPr lang="tr-TR" dirty="0"/>
            </a:br>
            <a:r>
              <a:rPr lang="tr-TR" dirty="0"/>
              <a:t>Öğrencilerimiz</a:t>
            </a:r>
          </a:p>
        </p:txBody>
      </p:sp>
      <p:sp>
        <p:nvSpPr>
          <p:cNvPr id="3" name="İçerik Yer Tutucusu 2">
            <a:extLst>
              <a:ext uri="{FF2B5EF4-FFF2-40B4-BE49-F238E27FC236}">
                <a16:creationId xmlns:a16="http://schemas.microsoft.com/office/drawing/2014/main" id="{CCD8C749-02FA-5A78-B263-B3C591515029}"/>
              </a:ext>
            </a:extLst>
          </p:cNvPr>
          <p:cNvSpPr>
            <a:spLocks noGrp="1"/>
          </p:cNvSpPr>
          <p:nvPr>
            <p:ph idx="1"/>
          </p:nvPr>
        </p:nvSpPr>
        <p:spPr>
          <a:xfrm>
            <a:off x="663290" y="1843718"/>
            <a:ext cx="8596668" cy="4087811"/>
          </a:xfrm>
        </p:spPr>
        <p:txBody>
          <a:bodyPr>
            <a:noAutofit/>
          </a:bodyPr>
          <a:lstStyle/>
          <a:p>
            <a:r>
              <a:rPr lang="tr-TR" sz="1600" dirty="0"/>
              <a:t>Toplam 74 Başvuru</a:t>
            </a:r>
          </a:p>
          <a:p>
            <a:pPr lvl="1"/>
            <a:r>
              <a:rPr lang="tr-TR" dirty="0"/>
              <a:t>8 – Programa Katılmadan Vazgeçme ya da Yerleşememe</a:t>
            </a:r>
          </a:p>
          <a:p>
            <a:pPr lvl="1"/>
            <a:r>
              <a:rPr lang="tr-TR" dirty="0"/>
              <a:t>2 – Ara Dönemde Ayrılma</a:t>
            </a:r>
          </a:p>
          <a:p>
            <a:endParaRPr lang="tr-TR" sz="1600" dirty="0"/>
          </a:p>
          <a:p>
            <a:r>
              <a:rPr lang="tr-TR" sz="1600" dirty="0"/>
              <a:t>Aktif 64 Öğrenci</a:t>
            </a:r>
          </a:p>
          <a:p>
            <a:pPr lvl="1"/>
            <a:r>
              <a:rPr lang="tr-TR" dirty="0"/>
              <a:t>21 Bilgisayar Mühendisi</a:t>
            </a:r>
          </a:p>
          <a:p>
            <a:pPr lvl="1"/>
            <a:r>
              <a:rPr lang="tr-TR" dirty="0"/>
              <a:t>24 Endüstri Mühendisi</a:t>
            </a:r>
          </a:p>
          <a:p>
            <a:pPr lvl="1"/>
            <a:r>
              <a:rPr lang="tr-TR" dirty="0"/>
              <a:t>6 Elektrik Elektronik Mühendisi</a:t>
            </a:r>
          </a:p>
          <a:p>
            <a:pPr lvl="1"/>
            <a:r>
              <a:rPr lang="tr-TR" dirty="0"/>
              <a:t>4 Enerji Sistemleri Mühendisi</a:t>
            </a:r>
          </a:p>
          <a:p>
            <a:pPr lvl="1"/>
            <a:r>
              <a:rPr lang="tr-TR" dirty="0"/>
              <a:t>4 Mekatronik Mühendisi</a:t>
            </a:r>
          </a:p>
          <a:p>
            <a:pPr lvl="1"/>
            <a:r>
              <a:rPr lang="tr-TR" dirty="0"/>
              <a:t>3 Makine Mühendisi</a:t>
            </a:r>
          </a:p>
          <a:p>
            <a:pPr lvl="1"/>
            <a:r>
              <a:rPr lang="tr-TR" dirty="0"/>
              <a:t>1 Gıda Mühendisi</a:t>
            </a:r>
          </a:p>
          <a:p>
            <a:pPr lvl="1"/>
            <a:r>
              <a:rPr lang="tr-TR" dirty="0"/>
              <a:t>1 Harita Mühendisi</a:t>
            </a:r>
          </a:p>
          <a:p>
            <a:pPr lvl="1"/>
            <a:endParaRPr lang="tr-TR" dirty="0"/>
          </a:p>
          <a:p>
            <a:pPr lvl="1"/>
            <a:endParaRPr lang="tr-TR" dirty="0"/>
          </a:p>
          <a:p>
            <a:pPr lvl="1"/>
            <a:endParaRPr lang="tr-TR" dirty="0"/>
          </a:p>
          <a:p>
            <a:endParaRPr lang="tr-TR" sz="1600" dirty="0"/>
          </a:p>
          <a:p>
            <a:endParaRPr lang="tr-TR" sz="1600" dirty="0"/>
          </a:p>
        </p:txBody>
      </p:sp>
      <p:graphicFrame>
        <p:nvGraphicFramePr>
          <p:cNvPr id="8" name="Grafik 7">
            <a:extLst>
              <a:ext uri="{FF2B5EF4-FFF2-40B4-BE49-F238E27FC236}">
                <a16:creationId xmlns:a16="http://schemas.microsoft.com/office/drawing/2014/main" id="{EC13D3CB-A9AD-5A1E-1421-DC59DAEB66B1}"/>
              </a:ext>
            </a:extLst>
          </p:cNvPr>
          <p:cNvGraphicFramePr/>
          <p:nvPr>
            <p:extLst>
              <p:ext uri="{D42A27DB-BD31-4B8C-83A1-F6EECF244321}">
                <p14:modId xmlns:p14="http://schemas.microsoft.com/office/powerpoint/2010/main" val="3639066212"/>
              </p:ext>
            </p:extLst>
          </p:nvPr>
        </p:nvGraphicFramePr>
        <p:xfrm>
          <a:off x="4838458" y="2815628"/>
          <a:ext cx="6043807" cy="3827771"/>
        </p:xfrm>
        <a:graphic>
          <a:graphicData uri="http://schemas.openxmlformats.org/drawingml/2006/chart">
            <c:chart xmlns:c="http://schemas.openxmlformats.org/drawingml/2006/chart" xmlns:r="http://schemas.openxmlformats.org/officeDocument/2006/relationships" r:id="rId2"/>
          </a:graphicData>
        </a:graphic>
      </p:graphicFrame>
      <p:pic>
        <p:nvPicPr>
          <p:cNvPr id="4" name="Resim 3" descr="amblem, simge, sembol, ticari marka, logo içeren bir resim&#10;&#10;Açıklama otomatik olarak oluşturuldu">
            <a:extLst>
              <a:ext uri="{FF2B5EF4-FFF2-40B4-BE49-F238E27FC236}">
                <a16:creationId xmlns:a16="http://schemas.microsoft.com/office/drawing/2014/main" id="{E9A968CD-AA61-1A52-FD1C-4AB678FEE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274DED27-1C8C-FE0F-5F57-9A39EB113D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16844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1000"/>
                                        <p:tgtEl>
                                          <p:spTgt spid="3">
                                            <p:txEl>
                                              <p:pRg st="10" end="10"/>
                                            </p:txEl>
                                          </p:spTgt>
                                        </p:tgtEl>
                                      </p:cBhvr>
                                    </p:animEffect>
                                    <p:anim calcmode="lin" valueType="num">
                                      <p:cBhvr>
                                        <p:cTn id="5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fade">
                                      <p:cBhvr>
                                        <p:cTn id="59" dur="1000"/>
                                        <p:tgtEl>
                                          <p:spTgt spid="3">
                                            <p:txEl>
                                              <p:pRg st="11" end="11"/>
                                            </p:txEl>
                                          </p:spTgt>
                                        </p:tgtEl>
                                      </p:cBhvr>
                                    </p:animEffect>
                                    <p:anim calcmode="lin" valueType="num">
                                      <p:cBhvr>
                                        <p:cTn id="6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
                                            <p:txEl>
                                              <p:pRg st="12" end="12"/>
                                            </p:txEl>
                                          </p:spTgt>
                                        </p:tgtEl>
                                        <p:attrNameLst>
                                          <p:attrName>style.visibility</p:attrName>
                                        </p:attrNameLst>
                                      </p:cBhvr>
                                      <p:to>
                                        <p:strVal val="visible"/>
                                      </p:to>
                                    </p:set>
                                    <p:animEffect transition="in" filter="fade">
                                      <p:cBhvr>
                                        <p:cTn id="64" dur="1000"/>
                                        <p:tgtEl>
                                          <p:spTgt spid="3">
                                            <p:txEl>
                                              <p:pRg st="12" end="12"/>
                                            </p:txEl>
                                          </p:spTgt>
                                        </p:tgtEl>
                                      </p:cBhvr>
                                    </p:animEffect>
                                    <p:anim calcmode="lin" valueType="num">
                                      <p:cBhvr>
                                        <p:cTn id="6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1000"/>
                                        <p:tgtEl>
                                          <p:spTgt spid="8"/>
                                        </p:tgtEl>
                                      </p:cBhvr>
                                    </p:animEffect>
                                    <p:anim calcmode="lin" valueType="num">
                                      <p:cBhvr>
                                        <p:cTn id="72" dur="1000" fill="hold"/>
                                        <p:tgtEl>
                                          <p:spTgt spid="8"/>
                                        </p:tgtEl>
                                        <p:attrNameLst>
                                          <p:attrName>ppt_x</p:attrName>
                                        </p:attrNameLst>
                                      </p:cBhvr>
                                      <p:tavLst>
                                        <p:tav tm="0">
                                          <p:val>
                                            <p:strVal val="#ppt_x"/>
                                          </p:val>
                                        </p:tav>
                                        <p:tav tm="100000">
                                          <p:val>
                                            <p:strVal val="#ppt_x"/>
                                          </p:val>
                                        </p:tav>
                                      </p:tavLst>
                                    </p:anim>
                                    <p:anim calcmode="lin" valueType="num">
                                      <p:cBhvr>
                                        <p:cTn id="7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8"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E5CE8E-E708-F146-3078-63E285539FFE}"/>
              </a:ext>
            </a:extLst>
          </p:cNvPr>
          <p:cNvSpPr>
            <a:spLocks noGrp="1"/>
          </p:cNvSpPr>
          <p:nvPr>
            <p:ph type="title"/>
          </p:nvPr>
        </p:nvSpPr>
        <p:spPr>
          <a:xfrm>
            <a:off x="677333" y="609600"/>
            <a:ext cx="8972693" cy="1320800"/>
          </a:xfrm>
        </p:spPr>
        <p:txBody>
          <a:bodyPr/>
          <a:lstStyle/>
          <a:p>
            <a:r>
              <a:rPr lang="tr-TR" b="1" dirty="0"/>
              <a:t>2024-2025</a:t>
            </a:r>
            <a:r>
              <a:rPr lang="tr-TR" dirty="0"/>
              <a:t> Ortak Eğitim Programı</a:t>
            </a:r>
            <a:br>
              <a:rPr lang="tr-TR" dirty="0"/>
            </a:br>
            <a:r>
              <a:rPr lang="tr-TR" dirty="0"/>
              <a:t>Öğrencilerimiz</a:t>
            </a:r>
          </a:p>
        </p:txBody>
      </p:sp>
      <p:sp>
        <p:nvSpPr>
          <p:cNvPr id="3" name="İçerik Yer Tutucusu 2">
            <a:extLst>
              <a:ext uri="{FF2B5EF4-FFF2-40B4-BE49-F238E27FC236}">
                <a16:creationId xmlns:a16="http://schemas.microsoft.com/office/drawing/2014/main" id="{CCD8C749-02FA-5A78-B263-B3C591515029}"/>
              </a:ext>
            </a:extLst>
          </p:cNvPr>
          <p:cNvSpPr>
            <a:spLocks noGrp="1"/>
          </p:cNvSpPr>
          <p:nvPr>
            <p:ph idx="1"/>
          </p:nvPr>
        </p:nvSpPr>
        <p:spPr>
          <a:xfrm>
            <a:off x="677334" y="2160589"/>
            <a:ext cx="8596668" cy="4087811"/>
          </a:xfrm>
        </p:spPr>
        <p:txBody>
          <a:bodyPr>
            <a:normAutofit fontScale="92500" lnSpcReduction="10000"/>
          </a:bodyPr>
          <a:lstStyle/>
          <a:p>
            <a:r>
              <a:rPr lang="tr-TR" dirty="0"/>
              <a:t>Toplam 108 Başvuru</a:t>
            </a:r>
          </a:p>
          <a:p>
            <a:pPr lvl="1"/>
            <a:r>
              <a:rPr lang="tr-TR" dirty="0"/>
              <a:t>4 – İsteğe Bağlı Yerleşememe</a:t>
            </a:r>
          </a:p>
          <a:p>
            <a:endParaRPr lang="tr-TR" dirty="0"/>
          </a:p>
          <a:p>
            <a:r>
              <a:rPr lang="tr-TR" dirty="0"/>
              <a:t>Aktif 104 Öğrenci</a:t>
            </a:r>
          </a:p>
          <a:p>
            <a:pPr lvl="1"/>
            <a:r>
              <a:rPr lang="tr-TR" dirty="0"/>
              <a:t>34 Endüstri Mühendisi</a:t>
            </a:r>
          </a:p>
          <a:p>
            <a:pPr lvl="1"/>
            <a:r>
              <a:rPr lang="tr-TR" dirty="0"/>
              <a:t>28 Bilgisayar Mühendisi</a:t>
            </a:r>
          </a:p>
          <a:p>
            <a:pPr lvl="1"/>
            <a:r>
              <a:rPr lang="tr-TR" dirty="0"/>
              <a:t>17 Elektrik Elektronik Mühendisi</a:t>
            </a:r>
          </a:p>
          <a:p>
            <a:pPr lvl="1"/>
            <a:r>
              <a:rPr lang="tr-TR" dirty="0"/>
              <a:t>10 Mekatronik Mühendisi</a:t>
            </a:r>
          </a:p>
          <a:p>
            <a:pPr lvl="1"/>
            <a:r>
              <a:rPr lang="tr-TR" dirty="0"/>
              <a:t>8 Makine Mühendisi</a:t>
            </a:r>
          </a:p>
          <a:p>
            <a:pPr lvl="1"/>
            <a:r>
              <a:rPr lang="tr-TR" dirty="0"/>
              <a:t>3 Enerji Sistemleri Mühendisi</a:t>
            </a:r>
          </a:p>
          <a:p>
            <a:pPr lvl="1"/>
            <a:r>
              <a:rPr lang="tr-TR" dirty="0"/>
              <a:t>3 Gıda Mühendisi</a:t>
            </a:r>
          </a:p>
          <a:p>
            <a:pPr lvl="1"/>
            <a:r>
              <a:rPr lang="tr-TR" dirty="0"/>
              <a:t>1 Metalurji ve Malzeme Mühendisi</a:t>
            </a:r>
          </a:p>
          <a:p>
            <a:pPr lvl="1"/>
            <a:endParaRPr lang="tr-TR" dirty="0"/>
          </a:p>
          <a:p>
            <a:pPr lvl="1"/>
            <a:endParaRPr lang="tr-TR" dirty="0"/>
          </a:p>
          <a:p>
            <a:pPr lvl="1"/>
            <a:endParaRPr lang="tr-TR" dirty="0"/>
          </a:p>
          <a:p>
            <a:endParaRPr lang="tr-TR" dirty="0"/>
          </a:p>
          <a:p>
            <a:endParaRPr lang="tr-TR" dirty="0"/>
          </a:p>
        </p:txBody>
      </p:sp>
      <p:graphicFrame>
        <p:nvGraphicFramePr>
          <p:cNvPr id="8" name="Grafik 7">
            <a:extLst>
              <a:ext uri="{FF2B5EF4-FFF2-40B4-BE49-F238E27FC236}">
                <a16:creationId xmlns:a16="http://schemas.microsoft.com/office/drawing/2014/main" id="{EC13D3CB-A9AD-5A1E-1421-DC59DAEB66B1}"/>
              </a:ext>
            </a:extLst>
          </p:cNvPr>
          <p:cNvGraphicFramePr/>
          <p:nvPr>
            <p:extLst>
              <p:ext uri="{D42A27DB-BD31-4B8C-83A1-F6EECF244321}">
                <p14:modId xmlns:p14="http://schemas.microsoft.com/office/powerpoint/2010/main" val="1474729684"/>
              </p:ext>
            </p:extLst>
          </p:nvPr>
        </p:nvGraphicFramePr>
        <p:xfrm>
          <a:off x="5251349" y="2281220"/>
          <a:ext cx="5784825" cy="3846548"/>
        </p:xfrm>
        <a:graphic>
          <a:graphicData uri="http://schemas.openxmlformats.org/drawingml/2006/chart">
            <c:chart xmlns:c="http://schemas.openxmlformats.org/drawingml/2006/chart" xmlns:r="http://schemas.openxmlformats.org/officeDocument/2006/relationships" r:id="rId2"/>
          </a:graphicData>
        </a:graphic>
      </p:graphicFrame>
      <p:pic>
        <p:nvPicPr>
          <p:cNvPr id="4" name="Resim 3" descr="amblem, simge, sembol, ticari marka, logo içeren bir resim&#10;&#10;Açıklama otomatik olarak oluşturuldu">
            <a:extLst>
              <a:ext uri="{FF2B5EF4-FFF2-40B4-BE49-F238E27FC236}">
                <a16:creationId xmlns:a16="http://schemas.microsoft.com/office/drawing/2014/main" id="{E9A968CD-AA61-1A52-FD1C-4AB678FEE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274DED27-1C8C-FE0F-5F57-9A39EB113D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320749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1000"/>
                                        <p:tgtEl>
                                          <p:spTgt spid="3">
                                            <p:txEl>
                                              <p:pRg st="10" end="10"/>
                                            </p:txEl>
                                          </p:spTgt>
                                        </p:tgtEl>
                                      </p:cBhvr>
                                    </p:animEffect>
                                    <p:anim calcmode="lin" valueType="num">
                                      <p:cBhvr>
                                        <p:cTn id="5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fade">
                                      <p:cBhvr>
                                        <p:cTn id="59" dur="1000"/>
                                        <p:tgtEl>
                                          <p:spTgt spid="3">
                                            <p:txEl>
                                              <p:pRg st="11" end="11"/>
                                            </p:txEl>
                                          </p:spTgt>
                                        </p:tgtEl>
                                      </p:cBhvr>
                                    </p:animEffect>
                                    <p:anim calcmode="lin" valueType="num">
                                      <p:cBhvr>
                                        <p:cTn id="6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8" grpId="0">
        <p:bldAsOne/>
      </p:bldGraphic>
    </p:bldLst>
  </p:timing>
</p:sld>
</file>

<file path=ppt/theme/theme1.xml><?xml version="1.0" encoding="utf-8"?>
<a:theme xmlns:a="http://schemas.openxmlformats.org/drawingml/2006/main" name="Yüzeyler">
  <a:themeElements>
    <a:clrScheme name="Yüzeyler">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1577</TotalTime>
  <Words>2774</Words>
  <Application>Microsoft Office PowerPoint</Application>
  <PresentationFormat>Geniş ekran</PresentationFormat>
  <Paragraphs>500</Paragraphs>
  <Slides>49</Slides>
  <Notes>1</Notes>
  <HiddenSlides>0</HiddenSlides>
  <MMClips>2</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49</vt:i4>
      </vt:variant>
    </vt:vector>
  </HeadingPairs>
  <TitlesOfParts>
    <vt:vector size="60" baseType="lpstr">
      <vt:lpstr>Aptos</vt:lpstr>
      <vt:lpstr>Arial</vt:lpstr>
      <vt:lpstr>Calibri</vt:lpstr>
      <vt:lpstr>Candara</vt:lpstr>
      <vt:lpstr>Helvetica Light</vt:lpstr>
      <vt:lpstr>Times New Roman</vt:lpstr>
      <vt:lpstr>Trajan Pro</vt:lpstr>
      <vt:lpstr>Trebuchet MS</vt:lpstr>
      <vt:lpstr>Wingdings</vt:lpstr>
      <vt:lpstr>Wingdings 3</vt:lpstr>
      <vt:lpstr>Yüzeyler</vt:lpstr>
      <vt:lpstr>2025-2026 Ortak Eğitim Programı</vt:lpstr>
      <vt:lpstr>Ortak Eğitim Nedir?</vt:lpstr>
      <vt:lpstr>Ortak Eğitimin Faydaları</vt:lpstr>
      <vt:lpstr>Ortak Eğitim Programı – Genel Bilgi</vt:lpstr>
      <vt:lpstr>Kimler Başvurabilir?</vt:lpstr>
      <vt:lpstr>Hakkımızda</vt:lpstr>
      <vt:lpstr>Bölüm Ortak Eğitim Koordinatörlerimiz</vt:lpstr>
      <vt:lpstr>2023-2024 Ortak Eğitim Programı Öğrencilerimiz</vt:lpstr>
      <vt:lpstr>2024-2025 Ortak Eğitim Programı Öğrencilerimiz</vt:lpstr>
      <vt:lpstr>MEZUNLAR ve İSTİHDAM (2023-2024)</vt:lpstr>
      <vt:lpstr>2024-2025 Öğrenci Memnuniyet Anketleri</vt:lpstr>
      <vt:lpstr>2024-2025 Öğrenci Memnuniyet Anketleri</vt:lpstr>
      <vt:lpstr>2024-2025 Öğrenci Memnuniyet Anketleri</vt:lpstr>
      <vt:lpstr>2024-2025 Öğrenci Memnuniyet Anketleri Eleştiriler</vt:lpstr>
      <vt:lpstr>2023-2024’ten 2024-2025’e</vt:lpstr>
      <vt:lpstr>2025-2026 Akademik Yılında  Başvuru Yapabilecek Aday Öğrenci Sayıları</vt:lpstr>
      <vt:lpstr>Bölümlerin Yıllara Göre OE Öğrenci Sayıları</vt:lpstr>
      <vt:lpstr>2025-2026 Ortak Eğitim Programı Firmalar – Toplam 95</vt:lpstr>
      <vt:lpstr>Yeni İşbirliklerimiz</vt:lpstr>
      <vt:lpstr>Toplantılar</vt:lpstr>
      <vt:lpstr>El Afişleri – Firma Tasarımı</vt:lpstr>
      <vt:lpstr>El Afişleri – Öğrenci Tasarımı</vt:lpstr>
      <vt:lpstr>Tanıtımlar</vt:lpstr>
      <vt:lpstr>Yeni Dönem Başvuru Süreci</vt:lpstr>
      <vt:lpstr>Yeni Dönem Başvuru Süreci</vt:lpstr>
      <vt:lpstr>Tercih Süreci</vt:lpstr>
      <vt:lpstr>Tercih ve Mülakat Süreci</vt:lpstr>
      <vt:lpstr>Uygulama Süreci</vt:lpstr>
      <vt:lpstr>PowerPoint Sunusu</vt:lpstr>
      <vt:lpstr>Önemli Tarihler</vt:lpstr>
      <vt:lpstr>2025-2026 Ortak Eğitim Süreç Takvimi</vt:lpstr>
      <vt:lpstr>Ortak Eğitim Formları</vt:lpstr>
      <vt:lpstr>Ortak Eğitim Formları</vt:lpstr>
      <vt:lpstr>Ortak Eğitim Formları</vt:lpstr>
      <vt:lpstr>Ortak Eğitim Formları</vt:lpstr>
      <vt:lpstr>Ortak Eğitim Formları İş Yeri Değişikliği Talep Formu </vt:lpstr>
      <vt:lpstr>Ortak Eğitim Formları</vt:lpstr>
      <vt:lpstr>Ortak Eğitim Formları</vt:lpstr>
      <vt:lpstr>Ortak Eğitim Formları - Firma</vt:lpstr>
      <vt:lpstr>Ortak Eğitim Formları - Firma</vt:lpstr>
      <vt:lpstr>Ortak Eğitim Formları - Firma</vt:lpstr>
      <vt:lpstr>Ortak Eğitim Formları - Firma</vt:lpstr>
      <vt:lpstr>İş Yeri Değişikliği</vt:lpstr>
      <vt:lpstr>Öğrenci Başarı Notunun Belirlenmesi</vt:lpstr>
      <vt:lpstr>Yönerge ve Sıkça Sorulan Sorular</vt:lpstr>
      <vt:lpstr>Sıkça Sorulan Sorular</vt:lpstr>
      <vt:lpstr>Teşekkür</vt:lpstr>
      <vt:lpstr>Sorular ve Beklentiler</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Dönemi  Ortak Eğitim Programı</dc:title>
  <dc:creator>Hüseyin Haklı</dc:creator>
  <cp:lastModifiedBy>Hüseyin Haklı</cp:lastModifiedBy>
  <cp:revision>108</cp:revision>
  <dcterms:created xsi:type="dcterms:W3CDTF">2024-03-14T06:27:35Z</dcterms:created>
  <dcterms:modified xsi:type="dcterms:W3CDTF">2025-04-15T13:27:59Z</dcterms:modified>
</cp:coreProperties>
</file>