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8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57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28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81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16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22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88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1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65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4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85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1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DBB1-8CE6-493C-A535-AB833D4CF258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58E3-0849-4E85-9DF8-4AB61F6465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00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195736" y="2940247"/>
            <a:ext cx="1872209" cy="73574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Harcama</a:t>
            </a:r>
          </a:p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Yetkilisi</a:t>
            </a:r>
            <a:endParaRPr lang="tr-TR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71600" y="764704"/>
            <a:ext cx="187220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Gerçekleştirme</a:t>
            </a:r>
          </a:p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Görevlisi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5652120" y="764704"/>
            <a:ext cx="187220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İhale/Piyasa Fiyat</a:t>
            </a:r>
          </a:p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Araştırma Komisyonu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5952155" y="5899100"/>
            <a:ext cx="18720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Muayene ve Kabul Komisyonu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1928707" y="5899100"/>
            <a:ext cx="18720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Taşınır Kayıt</a:t>
            </a:r>
          </a:p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Yetkilisi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395744" y="4345940"/>
            <a:ext cx="18720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Veri Giriş</a:t>
            </a:r>
          </a:p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Görevlisi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6516216" y="2940246"/>
            <a:ext cx="2280253" cy="73574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Strateji Geliştirme</a:t>
            </a:r>
          </a:p>
          <a:p>
            <a:pPr algn="ctr"/>
            <a:r>
              <a:rPr lang="tr-TR" sz="1400" dirty="0" smtClean="0">
                <a:latin typeface="+mj-lt"/>
                <a:ea typeface="Tahoma" pitchFamily="34" charset="0"/>
                <a:cs typeface="Tahoma" pitchFamily="34" charset="0"/>
              </a:rPr>
              <a:t>Daire Başkanlığı</a:t>
            </a:r>
            <a:endParaRPr lang="tr-TR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11560" y="227919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(1)</a:t>
            </a:r>
            <a:r>
              <a:rPr lang="tr-TR" sz="1000" dirty="0" smtClean="0"/>
              <a:t> Harcama yetkilisi; gerçekleştirme görevlisi ve satınalma görevlilerine, işin yaklaşık maliyetinin çıkarılması için talimat verir.</a:t>
            </a:r>
            <a:endParaRPr lang="tr-TR" sz="1000" dirty="0"/>
          </a:p>
        </p:txBody>
      </p:sp>
      <p:graphicFrame>
        <p:nvGraphicFramePr>
          <p:cNvPr id="76" name="Tablo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79844"/>
              </p:ext>
            </p:extLst>
          </p:nvPr>
        </p:nvGraphicFramePr>
        <p:xfrm>
          <a:off x="0" y="8424"/>
          <a:ext cx="9144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MAL/HİZMET ALIMLARI </a:t>
                      </a:r>
                      <a:r>
                        <a:rPr kumimoji="0" lang="tr-T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İŞLEM YÖNERGESİ </a:t>
                      </a:r>
                      <a:r>
                        <a:rPr kumimoji="0" lang="tr-T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ve SÜREÇ AKIŞ ŞEMASI</a:t>
                      </a:r>
                      <a:endParaRPr kumimoji="0" lang="tr-T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mbria" pitchFamily="18" charset="0"/>
                        <a:ea typeface="Cambria" pitchFamily="18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Metin kutusu 31"/>
          <p:cNvSpPr txBox="1"/>
          <p:nvPr/>
        </p:nvSpPr>
        <p:spPr>
          <a:xfrm>
            <a:off x="2195736" y="1340768"/>
            <a:ext cx="13681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(2)</a:t>
            </a:r>
            <a:r>
              <a:rPr lang="tr-TR" sz="1000" dirty="0" smtClean="0"/>
              <a:t> Yaklaşık maliyet tespit edilir, Yaklaşık Maliyet Hesap Cetveli hazırlanır, Onay Belgesi düzenlenerek Harcama Yetkilisinin onayına sunulur.</a:t>
            </a:r>
            <a:endParaRPr lang="tr-TR" sz="1000" dirty="0"/>
          </a:p>
        </p:txBody>
      </p:sp>
      <p:sp>
        <p:nvSpPr>
          <p:cNvPr id="33" name="Metin kutusu 32"/>
          <p:cNvSpPr txBox="1"/>
          <p:nvPr/>
        </p:nvSpPr>
        <p:spPr>
          <a:xfrm>
            <a:off x="3779912" y="1124744"/>
            <a:ext cx="17808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00" dirty="0" smtClean="0"/>
              <a:t> </a:t>
            </a:r>
            <a:r>
              <a:rPr lang="tr-TR" sz="1400" dirty="0"/>
              <a:t>(3)</a:t>
            </a:r>
            <a:r>
              <a:rPr lang="tr-TR" sz="1000" dirty="0"/>
              <a:t> </a:t>
            </a:r>
            <a:r>
              <a:rPr lang="tr-TR" sz="1000" dirty="0" smtClean="0"/>
              <a:t>Harcama Yetkilisi, ihale </a:t>
            </a:r>
            <a:r>
              <a:rPr lang="tr-TR" sz="1000" dirty="0"/>
              <a:t>yapılacak işlerde ihalenin yapılması için İhale Komisyonu, diğer işlerde fiyat araştırması yapılması için Piyasa Fiyat Araştırma Komisyonu </a:t>
            </a:r>
            <a:r>
              <a:rPr lang="tr-TR" sz="1000" dirty="0" smtClean="0"/>
              <a:t>görevlendirir</a:t>
            </a:r>
            <a:r>
              <a:rPr lang="tr-TR" sz="1000" dirty="0"/>
              <a:t>. </a:t>
            </a:r>
          </a:p>
        </p:txBody>
      </p:sp>
      <p:sp>
        <p:nvSpPr>
          <p:cNvPr id="34" name="Metin kutusu 33"/>
          <p:cNvSpPr txBox="1"/>
          <p:nvPr/>
        </p:nvSpPr>
        <p:spPr>
          <a:xfrm>
            <a:off x="6090066" y="1412776"/>
            <a:ext cx="1866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(4)</a:t>
            </a:r>
            <a:r>
              <a:rPr lang="tr-TR" sz="1000" dirty="0" smtClean="0"/>
              <a:t> İhale/Fiyat araştırması sonucunda hazırlanan İhale Kararı /Piyasa Fiyat Araştırması Tutanağı, Harcama Yetkilisine sunulur.</a:t>
            </a:r>
            <a:endParaRPr lang="tr-TR" sz="1000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4526318" y="2669431"/>
            <a:ext cx="22059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(5)</a:t>
            </a:r>
            <a:r>
              <a:rPr lang="tr-TR" sz="1000" dirty="0" smtClean="0"/>
              <a:t> SGDB’nin ön mali kontrolüne tabi işlere ait taahhüt evrakı ile sözleşme tasarısı SGDB’ye gönderilir.</a:t>
            </a:r>
            <a:endParaRPr lang="tr-TR" sz="1000" dirty="0"/>
          </a:p>
        </p:txBody>
      </p:sp>
      <p:sp>
        <p:nvSpPr>
          <p:cNvPr id="36" name="Metin kutusu 35"/>
          <p:cNvSpPr txBox="1"/>
          <p:nvPr/>
        </p:nvSpPr>
        <p:spPr>
          <a:xfrm>
            <a:off x="5220072" y="4149080"/>
            <a:ext cx="2587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(6)</a:t>
            </a:r>
            <a:r>
              <a:rPr lang="tr-TR" sz="1000" dirty="0" smtClean="0"/>
              <a:t> Sözleşme yapılması gereken işlerde sözleşme yapıldıktan sonra mal/hizmet alımı gerçekleştirilir. Harcama Yetkilisi, muayene ve kabul işlemlerinin yapılması için Muayene ve Kabul Komisyonu görevlendirir.</a:t>
            </a:r>
            <a:endParaRPr lang="tr-TR" sz="1000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4211960" y="515719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(7)</a:t>
            </a:r>
            <a:r>
              <a:rPr lang="tr-TR" sz="1000" dirty="0" smtClean="0"/>
              <a:t> Muayene ve Kabul Komisyonu, alınan mal/hizmetin aranan niteliklere uygunluğunu kontrol ederek Muayene ve Kabul Tutanağı düzenler.</a:t>
            </a:r>
            <a:endParaRPr lang="tr-TR" sz="1000" dirty="0"/>
          </a:p>
        </p:txBody>
      </p:sp>
      <p:sp>
        <p:nvSpPr>
          <p:cNvPr id="38" name="Metin kutusu 37"/>
          <p:cNvSpPr txBox="1"/>
          <p:nvPr/>
        </p:nvSpPr>
        <p:spPr>
          <a:xfrm>
            <a:off x="1187624" y="5097378"/>
            <a:ext cx="1677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(8)</a:t>
            </a:r>
            <a:r>
              <a:rPr lang="tr-TR" sz="1000" dirty="0" smtClean="0"/>
              <a:t> Taşınır </a:t>
            </a:r>
            <a:r>
              <a:rPr lang="tr-TR" sz="1000" dirty="0"/>
              <a:t>Kayıt </a:t>
            </a:r>
            <a:r>
              <a:rPr lang="tr-TR" sz="1000" dirty="0" smtClean="0"/>
              <a:t>Yetkilisi</a:t>
            </a:r>
            <a:r>
              <a:rPr lang="tr-TR" sz="1000" dirty="0"/>
              <a:t>, </a:t>
            </a:r>
            <a:r>
              <a:rPr lang="tr-TR" sz="1000" dirty="0" smtClean="0"/>
              <a:t>mal </a:t>
            </a:r>
            <a:r>
              <a:rPr lang="tr-TR" sz="1000" dirty="0"/>
              <a:t>ve malzemelerin ambar girişlerini yaparak Taşınır İşlem </a:t>
            </a:r>
            <a:r>
              <a:rPr lang="tr-TR" sz="1000" dirty="0" smtClean="0"/>
              <a:t>Fişi </a:t>
            </a:r>
            <a:r>
              <a:rPr lang="tr-TR" sz="1000" dirty="0"/>
              <a:t>düzenler. 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467544" y="3717032"/>
            <a:ext cx="16983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 (9)</a:t>
            </a:r>
            <a:r>
              <a:rPr lang="tr-TR" sz="1000" dirty="0" smtClean="0"/>
              <a:t> Veri Giriş Görevlisi, HYS’de Ödeme Emri Belgesi ve eklerini hazırlar.</a:t>
            </a:r>
            <a:endParaRPr lang="tr-TR" sz="1000" dirty="0"/>
          </a:p>
        </p:txBody>
      </p:sp>
      <p:cxnSp>
        <p:nvCxnSpPr>
          <p:cNvPr id="40" name="Düz Ok Bağlayıcısı 39"/>
          <p:cNvCxnSpPr>
            <a:stCxn id="8" idx="7"/>
            <a:endCxn id="11" idx="2"/>
          </p:cNvCxnSpPr>
          <p:nvPr/>
        </p:nvCxnSpPr>
        <p:spPr>
          <a:xfrm flipV="1">
            <a:off x="3793766" y="1287924"/>
            <a:ext cx="2794458" cy="176007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Ok Bağlayıcısı 51"/>
          <p:cNvCxnSpPr>
            <a:endCxn id="10" idx="2"/>
          </p:cNvCxnSpPr>
          <p:nvPr/>
        </p:nvCxnSpPr>
        <p:spPr>
          <a:xfrm flipH="1" flipV="1">
            <a:off x="1907705" y="1287924"/>
            <a:ext cx="612068" cy="176007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Düz Ok Bağlayıcısı 60"/>
          <p:cNvCxnSpPr>
            <a:stCxn id="12" idx="0"/>
          </p:cNvCxnSpPr>
          <p:nvPr/>
        </p:nvCxnSpPr>
        <p:spPr>
          <a:xfrm flipH="1" flipV="1">
            <a:off x="3563888" y="3630246"/>
            <a:ext cx="3324267" cy="2268854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Ok Bağlayıcısı 62"/>
          <p:cNvCxnSpPr>
            <a:endCxn id="8" idx="6"/>
          </p:cNvCxnSpPr>
          <p:nvPr/>
        </p:nvCxnSpPr>
        <p:spPr>
          <a:xfrm flipH="1">
            <a:off x="4067945" y="3304691"/>
            <a:ext cx="2448271" cy="343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Düz Ok Bağlayıcısı 64"/>
          <p:cNvCxnSpPr>
            <a:stCxn id="13" idx="0"/>
            <a:endCxn id="8" idx="4"/>
          </p:cNvCxnSpPr>
          <p:nvPr/>
        </p:nvCxnSpPr>
        <p:spPr>
          <a:xfrm flipV="1">
            <a:off x="2864707" y="3675994"/>
            <a:ext cx="267134" cy="2223106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Düz Ok Bağlayıcısı 69"/>
          <p:cNvCxnSpPr/>
          <p:nvPr/>
        </p:nvCxnSpPr>
        <p:spPr>
          <a:xfrm flipV="1">
            <a:off x="1763688" y="3630246"/>
            <a:ext cx="908485" cy="715694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Metin kutusu 71"/>
          <p:cNvSpPr txBox="1"/>
          <p:nvPr/>
        </p:nvSpPr>
        <p:spPr>
          <a:xfrm>
            <a:off x="4067944" y="3284984"/>
            <a:ext cx="2232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(10)</a:t>
            </a:r>
            <a:r>
              <a:rPr lang="tr-TR" sz="1000" dirty="0" smtClean="0"/>
              <a:t> Ödeme Emri Belgesi ve ekleri, ödemenin gerçekleştirilmesi için SGDB’ye gönderilir.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414798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236</Words>
  <Application>Microsoft Office PowerPoint</Application>
  <PresentationFormat>Ekran Gösterisi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26</cp:revision>
  <dcterms:created xsi:type="dcterms:W3CDTF">2025-03-11T06:36:14Z</dcterms:created>
  <dcterms:modified xsi:type="dcterms:W3CDTF">2025-03-12T07:33:01Z</dcterms:modified>
</cp:coreProperties>
</file>