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58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1" r:id="rId19"/>
    <p:sldId id="323" r:id="rId20"/>
    <p:sldId id="324" r:id="rId21"/>
    <p:sldId id="325" r:id="rId22"/>
    <p:sldId id="326" r:id="rId23"/>
    <p:sldId id="333" r:id="rId24"/>
    <p:sldId id="334" r:id="rId25"/>
    <p:sldId id="335" r:id="rId26"/>
    <p:sldId id="336" r:id="rId27"/>
    <p:sldId id="337" r:id="rId28"/>
    <p:sldId id="338" r:id="rId29"/>
    <p:sldId id="327" r:id="rId30"/>
    <p:sldId id="328" r:id="rId31"/>
    <p:sldId id="329" r:id="rId32"/>
    <p:sldId id="359" r:id="rId33"/>
    <p:sldId id="330" r:id="rId34"/>
    <p:sldId id="331" r:id="rId35"/>
    <p:sldId id="332" r:id="rId36"/>
    <p:sldId id="339" r:id="rId37"/>
    <p:sldId id="340" r:id="rId38"/>
    <p:sldId id="341" r:id="rId39"/>
    <p:sldId id="360" r:id="rId40"/>
    <p:sldId id="342" r:id="rId41"/>
    <p:sldId id="343" r:id="rId42"/>
    <p:sldId id="344" r:id="rId43"/>
    <p:sldId id="361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2952" autoAdjust="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2263-72BA-466D-BD89-6083013F7510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72A7-C8C0-43F2-8FDD-07B6147CC5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63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72A7-C8C0-43F2-8FDD-07B6147CC5A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55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2EAFBF-B84A-AA48-EDC8-D7252A0AA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A6C1CA6-33B8-FE60-2AEA-04DCFE2D6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131B5F-3A9F-E181-A7D2-83E245C6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508445-3610-0718-AC53-80261D43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71E024-B75E-72E3-CA2A-1F9489F4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3">
            <a:extLst>
              <a:ext uri="{FF2B5EF4-FFF2-40B4-BE49-F238E27FC236}">
                <a16:creationId xmlns:a16="http://schemas.microsoft.com/office/drawing/2014/main" id="{99B2945D-A97A-65F6-E909-CA9068B376B5}"/>
              </a:ext>
            </a:extLst>
          </p:cNvPr>
          <p:cNvSpPr txBox="1">
            <a:spLocks/>
          </p:cNvSpPr>
          <p:nvPr userDrawn="1"/>
        </p:nvSpPr>
        <p:spPr>
          <a:xfrm>
            <a:off x="4038600" y="6634765"/>
            <a:ext cx="4114800" cy="107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b="1">
                <a:solidFill>
                  <a:srgbClr val="0070C0"/>
                </a:solidFill>
              </a:rPr>
              <a:t>KURUMSAL KALİTE GELİŞTİRME VE AKREDİTASYON KOORDİNATÖRLÜĞÜ</a:t>
            </a:r>
            <a:endParaRPr lang="tr-TR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7069F6-F711-5F10-31E2-3FEC7A8B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0B21E1-EF59-93E2-BFBE-4824D458A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D76D46-7388-384A-EBFE-FD446C0E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7AB706-EE4A-590A-711E-24552E25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7F7C10-A297-7D04-FE53-68E2615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63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8B64B1C-59D3-29F8-9C83-DD2266254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FECD734-8485-C672-8710-760E4B10E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2D50FF-652D-1F64-CC4B-7C706E26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87B6BA-19B6-7A87-DB1B-61F0DC09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17D94B-F105-7223-52A1-7CDC3B31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48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C8820-B685-231D-5DED-CC3A17B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7474F-F6EE-3A6D-F273-53548D25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741114-D747-EEF4-315D-1AF4A7D0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7A8C45-8005-41B5-4995-9188025A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969FBB-E875-088E-8C88-CA03F97F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EB222EC-7959-6B8E-D51A-1C9079534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68"/>
            <a:ext cx="12208951" cy="524311"/>
          </a:xfrm>
          <a:prstGeom prst="rect">
            <a:avLst/>
          </a:prstGeom>
        </p:spPr>
      </p:pic>
      <p:sp>
        <p:nvSpPr>
          <p:cNvPr id="8" name="Altbilgi Yer Tutucusu 3">
            <a:extLst>
              <a:ext uri="{FF2B5EF4-FFF2-40B4-BE49-F238E27FC236}">
                <a16:creationId xmlns:a16="http://schemas.microsoft.com/office/drawing/2014/main" id="{F10CA74A-1089-5BF1-689C-0608CB4DC98E}"/>
              </a:ext>
            </a:extLst>
          </p:cNvPr>
          <p:cNvSpPr txBox="1">
            <a:spLocks/>
          </p:cNvSpPr>
          <p:nvPr userDrawn="1"/>
        </p:nvSpPr>
        <p:spPr>
          <a:xfrm>
            <a:off x="4038600" y="6634765"/>
            <a:ext cx="4114800" cy="107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900" b="1">
                <a:solidFill>
                  <a:srgbClr val="0070C0"/>
                </a:solidFill>
              </a:rPr>
              <a:t>KURUMSAL KALİTE GELİŞTİRME VE AKREDİTASYON KOORDİNATÖRLÜĞÜ</a:t>
            </a:r>
            <a:endParaRPr lang="tr-TR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9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0FF5A2-B4D0-CE9D-CDB2-B350B0D4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A6D99C-6A68-39BA-0000-DAEA56F48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D2CED5-7416-C442-D807-0B97493A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5FC87B-99E3-9C4D-DBCB-60905ACD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E5007F-3894-64B9-2FA9-E57F9FED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6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9C8F84-BD48-E8E3-6ECA-4BA95B8C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854EC8-A5C9-ABC5-85D2-2021E18C1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B59E2D-CF0C-2701-F257-3DB40ABB7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D05779-E59D-76CE-5B19-610F3AF7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84F952-64FE-10CE-BE5C-BAF4A7FE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F131CD-AF20-51F0-9E23-BD8A4583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6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1DEC4D-75D8-546B-A6EC-664B8B59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EE93E6-6B42-0FB9-9D22-A87D445FB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43FEF6-48F0-9577-0DC7-8472FB5BA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20C2566-691E-1FCC-AD43-382507C6E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894BD41-7DB6-5149-2617-16AA4605B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E6AC303-DC25-269A-A450-16C2482F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E13F673-28DB-AFA0-5B54-64CCE5E5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45F6180-42CC-7AD8-7E9B-B06FEA51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8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8FC963-E3CF-7822-2CFA-C032AF44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3BD98CE-61A9-1DAD-4FEC-F43A37AD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D9E170-582D-75FA-6FD5-E92AFDC2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292F9C-7E29-022E-8089-FFF10915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1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6515A83-5B73-73A4-5D0E-7FA9B27C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3C9FE6-D0CC-A925-4E3B-AE4400EF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5957D7-2C34-03BB-DFE4-8F797831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4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4E06A1-776F-E71B-AC83-B6C98A6B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AE8549-C03C-5BD2-51CF-9B6BA73F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A97AE4E-6179-F240-5BBF-B9992D08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A31E33-0D33-6AEA-9350-84819F7D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367767-B105-7A04-F1D5-9E7BC436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DDB656-3D27-B2D9-D1A8-92E48763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12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B92D6F-EA4E-A7AB-AD2B-97489C30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A75B98-0EE8-2E1D-DF74-E7043367A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D3E891D-FF48-E716-34A7-A1AB0B51D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E69362-E89E-23C9-14CC-5080DC34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8639B0-C9DB-4F05-42B1-F7509616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7D865E-264F-278D-1D45-245E36A7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44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F29214-11FA-8CC6-127A-5FA6F318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F81C99-3CBD-57BF-67E0-05770193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C9D17B-F57D-DE26-95FB-CEF1554A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5A4A-D684-41DD-BA2D-9BF1DAA2E8E4}" type="datetimeFigureOut">
              <a:rPr lang="tr-TR" smtClean="0"/>
              <a:t>10.01.2023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E10800-323C-9FDC-EAD3-DAB34162A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3C19E1-AB28-1E42-5556-FD90B039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E30F-3D48-4F9C-A0D1-B6353B5F9128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088541B-6AA1-2473-EC2F-57E66B2CA7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68"/>
            <a:ext cx="12208951" cy="5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0A3FC-C590-F274-02B8-1E4FCC8D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117" y="262346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KURUMSAL BİLGİ YÖNETİM SİSTEMİ</a:t>
            </a:r>
            <a:br>
              <a:rPr lang="tr-T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SÜREÇ İYİLEŞTİRME PROJELERİ</a:t>
            </a:r>
            <a:endParaRPr lang="tr-TR" sz="3600" dirty="0"/>
          </a:p>
        </p:txBody>
      </p:sp>
      <p:sp>
        <p:nvSpPr>
          <p:cNvPr id="5" name="Altbilgi Yer Tutucusu 3">
            <a:extLst>
              <a:ext uri="{FF2B5EF4-FFF2-40B4-BE49-F238E27FC236}">
                <a16:creationId xmlns:a16="http://schemas.microsoft.com/office/drawing/2014/main" id="{810DB600-E733-206D-8096-E6AB6DB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34765"/>
            <a:ext cx="4114800" cy="107976"/>
          </a:xfrm>
        </p:spPr>
        <p:txBody>
          <a:bodyPr/>
          <a:lstStyle/>
          <a:p>
            <a:r>
              <a:rPr lang="tr-TR" sz="900" b="1" dirty="0">
                <a:solidFill>
                  <a:srgbClr val="0070C0"/>
                </a:solidFill>
              </a:rPr>
              <a:t>KURUMSAL KALİTE GELİŞTİRME VE AKREDİTASYON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36685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92" t="12896" r="17426" b="16226"/>
          <a:stretch/>
        </p:blipFill>
        <p:spPr>
          <a:xfrm>
            <a:off x="604434" y="929899"/>
            <a:ext cx="8657710" cy="52849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18888" y="1565328"/>
            <a:ext cx="1761980" cy="635431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9195322" y="1115877"/>
            <a:ext cx="2996678" cy="1348354"/>
          </a:xfrm>
          <a:prstGeom prst="roundRect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>
                <a:solidFill>
                  <a:schemeClr val="tx1"/>
                </a:solidFill>
              </a:rPr>
              <a:t>Projeden sorumlu kişi veya kişiler</a:t>
            </a:r>
          </a:p>
        </p:txBody>
      </p:sp>
      <p:cxnSp>
        <p:nvCxnSpPr>
          <p:cNvPr id="8" name="Düz Ok Bağlayıcısı 7"/>
          <p:cNvCxnSpPr>
            <a:stCxn id="5" idx="6"/>
          </p:cNvCxnSpPr>
          <p:nvPr/>
        </p:nvCxnSpPr>
        <p:spPr>
          <a:xfrm>
            <a:off x="5780868" y="1883044"/>
            <a:ext cx="3270142" cy="7749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uvarlatılmış Dikdörtgen 8"/>
          <p:cNvSpPr/>
          <p:nvPr/>
        </p:nvSpPr>
        <p:spPr>
          <a:xfrm>
            <a:off x="2572719" y="2386739"/>
            <a:ext cx="3905573" cy="3130657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6478292" y="4048932"/>
            <a:ext cx="257271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9122320" y="3277890"/>
            <a:ext cx="2996678" cy="1348354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>
                <a:solidFill>
                  <a:schemeClr val="tx1"/>
                </a:solidFill>
              </a:rPr>
              <a:t>Projeden sorumlu birim</a:t>
            </a:r>
          </a:p>
        </p:txBody>
      </p:sp>
    </p:spTree>
    <p:extLst>
      <p:ext uri="{BB962C8B-B14F-4D97-AF65-F5344CB8AC3E}">
        <p14:creationId xmlns:p14="http://schemas.microsoft.com/office/powerpoint/2010/main" val="147347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7" t="11826" r="9817" b="15514"/>
          <a:stretch/>
        </p:blipFill>
        <p:spPr>
          <a:xfrm>
            <a:off x="511443" y="774915"/>
            <a:ext cx="11074829" cy="53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5" t="12539" r="6612" b="15871"/>
          <a:stretch/>
        </p:blipFill>
        <p:spPr>
          <a:xfrm>
            <a:off x="433953" y="759417"/>
            <a:ext cx="11162712" cy="49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77" t="14320" r="7813" b="13733"/>
          <a:stretch/>
        </p:blipFill>
        <p:spPr>
          <a:xfrm>
            <a:off x="449450" y="743918"/>
            <a:ext cx="10997348" cy="50834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84202" y="4726983"/>
            <a:ext cx="914401" cy="635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89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4" t="17169" r="6412" b="11240"/>
          <a:stretch/>
        </p:blipFill>
        <p:spPr>
          <a:xfrm>
            <a:off x="495946" y="774915"/>
            <a:ext cx="10981051" cy="48509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66087" y="4990454"/>
            <a:ext cx="914401" cy="635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4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12" b="7678"/>
          <a:stretch/>
        </p:blipFill>
        <p:spPr>
          <a:xfrm>
            <a:off x="273468" y="743918"/>
            <a:ext cx="11767184" cy="46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3" t="21442" r="7414" b="6967"/>
          <a:stretch/>
        </p:blipFill>
        <p:spPr>
          <a:xfrm>
            <a:off x="232475" y="666426"/>
            <a:ext cx="11351927" cy="50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8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5" t="22868" r="6612" b="5897"/>
          <a:stretch/>
        </p:blipFill>
        <p:spPr>
          <a:xfrm>
            <a:off x="449450" y="774916"/>
            <a:ext cx="11313448" cy="50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697" t="23887" r="11385" b="6833"/>
          <a:stretch/>
        </p:blipFill>
        <p:spPr>
          <a:xfrm>
            <a:off x="326595" y="628570"/>
            <a:ext cx="11567918" cy="5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5" t="24293" r="8815" b="16939"/>
          <a:stretch/>
        </p:blipFill>
        <p:spPr>
          <a:xfrm>
            <a:off x="495945" y="929899"/>
            <a:ext cx="10655508" cy="40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4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0A3FC-C590-F274-02B8-1E4FCC8D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779" y="2904860"/>
            <a:ext cx="9144000" cy="112838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SÜREÇ İYİLEŞTİRME PROJESİ TANIMLAMA</a:t>
            </a:r>
            <a:endParaRPr lang="tr-TR" sz="3600" dirty="0"/>
          </a:p>
        </p:txBody>
      </p:sp>
      <p:sp>
        <p:nvSpPr>
          <p:cNvPr id="5" name="Altbilgi Yer Tutucusu 3">
            <a:extLst>
              <a:ext uri="{FF2B5EF4-FFF2-40B4-BE49-F238E27FC236}">
                <a16:creationId xmlns:a16="http://schemas.microsoft.com/office/drawing/2014/main" id="{810DB600-E733-206D-8096-E6AB6DB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34765"/>
            <a:ext cx="4114800" cy="107976"/>
          </a:xfrm>
        </p:spPr>
        <p:txBody>
          <a:bodyPr/>
          <a:lstStyle/>
          <a:p>
            <a:r>
              <a:rPr lang="tr-TR" sz="900" b="1" dirty="0">
                <a:solidFill>
                  <a:srgbClr val="0070C0"/>
                </a:solidFill>
              </a:rPr>
              <a:t>KURUMSAL KALİTE GELİŞTİRME VE AKREDİTASYON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18374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6" t="25006" r="8014" b="15514"/>
          <a:stretch/>
        </p:blipFill>
        <p:spPr>
          <a:xfrm>
            <a:off x="573437" y="821410"/>
            <a:ext cx="10633416" cy="40450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25078" y="4051734"/>
            <a:ext cx="720314" cy="506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50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77" t="19662" r="6012" b="14446"/>
          <a:stretch/>
        </p:blipFill>
        <p:spPr>
          <a:xfrm>
            <a:off x="433951" y="914400"/>
            <a:ext cx="11058757" cy="45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5" t="17882" r="5010" b="14445"/>
          <a:stretch/>
        </p:blipFill>
        <p:spPr>
          <a:xfrm>
            <a:off x="526941" y="960894"/>
            <a:ext cx="11344762" cy="47269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11008" y="4970664"/>
            <a:ext cx="931329" cy="604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458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5" t="23580" r="5211" b="15158"/>
          <a:stretch/>
        </p:blipFill>
        <p:spPr>
          <a:xfrm>
            <a:off x="433952" y="852406"/>
            <a:ext cx="11233560" cy="42465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5777" y="2870048"/>
            <a:ext cx="914401" cy="635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4432515" y="2686154"/>
            <a:ext cx="6098026" cy="80746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>
                <a:solidFill>
                  <a:schemeClr val="tx1"/>
                </a:solidFill>
              </a:rPr>
              <a:t>İyileştirme Projesine Faaliyet Ekleme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460178" y="3187763"/>
            <a:ext cx="29723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68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82" t="15744" r="24636" b="14089"/>
          <a:stretch/>
        </p:blipFill>
        <p:spPr>
          <a:xfrm>
            <a:off x="666426" y="743919"/>
            <a:ext cx="8632557" cy="512233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689315" y="1177871"/>
            <a:ext cx="6168326" cy="4990454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8462075" y="2603715"/>
            <a:ext cx="3006670" cy="1115878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Faaliyet Özellikleri</a:t>
            </a:r>
          </a:p>
        </p:txBody>
      </p:sp>
    </p:spTree>
    <p:extLst>
      <p:ext uri="{BB962C8B-B14F-4D97-AF65-F5344CB8AC3E}">
        <p14:creationId xmlns:p14="http://schemas.microsoft.com/office/powerpoint/2010/main" val="254598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87" t="25211" r="30713" b="13733"/>
          <a:stretch/>
        </p:blipFill>
        <p:spPr>
          <a:xfrm>
            <a:off x="402955" y="697424"/>
            <a:ext cx="9205994" cy="56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81" t="13252" r="12020" b="11952"/>
          <a:stretch/>
        </p:blipFill>
        <p:spPr>
          <a:xfrm>
            <a:off x="573438" y="821409"/>
            <a:ext cx="10332204" cy="5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8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1" t="13607" b="15870"/>
          <a:stretch/>
        </p:blipFill>
        <p:spPr>
          <a:xfrm>
            <a:off x="449451" y="976392"/>
            <a:ext cx="11231366" cy="52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13" b="14089"/>
          <a:stretch/>
        </p:blipFill>
        <p:spPr>
          <a:xfrm>
            <a:off x="815910" y="895727"/>
            <a:ext cx="10598076" cy="55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7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87" t="13964" r="6813" b="20145"/>
          <a:stretch/>
        </p:blipFill>
        <p:spPr>
          <a:xfrm>
            <a:off x="309965" y="774915"/>
            <a:ext cx="11169671" cy="51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977" r="56604" b="32360"/>
          <a:stretch/>
        </p:blipFill>
        <p:spPr>
          <a:xfrm>
            <a:off x="411522" y="821409"/>
            <a:ext cx="7818078" cy="55367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28748" y="2356458"/>
            <a:ext cx="1814732" cy="50643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89263" y="2997133"/>
            <a:ext cx="1814732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>
            <a:stCxn id="6" idx="6"/>
          </p:cNvCxnSpPr>
          <p:nvPr/>
        </p:nvCxnSpPr>
        <p:spPr>
          <a:xfrm flipV="1">
            <a:off x="6443480" y="2609676"/>
            <a:ext cx="1894608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Yuvarlatılmış Dikdörtgen 9"/>
          <p:cNvSpPr/>
          <p:nvPr/>
        </p:nvSpPr>
        <p:spPr>
          <a:xfrm>
            <a:off x="8539566" y="2014780"/>
            <a:ext cx="3053166" cy="98235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Yeni bir iyileştirme projesi tanımlama</a:t>
            </a:r>
          </a:p>
        </p:txBody>
      </p:sp>
      <p:cxnSp>
        <p:nvCxnSpPr>
          <p:cNvPr id="12" name="Dirsek Bağlayıcısı 11"/>
          <p:cNvCxnSpPr>
            <a:stCxn id="7" idx="4"/>
          </p:cNvCxnSpPr>
          <p:nvPr/>
        </p:nvCxnSpPr>
        <p:spPr>
          <a:xfrm rot="16200000" flipH="1">
            <a:off x="6418385" y="2481814"/>
            <a:ext cx="1238911" cy="3282422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Yuvarlatılmış Dikdörtgen 12"/>
          <p:cNvSpPr/>
          <p:nvPr/>
        </p:nvSpPr>
        <p:spPr>
          <a:xfrm>
            <a:off x="8679052" y="4251304"/>
            <a:ext cx="3053166" cy="982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Var olan iyileştirme projelerini listeleme</a:t>
            </a:r>
          </a:p>
        </p:txBody>
      </p:sp>
    </p:spTree>
    <p:extLst>
      <p:ext uri="{BB962C8B-B14F-4D97-AF65-F5344CB8AC3E}">
        <p14:creationId xmlns:p14="http://schemas.microsoft.com/office/powerpoint/2010/main" val="1442823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6" t="12183" r="2807" b="14089"/>
          <a:stretch/>
        </p:blipFill>
        <p:spPr>
          <a:xfrm>
            <a:off x="573438" y="790412"/>
            <a:ext cx="11093562" cy="53779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210282" y="5416300"/>
            <a:ext cx="1456718" cy="635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7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82" r="1406" b="11240"/>
          <a:stretch/>
        </p:blipFill>
        <p:spPr>
          <a:xfrm>
            <a:off x="459448" y="743918"/>
            <a:ext cx="11570217" cy="50524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33506" y="743918"/>
            <a:ext cx="2558494" cy="10004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17451" y="3868614"/>
            <a:ext cx="11085343" cy="1252026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753540" y="3971977"/>
            <a:ext cx="638433" cy="522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8226127" y="5796366"/>
            <a:ext cx="1971757" cy="48926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DÜZENLEME</a:t>
            </a:r>
          </a:p>
        </p:txBody>
      </p:sp>
      <p:cxnSp>
        <p:nvCxnSpPr>
          <p:cNvPr id="8" name="Düz Ok Bağlayıcısı 7"/>
          <p:cNvCxnSpPr>
            <a:stCxn id="6" idx="4"/>
          </p:cNvCxnSpPr>
          <p:nvPr/>
        </p:nvCxnSpPr>
        <p:spPr>
          <a:xfrm flipH="1">
            <a:off x="9072756" y="4494627"/>
            <a:ext cx="1" cy="1301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60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0A3FC-C590-F274-02B8-1E4FCC8D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779" y="2067951"/>
            <a:ext cx="9144000" cy="112838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İYİLEŞTİRME İZLEME</a:t>
            </a:r>
            <a:endParaRPr lang="tr-TR" sz="3600" dirty="0"/>
          </a:p>
        </p:txBody>
      </p:sp>
      <p:sp>
        <p:nvSpPr>
          <p:cNvPr id="5" name="Altbilgi Yer Tutucusu 3">
            <a:extLst>
              <a:ext uri="{FF2B5EF4-FFF2-40B4-BE49-F238E27FC236}">
                <a16:creationId xmlns:a16="http://schemas.microsoft.com/office/drawing/2014/main" id="{810DB600-E733-206D-8096-E6AB6DB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34765"/>
            <a:ext cx="4114800" cy="107976"/>
          </a:xfrm>
        </p:spPr>
        <p:txBody>
          <a:bodyPr/>
          <a:lstStyle/>
          <a:p>
            <a:r>
              <a:rPr lang="tr-TR" sz="900" b="1" dirty="0">
                <a:solidFill>
                  <a:srgbClr val="0070C0"/>
                </a:solidFill>
              </a:rPr>
              <a:t>KURUMSAL KALİTE GELİŞTİRME VE AKREDİTASYON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345184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63" r="2608" b="19076"/>
          <a:stretch/>
        </p:blipFill>
        <p:spPr>
          <a:xfrm>
            <a:off x="412953" y="743919"/>
            <a:ext cx="11547081" cy="44635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57790" y="1782305"/>
            <a:ext cx="1912731" cy="504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33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4" t="23580" r="3609" b="17651"/>
          <a:stretch/>
        </p:blipFill>
        <p:spPr>
          <a:xfrm>
            <a:off x="418454" y="635430"/>
            <a:ext cx="10794711" cy="37815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4435" y="1766807"/>
            <a:ext cx="4014060" cy="526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438370" y="3927748"/>
            <a:ext cx="10774795" cy="14811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Arama kriterlerinden herhangi biri ile oluşturduğumuz süreç iyileştirme projelerini görebiliriz. Sadece kendi birimimizde yer alan projeleri görmek için Sorumlu Birim alanı mutlaka seçilmelidir. Ardından </a:t>
            </a:r>
            <a:r>
              <a:rPr lang="tr-TR" sz="2400" b="1" dirty="0">
                <a:solidFill>
                  <a:srgbClr val="00B0F0"/>
                </a:solidFill>
                <a:highlight>
                  <a:srgbClr val="FFFF00"/>
                </a:highlight>
              </a:rPr>
              <a:t>«Ara» </a:t>
            </a:r>
            <a:r>
              <a:rPr lang="tr-TR" sz="2400" dirty="0">
                <a:solidFill>
                  <a:schemeClr val="tx1"/>
                </a:solidFill>
              </a:rPr>
              <a:t>butonuna basılmalıdır.</a:t>
            </a:r>
          </a:p>
        </p:txBody>
      </p:sp>
      <p:sp>
        <p:nvSpPr>
          <p:cNvPr id="6" name="Oval 5"/>
          <p:cNvSpPr/>
          <p:nvPr/>
        </p:nvSpPr>
        <p:spPr>
          <a:xfrm>
            <a:off x="229893" y="2385448"/>
            <a:ext cx="1273443" cy="550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013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02" t="22868" r="1202" b="26555"/>
          <a:stretch/>
        </p:blipFill>
        <p:spPr>
          <a:xfrm>
            <a:off x="257970" y="821410"/>
            <a:ext cx="11827243" cy="33631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120394" y="3456122"/>
            <a:ext cx="1642819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985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" t="24293" r="4209" b="11240"/>
          <a:stretch/>
        </p:blipFill>
        <p:spPr>
          <a:xfrm>
            <a:off x="356461" y="852407"/>
            <a:ext cx="11506850" cy="447901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56461" y="5548392"/>
            <a:ext cx="10774795" cy="105388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b="1" dirty="0">
                <a:solidFill>
                  <a:srgbClr val="002060"/>
                </a:solidFill>
              </a:rPr>
              <a:t>«Görüntüle» </a:t>
            </a:r>
            <a:r>
              <a:rPr lang="tr-TR" sz="2400" dirty="0">
                <a:solidFill>
                  <a:schemeClr val="tx1"/>
                </a:solidFill>
              </a:rPr>
              <a:t>simgesine bastıktan sonra süreç iyileştirme projesinin görülen aşamaları</a:t>
            </a:r>
          </a:p>
        </p:txBody>
      </p:sp>
    </p:spTree>
    <p:extLst>
      <p:ext uri="{BB962C8B-B14F-4D97-AF65-F5344CB8AC3E}">
        <p14:creationId xmlns:p14="http://schemas.microsoft.com/office/powerpoint/2010/main" val="1395639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4" t="17882" r="5211" b="11596"/>
          <a:stretch/>
        </p:blipFill>
        <p:spPr>
          <a:xfrm>
            <a:off x="449451" y="945397"/>
            <a:ext cx="11364323" cy="491296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449451" y="5997844"/>
            <a:ext cx="10774795" cy="49594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b="1" dirty="0">
                <a:solidFill>
                  <a:srgbClr val="002060"/>
                </a:solidFill>
              </a:rPr>
              <a:t>«Görüntüle» </a:t>
            </a:r>
            <a:r>
              <a:rPr lang="tr-TR" sz="2400" dirty="0">
                <a:solidFill>
                  <a:schemeClr val="tx1"/>
                </a:solidFill>
              </a:rPr>
              <a:t>simgesine bastıktan sonra süreç iyileştirme projesinin görülen aşamaları</a:t>
            </a:r>
          </a:p>
        </p:txBody>
      </p:sp>
    </p:spTree>
    <p:extLst>
      <p:ext uri="{BB962C8B-B14F-4D97-AF65-F5344CB8AC3E}">
        <p14:creationId xmlns:p14="http://schemas.microsoft.com/office/powerpoint/2010/main" val="4183893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5" t="18238" r="4610" b="18363"/>
          <a:stretch/>
        </p:blipFill>
        <p:spPr>
          <a:xfrm>
            <a:off x="387458" y="867905"/>
            <a:ext cx="11399437" cy="4401519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56461" y="5548393"/>
            <a:ext cx="10774795" cy="72842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b="1" dirty="0">
                <a:solidFill>
                  <a:srgbClr val="002060"/>
                </a:solidFill>
              </a:rPr>
              <a:t>«Görüntüle» </a:t>
            </a:r>
            <a:r>
              <a:rPr lang="tr-TR" sz="2400" dirty="0">
                <a:solidFill>
                  <a:schemeClr val="tx1"/>
                </a:solidFill>
              </a:rPr>
              <a:t>simgesine bastıktan sonra süreç iyileştirme projesinin görülen aşamaları</a:t>
            </a:r>
          </a:p>
        </p:txBody>
      </p:sp>
    </p:spTree>
    <p:extLst>
      <p:ext uri="{BB962C8B-B14F-4D97-AF65-F5344CB8AC3E}">
        <p14:creationId xmlns:p14="http://schemas.microsoft.com/office/powerpoint/2010/main" val="3514122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0A3FC-C590-F274-02B8-1E4FCC8D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779" y="2067951"/>
            <a:ext cx="9144000" cy="112838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SÜREÇ İYİLEŞTİRME RAPORLAMA</a:t>
            </a:r>
            <a:endParaRPr lang="tr-TR" sz="3600" dirty="0"/>
          </a:p>
        </p:txBody>
      </p:sp>
      <p:sp>
        <p:nvSpPr>
          <p:cNvPr id="5" name="Altbilgi Yer Tutucusu 3">
            <a:extLst>
              <a:ext uri="{FF2B5EF4-FFF2-40B4-BE49-F238E27FC236}">
                <a16:creationId xmlns:a16="http://schemas.microsoft.com/office/drawing/2014/main" id="{810DB600-E733-206D-8096-E6AB6DB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34765"/>
            <a:ext cx="4114800" cy="107976"/>
          </a:xfrm>
        </p:spPr>
        <p:txBody>
          <a:bodyPr/>
          <a:lstStyle/>
          <a:p>
            <a:r>
              <a:rPr lang="tr-TR" sz="900" b="1" dirty="0">
                <a:solidFill>
                  <a:srgbClr val="0070C0"/>
                </a:solidFill>
              </a:rPr>
              <a:t>KURUMSAL KALİTE GELİŞTİRME VE AKREDİTASYON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420664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99" r="2555" b="17460"/>
          <a:stretch/>
        </p:blipFill>
        <p:spPr>
          <a:xfrm>
            <a:off x="231652" y="635430"/>
            <a:ext cx="11700892" cy="46339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54633" y="1302573"/>
            <a:ext cx="1814732" cy="69670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 rot="10800000" flipV="1">
            <a:off x="6896747" y="2014780"/>
            <a:ext cx="4324027" cy="3378630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Yuvarlatılmış Dikdörtgen 7"/>
          <p:cNvSpPr/>
          <p:nvPr/>
        </p:nvSpPr>
        <p:spPr>
          <a:xfrm>
            <a:off x="2174438" y="5067946"/>
            <a:ext cx="4722309" cy="9763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Yeni bir iyileştirme projesi ekleme</a:t>
            </a:r>
          </a:p>
        </p:txBody>
      </p:sp>
    </p:spTree>
    <p:extLst>
      <p:ext uri="{BB962C8B-B14F-4D97-AF65-F5344CB8AC3E}">
        <p14:creationId xmlns:p14="http://schemas.microsoft.com/office/powerpoint/2010/main" val="3083340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4" t="23580" r="4610" b="13733"/>
          <a:stretch/>
        </p:blipFill>
        <p:spPr>
          <a:xfrm>
            <a:off x="464949" y="728419"/>
            <a:ext cx="11187838" cy="42620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05913" y="1441342"/>
            <a:ext cx="1146874" cy="697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356461" y="5548393"/>
            <a:ext cx="10774795" cy="72842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Tüm bilgilerin </a:t>
            </a:r>
            <a:r>
              <a:rPr lang="tr-TR" sz="2400" b="1" dirty="0" err="1">
                <a:solidFill>
                  <a:srgbClr val="0070C0"/>
                </a:solidFill>
              </a:rPr>
              <a:t>excel</a:t>
            </a:r>
            <a:r>
              <a:rPr lang="tr-TR" sz="2400" dirty="0">
                <a:solidFill>
                  <a:schemeClr val="tx1"/>
                </a:solidFill>
              </a:rPr>
              <a:t> olarak raporunu almak için bu simge tıklanmalıdır. (İzleme ekranı)</a:t>
            </a:r>
          </a:p>
        </p:txBody>
      </p:sp>
      <p:cxnSp>
        <p:nvCxnSpPr>
          <p:cNvPr id="10" name="Düz Ok Bağlayıcısı 9"/>
          <p:cNvCxnSpPr>
            <a:stCxn id="3" idx="2"/>
          </p:cNvCxnSpPr>
          <p:nvPr/>
        </p:nvCxnSpPr>
        <p:spPr>
          <a:xfrm flipH="1">
            <a:off x="6323308" y="1790054"/>
            <a:ext cx="4182605" cy="37583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6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649" b="4472"/>
          <a:stretch/>
        </p:blipFill>
        <p:spPr>
          <a:xfrm>
            <a:off x="350960" y="805912"/>
            <a:ext cx="11434220" cy="45565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2469" y="3735091"/>
            <a:ext cx="4112552" cy="2061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611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02"/>
          <a:stretch/>
        </p:blipFill>
        <p:spPr>
          <a:xfrm>
            <a:off x="325465" y="619891"/>
            <a:ext cx="11298263" cy="59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6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B0A3FC-C590-F274-02B8-1E4FCC8D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3314"/>
            <a:ext cx="9144000" cy="112838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SÜREÇ İYİLEŞTİRME PROJESİNE İKİNCİ BİR FAALİYET EKLEME</a:t>
            </a:r>
            <a:endParaRPr lang="tr-TR" sz="3600" dirty="0"/>
          </a:p>
        </p:txBody>
      </p:sp>
      <p:sp>
        <p:nvSpPr>
          <p:cNvPr id="5" name="Altbilgi Yer Tutucusu 3">
            <a:extLst>
              <a:ext uri="{FF2B5EF4-FFF2-40B4-BE49-F238E27FC236}">
                <a16:creationId xmlns:a16="http://schemas.microsoft.com/office/drawing/2014/main" id="{810DB600-E733-206D-8096-E6AB6DB7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34765"/>
            <a:ext cx="4114800" cy="107976"/>
          </a:xfrm>
        </p:spPr>
        <p:txBody>
          <a:bodyPr/>
          <a:lstStyle/>
          <a:p>
            <a:r>
              <a:rPr lang="tr-TR" sz="900" b="1" dirty="0">
                <a:solidFill>
                  <a:srgbClr val="0070C0"/>
                </a:solidFill>
              </a:rPr>
              <a:t>KURUMSAL KALİTE GELİŞTİRME VE AKREDİTASYON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3129210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" t="21087" r="2407" b="14802"/>
          <a:stretch/>
        </p:blipFill>
        <p:spPr>
          <a:xfrm>
            <a:off x="304465" y="712921"/>
            <a:ext cx="11641519" cy="43085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42584" y="3332136"/>
            <a:ext cx="1529836" cy="9453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356461" y="5548393"/>
            <a:ext cx="10774795" cy="728422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Daha önce oluşturduğumuz projeye gelerek </a:t>
            </a:r>
            <a:r>
              <a:rPr lang="tr-TR" sz="2400" b="1" dirty="0">
                <a:solidFill>
                  <a:srgbClr val="00B050"/>
                </a:solidFill>
              </a:rPr>
              <a:t>«Düzenle» </a:t>
            </a:r>
            <a:r>
              <a:rPr lang="tr-TR" sz="2400" dirty="0">
                <a:solidFill>
                  <a:schemeClr val="tx1"/>
                </a:solidFill>
              </a:rPr>
              <a:t>simgesine tıklanır</a:t>
            </a:r>
          </a:p>
        </p:txBody>
      </p:sp>
    </p:spTree>
    <p:extLst>
      <p:ext uri="{BB962C8B-B14F-4D97-AF65-F5344CB8AC3E}">
        <p14:creationId xmlns:p14="http://schemas.microsoft.com/office/powerpoint/2010/main" val="1574465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39" r="23233" b="31186"/>
          <a:stretch/>
        </p:blipFill>
        <p:spPr>
          <a:xfrm>
            <a:off x="267458" y="619933"/>
            <a:ext cx="11657083" cy="4804474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08601" y="5160936"/>
            <a:ext cx="10774795" cy="1162374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Süreç iyileştirme projesi oluştururken izlediğimiz tüm adımları üzerinde değişiklik yapmadan </a:t>
            </a:r>
            <a:r>
              <a:rPr lang="tr-TR" sz="2400" b="1" dirty="0">
                <a:solidFill>
                  <a:srgbClr val="00B0F0"/>
                </a:solidFill>
              </a:rPr>
              <a:t>«İleri» </a:t>
            </a:r>
            <a:r>
              <a:rPr lang="tr-TR" sz="2400" dirty="0">
                <a:solidFill>
                  <a:schemeClr val="tx1"/>
                </a:solidFill>
              </a:rPr>
              <a:t>simgesine basarak </a:t>
            </a:r>
            <a:r>
              <a:rPr lang="tr-TR" sz="2400" b="1" dirty="0">
                <a:solidFill>
                  <a:srgbClr val="00B050"/>
                </a:solidFill>
              </a:rPr>
              <a:t>«Faaliyet» </a:t>
            </a:r>
            <a:r>
              <a:rPr lang="tr-TR" sz="2400" dirty="0">
                <a:solidFill>
                  <a:schemeClr val="tx1"/>
                </a:solidFill>
              </a:rPr>
              <a:t>ekleme adımına kadar tekrarlanır.</a:t>
            </a:r>
          </a:p>
        </p:txBody>
      </p:sp>
    </p:spTree>
    <p:extLst>
      <p:ext uri="{BB962C8B-B14F-4D97-AF65-F5344CB8AC3E}">
        <p14:creationId xmlns:p14="http://schemas.microsoft.com/office/powerpoint/2010/main" val="1374712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7" t="17169" r="9416" b="17295"/>
          <a:stretch/>
        </p:blipFill>
        <p:spPr>
          <a:xfrm>
            <a:off x="604434" y="976394"/>
            <a:ext cx="10854624" cy="463399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08601" y="5610386"/>
            <a:ext cx="10774795" cy="712924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Süreç iyileştirme projesi oluştururken izlediğimiz tüm adımları üzerinde değişiklik yapmadan </a:t>
            </a:r>
            <a:r>
              <a:rPr lang="tr-TR" sz="2400" b="1" dirty="0">
                <a:solidFill>
                  <a:srgbClr val="00B0F0"/>
                </a:solidFill>
              </a:rPr>
              <a:t>«İleri» </a:t>
            </a:r>
            <a:r>
              <a:rPr lang="tr-TR" sz="2400" dirty="0">
                <a:solidFill>
                  <a:schemeClr val="tx1"/>
                </a:solidFill>
              </a:rPr>
              <a:t>simgesine basarak </a:t>
            </a:r>
            <a:r>
              <a:rPr lang="tr-TR" sz="2400" b="1" dirty="0">
                <a:solidFill>
                  <a:srgbClr val="00B050"/>
                </a:solidFill>
              </a:rPr>
              <a:t>«Faaliyet» </a:t>
            </a:r>
            <a:r>
              <a:rPr lang="tr-TR" sz="2400" dirty="0">
                <a:solidFill>
                  <a:schemeClr val="tx1"/>
                </a:solidFill>
              </a:rPr>
              <a:t>ekleme adımına kadar tekrarlanır.</a:t>
            </a:r>
          </a:p>
        </p:txBody>
      </p:sp>
    </p:spTree>
    <p:extLst>
      <p:ext uri="{BB962C8B-B14F-4D97-AF65-F5344CB8AC3E}">
        <p14:creationId xmlns:p14="http://schemas.microsoft.com/office/powerpoint/2010/main" val="68694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5" t="21443" r="7213" b="16583"/>
          <a:stretch/>
        </p:blipFill>
        <p:spPr>
          <a:xfrm>
            <a:off x="340962" y="759416"/>
            <a:ext cx="11068460" cy="4308529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08601" y="5160936"/>
            <a:ext cx="10774795" cy="1162374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Süreç iyileştirme projesi oluştururken izlediğimiz tüm adımları üzerinde değişiklik yapmadan </a:t>
            </a:r>
            <a:r>
              <a:rPr lang="tr-TR" sz="2400" b="1" dirty="0">
                <a:solidFill>
                  <a:srgbClr val="00B0F0"/>
                </a:solidFill>
              </a:rPr>
              <a:t>«İleri» </a:t>
            </a:r>
            <a:r>
              <a:rPr lang="tr-TR" sz="2400" dirty="0">
                <a:solidFill>
                  <a:schemeClr val="tx1"/>
                </a:solidFill>
              </a:rPr>
              <a:t>simgesine basarak </a:t>
            </a:r>
            <a:r>
              <a:rPr lang="tr-TR" sz="2400" b="1" dirty="0">
                <a:solidFill>
                  <a:srgbClr val="00B050"/>
                </a:solidFill>
              </a:rPr>
              <a:t>«Faaliyet» </a:t>
            </a:r>
            <a:r>
              <a:rPr lang="tr-TR" sz="2400" dirty="0">
                <a:solidFill>
                  <a:schemeClr val="tx1"/>
                </a:solidFill>
              </a:rPr>
              <a:t>ekleme adımına kadar tekrarlanır.</a:t>
            </a:r>
          </a:p>
        </p:txBody>
      </p:sp>
    </p:spTree>
    <p:extLst>
      <p:ext uri="{BB962C8B-B14F-4D97-AF65-F5344CB8AC3E}">
        <p14:creationId xmlns:p14="http://schemas.microsoft.com/office/powerpoint/2010/main" val="2529328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24" b="16226"/>
          <a:stretch/>
        </p:blipFill>
        <p:spPr>
          <a:xfrm>
            <a:off x="397455" y="1084880"/>
            <a:ext cx="11108443" cy="3781588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08601" y="5160936"/>
            <a:ext cx="10774795" cy="1162374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Süreç iyileştirme projesi oluştururken izlediğimiz tüm adımları üzerinde değişiklik yapmadan </a:t>
            </a:r>
            <a:r>
              <a:rPr lang="tr-TR" sz="2400" b="1" dirty="0">
                <a:solidFill>
                  <a:srgbClr val="00B0F0"/>
                </a:solidFill>
              </a:rPr>
              <a:t>«İleri» </a:t>
            </a:r>
            <a:r>
              <a:rPr lang="tr-TR" sz="2400" dirty="0">
                <a:solidFill>
                  <a:schemeClr val="tx1"/>
                </a:solidFill>
              </a:rPr>
              <a:t>simgesine basarak </a:t>
            </a:r>
            <a:r>
              <a:rPr lang="tr-TR" sz="2400" b="1" dirty="0">
                <a:solidFill>
                  <a:srgbClr val="00B050"/>
                </a:solidFill>
              </a:rPr>
              <a:t>«Faaliyet» </a:t>
            </a:r>
            <a:r>
              <a:rPr lang="tr-TR" sz="2400" dirty="0">
                <a:solidFill>
                  <a:schemeClr val="tx1"/>
                </a:solidFill>
              </a:rPr>
              <a:t>ekleme adımına kadar tekrarlanır.</a:t>
            </a:r>
          </a:p>
        </p:txBody>
      </p:sp>
    </p:spTree>
    <p:extLst>
      <p:ext uri="{BB962C8B-B14F-4D97-AF65-F5344CB8AC3E}">
        <p14:creationId xmlns:p14="http://schemas.microsoft.com/office/powerpoint/2010/main" val="2977809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75" r="5211" b="13377"/>
          <a:stretch/>
        </p:blipFill>
        <p:spPr>
          <a:xfrm>
            <a:off x="226974" y="898901"/>
            <a:ext cx="11477601" cy="4510007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08601" y="5408908"/>
            <a:ext cx="10774795" cy="914402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Süreç iyileştirme projesi oluştururken izlediğimiz tüm adımları üzerinde değişiklik yapmadan </a:t>
            </a:r>
            <a:r>
              <a:rPr lang="tr-TR" sz="2400" b="1" dirty="0">
                <a:solidFill>
                  <a:srgbClr val="00B0F0"/>
                </a:solidFill>
              </a:rPr>
              <a:t>«İleri» </a:t>
            </a:r>
            <a:r>
              <a:rPr lang="tr-TR" sz="2400" dirty="0">
                <a:solidFill>
                  <a:schemeClr val="tx1"/>
                </a:solidFill>
              </a:rPr>
              <a:t>simgesine basarak </a:t>
            </a:r>
            <a:r>
              <a:rPr lang="tr-TR" sz="2400" b="1" dirty="0">
                <a:solidFill>
                  <a:srgbClr val="00B050"/>
                </a:solidFill>
              </a:rPr>
              <a:t>«Faaliyet» </a:t>
            </a:r>
            <a:r>
              <a:rPr lang="tr-TR" sz="2400" dirty="0">
                <a:solidFill>
                  <a:schemeClr val="tx1"/>
                </a:solidFill>
              </a:rPr>
              <a:t>ekleme adımına kadar tekrarlanır.</a:t>
            </a:r>
          </a:p>
        </p:txBody>
      </p:sp>
    </p:spTree>
    <p:extLst>
      <p:ext uri="{BB962C8B-B14F-4D97-AF65-F5344CB8AC3E}">
        <p14:creationId xmlns:p14="http://schemas.microsoft.com/office/powerpoint/2010/main" val="380180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07" r="6212" b="13733"/>
          <a:stretch/>
        </p:blipFill>
        <p:spPr>
          <a:xfrm>
            <a:off x="257971" y="728420"/>
            <a:ext cx="11599697" cy="505244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50929" y="1611824"/>
            <a:ext cx="11098251" cy="226275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88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5" t="20019" r="6012" b="9815"/>
          <a:stretch/>
        </p:blipFill>
        <p:spPr>
          <a:xfrm>
            <a:off x="495946" y="836908"/>
            <a:ext cx="11479762" cy="4959458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08601" y="5129939"/>
            <a:ext cx="10774795" cy="1193371"/>
          </a:xfrm>
          <a:prstGeom prst="round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6. Adım </a:t>
            </a:r>
            <a:r>
              <a:rPr lang="tr-T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«Faaliyetler» </a:t>
            </a:r>
            <a:r>
              <a:rPr lang="tr-TR" sz="2400" dirty="0">
                <a:solidFill>
                  <a:schemeClr val="tx1"/>
                </a:solidFill>
              </a:rPr>
              <a:t>alanında yeniden </a:t>
            </a:r>
            <a:r>
              <a:rPr lang="tr-T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«Yeni Ekle» </a:t>
            </a:r>
            <a:r>
              <a:rPr lang="tr-TR" sz="2400" dirty="0">
                <a:solidFill>
                  <a:schemeClr val="tx1"/>
                </a:solidFill>
              </a:rPr>
              <a:t>simgesine tıklayarak projeye ikinci bir faaliyet eklenebilir.</a:t>
            </a:r>
          </a:p>
        </p:txBody>
      </p:sp>
      <p:sp>
        <p:nvSpPr>
          <p:cNvPr id="5" name="Oval 4"/>
          <p:cNvSpPr/>
          <p:nvPr/>
        </p:nvSpPr>
        <p:spPr>
          <a:xfrm>
            <a:off x="298964" y="3456123"/>
            <a:ext cx="1529836" cy="945396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41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86" t="14320" r="7414" b="9102"/>
          <a:stretch/>
        </p:blipFill>
        <p:spPr>
          <a:xfrm>
            <a:off x="526942" y="790412"/>
            <a:ext cx="9887919" cy="5314758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974237" y="3075832"/>
            <a:ext cx="3781587" cy="743918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Faaliyet ekleme adımları</a:t>
            </a:r>
          </a:p>
        </p:txBody>
      </p:sp>
    </p:spTree>
    <p:extLst>
      <p:ext uri="{BB962C8B-B14F-4D97-AF65-F5344CB8AC3E}">
        <p14:creationId xmlns:p14="http://schemas.microsoft.com/office/powerpoint/2010/main" val="1486293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83" t="15032" r="6212" b="11596"/>
          <a:stretch/>
        </p:blipFill>
        <p:spPr>
          <a:xfrm>
            <a:off x="464948" y="728420"/>
            <a:ext cx="10642373" cy="5207431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895340" y="5788035"/>
            <a:ext cx="3781587" cy="743918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Faaliyet ekleme adımları</a:t>
            </a:r>
          </a:p>
        </p:txBody>
      </p:sp>
    </p:spTree>
    <p:extLst>
      <p:ext uri="{BB962C8B-B14F-4D97-AF65-F5344CB8AC3E}">
        <p14:creationId xmlns:p14="http://schemas.microsoft.com/office/powerpoint/2010/main" val="2789509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79" t="11826" r="2407" b="11952"/>
          <a:stretch/>
        </p:blipFill>
        <p:spPr>
          <a:xfrm>
            <a:off x="898901" y="914399"/>
            <a:ext cx="10455707" cy="4928461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4107051" y="5633052"/>
            <a:ext cx="3781587" cy="743918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Faaliyet ekleme adımları</a:t>
            </a:r>
          </a:p>
        </p:txBody>
      </p:sp>
    </p:spTree>
    <p:extLst>
      <p:ext uri="{BB962C8B-B14F-4D97-AF65-F5344CB8AC3E}">
        <p14:creationId xmlns:p14="http://schemas.microsoft.com/office/powerpoint/2010/main" val="1090468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80" t="11471" r="2806" b="13732"/>
          <a:stretch/>
        </p:blipFill>
        <p:spPr>
          <a:xfrm>
            <a:off x="495944" y="821409"/>
            <a:ext cx="11349999" cy="528492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208868" y="5237846"/>
            <a:ext cx="7764651" cy="84465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Faaliyet ekleme adımları :    Son aşama </a:t>
            </a:r>
            <a:r>
              <a:rPr lang="tr-TR" sz="2400" b="1" dirty="0">
                <a:solidFill>
                  <a:srgbClr val="7030A0"/>
                </a:solidFill>
              </a:rPr>
              <a:t>«Faaliyet Kaydet»</a:t>
            </a:r>
          </a:p>
        </p:txBody>
      </p:sp>
      <p:sp>
        <p:nvSpPr>
          <p:cNvPr id="5" name="Oval 4"/>
          <p:cNvSpPr/>
          <p:nvPr/>
        </p:nvSpPr>
        <p:spPr>
          <a:xfrm>
            <a:off x="10512347" y="5237847"/>
            <a:ext cx="1529836" cy="9453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505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20" b="14088"/>
          <a:stretch/>
        </p:blipFill>
        <p:spPr>
          <a:xfrm>
            <a:off x="443950" y="836907"/>
            <a:ext cx="11589978" cy="46649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37431" y="433372"/>
            <a:ext cx="2296497" cy="12094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666426" y="2789694"/>
            <a:ext cx="11003797" cy="2495227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60992" y="4626245"/>
            <a:ext cx="1113966" cy="51144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960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38" b="29761"/>
          <a:stretch/>
        </p:blipFill>
        <p:spPr>
          <a:xfrm>
            <a:off x="366459" y="960894"/>
            <a:ext cx="11291174" cy="330114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66426" y="2619214"/>
            <a:ext cx="10569845" cy="1332855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1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6" t="36047" r="5411" b="4473"/>
          <a:stretch/>
        </p:blipFill>
        <p:spPr>
          <a:xfrm>
            <a:off x="526943" y="945397"/>
            <a:ext cx="11081010" cy="4076054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278251" y="2758698"/>
            <a:ext cx="4974956" cy="226275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6772760" y="5687880"/>
            <a:ext cx="4215540" cy="54244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İyileştirme Bilgileri</a:t>
            </a:r>
          </a:p>
        </p:txBody>
      </p:sp>
      <p:cxnSp>
        <p:nvCxnSpPr>
          <p:cNvPr id="8" name="Dirsek Bağlayıcısı 7"/>
          <p:cNvCxnSpPr/>
          <p:nvPr/>
        </p:nvCxnSpPr>
        <p:spPr>
          <a:xfrm>
            <a:off x="4633993" y="5021451"/>
            <a:ext cx="1859797" cy="929898"/>
          </a:xfrm>
          <a:prstGeom prst="bentConnector3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77" t="13252" r="31042" b="15158"/>
          <a:stretch/>
        </p:blipFill>
        <p:spPr>
          <a:xfrm>
            <a:off x="1751307" y="857423"/>
            <a:ext cx="8741045" cy="5439473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3394129" y="1314406"/>
            <a:ext cx="6090834" cy="1692265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278970" y="1638180"/>
            <a:ext cx="2944677" cy="54244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İyileştirme Bilgileri</a:t>
            </a:r>
          </a:p>
        </p:txBody>
      </p:sp>
      <p:sp>
        <p:nvSpPr>
          <p:cNvPr id="7" name="Oval 6"/>
          <p:cNvSpPr/>
          <p:nvPr/>
        </p:nvSpPr>
        <p:spPr>
          <a:xfrm>
            <a:off x="3394128" y="3006671"/>
            <a:ext cx="4370524" cy="156532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01478" y="3060929"/>
            <a:ext cx="2944677" cy="1456812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İyileştirme Başlangıç ve Bitiş Tarihi</a:t>
            </a:r>
          </a:p>
        </p:txBody>
      </p:sp>
      <p:sp>
        <p:nvSpPr>
          <p:cNvPr id="9" name="Oval 8"/>
          <p:cNvSpPr/>
          <p:nvPr/>
        </p:nvSpPr>
        <p:spPr>
          <a:xfrm>
            <a:off x="3394129" y="4571999"/>
            <a:ext cx="4370524" cy="58391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8242514" y="4517741"/>
            <a:ext cx="3613688" cy="570913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İyileştirme Durum</a:t>
            </a:r>
          </a:p>
        </p:txBody>
      </p:sp>
      <p:sp>
        <p:nvSpPr>
          <p:cNvPr id="11" name="Oval 10"/>
          <p:cNvSpPr/>
          <p:nvPr/>
        </p:nvSpPr>
        <p:spPr>
          <a:xfrm>
            <a:off x="4307097" y="5473188"/>
            <a:ext cx="1814732" cy="506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27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7" t="13964" r="8215" b="7322"/>
          <a:stretch/>
        </p:blipFill>
        <p:spPr>
          <a:xfrm>
            <a:off x="557939" y="619931"/>
            <a:ext cx="10865505" cy="5532896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301139" y="2634712"/>
            <a:ext cx="1518834" cy="1859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2572719" y="2386739"/>
            <a:ext cx="3905573" cy="3130657"/>
          </a:xfrm>
          <a:prstGeom prst="roundRect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718161" y="5517396"/>
            <a:ext cx="745351" cy="635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7144024" y="2634712"/>
            <a:ext cx="3613688" cy="18133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>
                <a:solidFill>
                  <a:schemeClr val="tx1"/>
                </a:solidFill>
              </a:rPr>
              <a:t>İyileştirme Projesi hangi Süreç ile ilgili ise seçip </a:t>
            </a:r>
            <a:r>
              <a:rPr lang="tr-TR" sz="2800" b="1" dirty="0">
                <a:solidFill>
                  <a:srgbClr val="00B0F0"/>
                </a:solidFill>
              </a:rPr>
              <a:t>«İleri» </a:t>
            </a:r>
            <a:r>
              <a:rPr lang="tr-TR" sz="2800" dirty="0">
                <a:solidFill>
                  <a:schemeClr val="tx1"/>
                </a:solidFill>
              </a:rPr>
              <a:t>tıklanır.</a:t>
            </a:r>
          </a:p>
        </p:txBody>
      </p:sp>
    </p:spTree>
    <p:extLst>
      <p:ext uri="{BB962C8B-B14F-4D97-AF65-F5344CB8AC3E}">
        <p14:creationId xmlns:p14="http://schemas.microsoft.com/office/powerpoint/2010/main" val="210602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6" t="13252" r="9818" b="18363"/>
          <a:stretch/>
        </p:blipFill>
        <p:spPr>
          <a:xfrm>
            <a:off x="294467" y="681926"/>
            <a:ext cx="11280505" cy="49904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467" y="3642101"/>
            <a:ext cx="914401" cy="635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6384607" y="3053165"/>
            <a:ext cx="3613688" cy="18133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800" dirty="0">
                <a:solidFill>
                  <a:schemeClr val="tx1"/>
                </a:solidFill>
              </a:rPr>
              <a:t>Projeden sorumlu kişi ve birimlerin seçimi için </a:t>
            </a:r>
            <a:r>
              <a:rPr lang="tr-TR" sz="2800" b="1" dirty="0">
                <a:solidFill>
                  <a:srgbClr val="7030A0"/>
                </a:solidFill>
              </a:rPr>
              <a:t>«Ekle» </a:t>
            </a:r>
            <a:r>
              <a:rPr lang="tr-TR" sz="2800" dirty="0">
                <a:solidFill>
                  <a:schemeClr val="tx1"/>
                </a:solidFill>
              </a:rPr>
              <a:t>alanı tıklanır.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208868" y="3959816"/>
            <a:ext cx="50834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6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368</Words>
  <Application>Microsoft Office PowerPoint</Application>
  <PresentationFormat>Geniş ekran</PresentationFormat>
  <Paragraphs>42</Paragraphs>
  <Slides>56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Teması</vt:lpstr>
      <vt:lpstr>KURUMSAL BİLGİ YÖNETİM SİSTEMİ SÜREÇ İYİLEŞTİRME PROJELERİ</vt:lpstr>
      <vt:lpstr>SÜREÇ İYİLEŞTİRME PROJESİ TANIMLAMA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İYİLEŞTİRME İZLEME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SÜREÇ İYİLEŞTİRME RAPORLAMA</vt:lpstr>
      <vt:lpstr>PowerPoint Sunusu</vt:lpstr>
      <vt:lpstr>PowerPoint Sunusu</vt:lpstr>
      <vt:lpstr>PowerPoint Sunusu</vt:lpstr>
      <vt:lpstr>SÜREÇ İYİLEŞTİRME PROJESİNE İKİNCİ BİR FAALİYET EKLEME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NECMETTİN ERBAKAN ÜNİVERSİTESİ BİRİM İÇ DEĞERLENDİRME RAPORU HAZIRLAMA KILAVUZU</dc:title>
  <dc:creator>ASUMAN GÜNERHAN</dc:creator>
  <cp:lastModifiedBy>ASUMAN GÜNERHAN</cp:lastModifiedBy>
  <cp:revision>53</cp:revision>
  <dcterms:created xsi:type="dcterms:W3CDTF">2022-11-10T08:10:32Z</dcterms:created>
  <dcterms:modified xsi:type="dcterms:W3CDTF">2023-01-10T16:07:35Z</dcterms:modified>
</cp:coreProperties>
</file>