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4" r:id="rId7"/>
    <p:sldId id="261" r:id="rId8"/>
    <p:sldId id="262" r:id="rId9"/>
    <p:sldId id="263" r:id="rId10"/>
    <p:sldId id="265" r:id="rId11"/>
    <p:sldId id="266" r:id="rId12"/>
    <p:sldId id="267" r:id="rId13"/>
    <p:sldId id="268" r:id="rId14"/>
    <p:sldId id="275" r:id="rId15"/>
    <p:sldId id="269" r:id="rId16"/>
    <p:sldId id="270" r:id="rId17"/>
    <p:sldId id="271" r:id="rId18"/>
    <p:sldId id="272" r:id="rId19"/>
    <p:sldId id="273" r:id="rId20"/>
    <p:sldId id="274" r:id="rId21"/>
    <p:sldId id="276" r:id="rId22"/>
    <p:sldId id="277" r:id="rId23"/>
    <p:sldId id="278" r:id="rId24"/>
    <p:sldId id="280" r:id="rId25"/>
    <p:sldId id="281" r:id="rId26"/>
    <p:sldId id="282" r:id="rId27"/>
    <p:sldId id="283" r:id="rId28"/>
    <p:sldId id="284" r:id="rId29"/>
    <p:sldId id="301" r:id="rId30"/>
    <p:sldId id="285" r:id="rId31"/>
    <p:sldId id="286" r:id="rId32"/>
    <p:sldId id="287" r:id="rId33"/>
    <p:sldId id="288" r:id="rId34"/>
    <p:sldId id="289" r:id="rId35"/>
    <p:sldId id="291" r:id="rId36"/>
    <p:sldId id="292" r:id="rId37"/>
    <p:sldId id="293" r:id="rId38"/>
    <p:sldId id="294" r:id="rId39"/>
    <p:sldId id="295" r:id="rId40"/>
    <p:sldId id="296" r:id="rId41"/>
    <p:sldId id="300" r:id="rId42"/>
    <p:sldId id="297" r:id="rId43"/>
    <p:sldId id="298" r:id="rId44"/>
    <p:sldId id="299" r:id="rId45"/>
    <p:sldId id="279"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75227DDA-AAEF-4232-A14C-3D05EE662C11}" type="datetimeFigureOut">
              <a:rPr lang="tr-TR" smtClean="0"/>
              <a:t>7.11.2018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730F3ED-3DFC-48C3-AA52-988EAD4974AE}"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2146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5227DDA-AAEF-4232-A14C-3D05EE662C11}" type="datetimeFigureOut">
              <a:rPr lang="tr-TR" smtClean="0"/>
              <a:t>7.11.2018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730F3ED-3DFC-48C3-AA52-988EAD4974AE}" type="slidenum">
              <a:rPr lang="tr-TR" smtClean="0"/>
              <a:t>‹#›</a:t>
            </a:fld>
            <a:endParaRPr lang="tr-TR"/>
          </a:p>
        </p:txBody>
      </p:sp>
    </p:spTree>
    <p:extLst>
      <p:ext uri="{BB962C8B-B14F-4D97-AF65-F5344CB8AC3E}">
        <p14:creationId xmlns:p14="http://schemas.microsoft.com/office/powerpoint/2010/main" val="1584726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5227DDA-AAEF-4232-A14C-3D05EE662C11}" type="datetimeFigureOut">
              <a:rPr lang="tr-TR" smtClean="0"/>
              <a:t>7.11.2018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730F3ED-3DFC-48C3-AA52-988EAD4974AE}" type="slidenum">
              <a:rPr lang="tr-TR" smtClean="0"/>
              <a:t>‹#›</a:t>
            </a:fld>
            <a:endParaRPr lang="tr-TR"/>
          </a:p>
        </p:txBody>
      </p:sp>
    </p:spTree>
    <p:extLst>
      <p:ext uri="{BB962C8B-B14F-4D97-AF65-F5344CB8AC3E}">
        <p14:creationId xmlns:p14="http://schemas.microsoft.com/office/powerpoint/2010/main" val="519533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5227DDA-AAEF-4232-A14C-3D05EE662C11}" type="datetimeFigureOut">
              <a:rPr lang="tr-TR" smtClean="0"/>
              <a:t>7.11.2018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730F3ED-3DFC-48C3-AA52-988EAD4974AE}" type="slidenum">
              <a:rPr lang="tr-TR" smtClean="0"/>
              <a:t>‹#›</a:t>
            </a:fld>
            <a:endParaRPr lang="tr-TR"/>
          </a:p>
        </p:txBody>
      </p:sp>
    </p:spTree>
    <p:extLst>
      <p:ext uri="{BB962C8B-B14F-4D97-AF65-F5344CB8AC3E}">
        <p14:creationId xmlns:p14="http://schemas.microsoft.com/office/powerpoint/2010/main" val="1361685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75227DDA-AAEF-4232-A14C-3D05EE662C11}" type="datetimeFigureOut">
              <a:rPr lang="tr-TR" smtClean="0"/>
              <a:t>7.11.2018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730F3ED-3DFC-48C3-AA52-988EAD4974AE}"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637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75227DDA-AAEF-4232-A14C-3D05EE662C11}" type="datetimeFigureOut">
              <a:rPr lang="tr-TR" smtClean="0"/>
              <a:t>7.11.2018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730F3ED-3DFC-48C3-AA52-988EAD4974AE}" type="slidenum">
              <a:rPr lang="tr-TR" smtClean="0"/>
              <a:t>‹#›</a:t>
            </a:fld>
            <a:endParaRPr lang="tr-TR"/>
          </a:p>
        </p:txBody>
      </p:sp>
    </p:spTree>
    <p:extLst>
      <p:ext uri="{BB962C8B-B14F-4D97-AF65-F5344CB8AC3E}">
        <p14:creationId xmlns:p14="http://schemas.microsoft.com/office/powerpoint/2010/main" val="3589775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97280" y="2582335"/>
            <a:ext cx="4937760" cy="32867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920" y="2582334"/>
            <a:ext cx="4937760" cy="32867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75227DDA-AAEF-4232-A14C-3D05EE662C11}" type="datetimeFigureOut">
              <a:rPr lang="tr-TR" smtClean="0"/>
              <a:t>7.11.2018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730F3ED-3DFC-48C3-AA52-988EAD4974AE}" type="slidenum">
              <a:rPr lang="tr-TR" smtClean="0"/>
              <a:t>‹#›</a:t>
            </a:fld>
            <a:endParaRPr lang="tr-TR"/>
          </a:p>
        </p:txBody>
      </p:sp>
    </p:spTree>
    <p:extLst>
      <p:ext uri="{BB962C8B-B14F-4D97-AF65-F5344CB8AC3E}">
        <p14:creationId xmlns:p14="http://schemas.microsoft.com/office/powerpoint/2010/main" val="51454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5227DDA-AAEF-4232-A14C-3D05EE662C11}" type="datetimeFigureOut">
              <a:rPr lang="tr-TR" smtClean="0"/>
              <a:t>7.11.2018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730F3ED-3DFC-48C3-AA52-988EAD4974AE}" type="slidenum">
              <a:rPr lang="tr-TR" smtClean="0"/>
              <a:t>‹#›</a:t>
            </a:fld>
            <a:endParaRPr lang="tr-TR"/>
          </a:p>
        </p:txBody>
      </p:sp>
    </p:spTree>
    <p:extLst>
      <p:ext uri="{BB962C8B-B14F-4D97-AF65-F5344CB8AC3E}">
        <p14:creationId xmlns:p14="http://schemas.microsoft.com/office/powerpoint/2010/main" val="2635294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5227DDA-AAEF-4232-A14C-3D05EE662C11}" type="datetimeFigureOut">
              <a:rPr lang="tr-TR" smtClean="0"/>
              <a:t>7.11.2018</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0730F3ED-3DFC-48C3-AA52-988EAD4974AE}" type="slidenum">
              <a:rPr lang="tr-TR" smtClean="0"/>
              <a:t>‹#›</a:t>
            </a:fld>
            <a:endParaRPr lang="tr-TR"/>
          </a:p>
        </p:txBody>
      </p:sp>
    </p:spTree>
    <p:extLst>
      <p:ext uri="{BB962C8B-B14F-4D97-AF65-F5344CB8AC3E}">
        <p14:creationId xmlns:p14="http://schemas.microsoft.com/office/powerpoint/2010/main" val="4039972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5227DDA-AAEF-4232-A14C-3D05EE662C11}" type="datetimeFigureOut">
              <a:rPr lang="tr-TR" smtClean="0"/>
              <a:t>7.11.2018</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730F3ED-3DFC-48C3-AA52-988EAD4974AE}" type="slidenum">
              <a:rPr lang="tr-TR" smtClean="0"/>
              <a:t>‹#›</a:t>
            </a:fld>
            <a:endParaRPr lang="tr-TR"/>
          </a:p>
        </p:txBody>
      </p:sp>
    </p:spTree>
    <p:extLst>
      <p:ext uri="{BB962C8B-B14F-4D97-AF65-F5344CB8AC3E}">
        <p14:creationId xmlns:p14="http://schemas.microsoft.com/office/powerpoint/2010/main" val="651663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5227DDA-AAEF-4232-A14C-3D05EE662C11}" type="datetimeFigureOut">
              <a:rPr lang="tr-TR" smtClean="0"/>
              <a:t>7.11.2018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730F3ED-3DFC-48C3-AA52-988EAD4974AE}" type="slidenum">
              <a:rPr lang="tr-TR" smtClean="0"/>
              <a:t>‹#›</a:t>
            </a:fld>
            <a:endParaRPr lang="tr-TR"/>
          </a:p>
        </p:txBody>
      </p:sp>
    </p:spTree>
    <p:extLst>
      <p:ext uri="{BB962C8B-B14F-4D97-AF65-F5344CB8AC3E}">
        <p14:creationId xmlns:p14="http://schemas.microsoft.com/office/powerpoint/2010/main" val="1407890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5227DDA-AAEF-4232-A14C-3D05EE662C11}" type="datetimeFigureOut">
              <a:rPr lang="tr-TR" smtClean="0"/>
              <a:t>7.11.2018</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730F3ED-3DFC-48C3-AA52-988EAD4974AE}"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9384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topluluk.konya.edu.tr/"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konya.edu.tr/siyasalbilgiler" TargetMode="External"/><Relationship Id="rId2" Type="http://schemas.openxmlformats.org/officeDocument/2006/relationships/hyperlink" Target="https://www.konya.edu.tr/"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komek.org.tr/"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konyakutuphanesi.gov.tr/" TargetMode="External"/><Relationship Id="rId7" Type="http://schemas.openxmlformats.org/officeDocument/2006/relationships/image" Target="../media/image12.jpg"/><Relationship Id="rId2" Type="http://schemas.openxmlformats.org/officeDocument/2006/relationships/hyperlink" Target="http://kutuphane.konya.edu.tr/" TargetMode="External"/><Relationship Id="rId1" Type="http://schemas.openxmlformats.org/officeDocument/2006/relationships/slideLayout" Target="../slideLayouts/slideLayout7.xml"/><Relationship Id="rId6" Type="http://schemas.openxmlformats.org/officeDocument/2006/relationships/hyperlink" Target="http://www.konyayazmakutup.gov.tr/" TargetMode="External"/><Relationship Id="rId5" Type="http://schemas.openxmlformats.org/officeDocument/2006/relationships/hyperlink" Target="http://konya.bel.tr/sayfadetay.php?sayfaID=1410" TargetMode="External"/><Relationship Id="rId4" Type="http://schemas.openxmlformats.org/officeDocument/2006/relationships/hyperlink" Target="http://kutuphane.selcuk.edu.tr/"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8.emf"/><Relationship Id="rId4" Type="http://schemas.openxmlformats.org/officeDocument/2006/relationships/image" Target="../media/image27.emf"/></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97280" y="758952"/>
            <a:ext cx="8102138" cy="3566160"/>
          </a:xfrm>
        </p:spPr>
        <p:txBody>
          <a:bodyPr/>
          <a:lstStyle/>
          <a:p>
            <a:r>
              <a:rPr lang="tr-TR" dirty="0" smtClean="0"/>
              <a:t>ÜNİVERSİTE HAYATINA GİRİŞ</a:t>
            </a:r>
            <a:endParaRPr lang="tr-TR" dirty="0"/>
          </a:p>
        </p:txBody>
      </p:sp>
      <p:sp>
        <p:nvSpPr>
          <p:cNvPr id="3" name="Alt Başlık 2"/>
          <p:cNvSpPr>
            <a:spLocks noGrp="1"/>
          </p:cNvSpPr>
          <p:nvPr>
            <p:ph type="subTitle" idx="1"/>
          </p:nvPr>
        </p:nvSpPr>
        <p:spPr/>
        <p:txBody>
          <a:bodyPr/>
          <a:lstStyle/>
          <a:p>
            <a:r>
              <a:rPr lang="tr-TR" dirty="0" smtClean="0"/>
              <a:t>İktisat bölümü DERS </a:t>
            </a:r>
            <a:r>
              <a:rPr lang="tr-TR" dirty="0" smtClean="0"/>
              <a:t>NOTLARI (vize dönemi)</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4088" y="418668"/>
            <a:ext cx="2746639" cy="2531541"/>
          </a:xfrm>
          <a:prstGeom prst="rect">
            <a:avLst/>
          </a:prstGeom>
        </p:spPr>
      </p:pic>
    </p:spTree>
    <p:extLst>
      <p:ext uri="{BB962C8B-B14F-4D97-AF65-F5344CB8AC3E}">
        <p14:creationId xmlns:p14="http://schemas.microsoft.com/office/powerpoint/2010/main" val="841112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32503" y="490961"/>
            <a:ext cx="6096000" cy="5262979"/>
          </a:xfrm>
          <a:prstGeom prst="rect">
            <a:avLst/>
          </a:prstGeom>
        </p:spPr>
        <p:txBody>
          <a:bodyPr>
            <a:spAutoFit/>
          </a:bodyPr>
          <a:lstStyle/>
          <a:p>
            <a:r>
              <a:rPr lang="tr-TR" sz="2400" b="0" i="0" dirty="0" smtClean="0">
                <a:solidFill>
                  <a:srgbClr val="0099A8"/>
                </a:solidFill>
                <a:effectLst/>
                <a:latin typeface="robotoregular"/>
              </a:rPr>
              <a:t>Üniversitemize Genel Bakış</a:t>
            </a:r>
          </a:p>
          <a:p>
            <a:endParaRPr lang="tr-TR" sz="2400" b="0" i="0" dirty="0" smtClean="0">
              <a:solidFill>
                <a:srgbClr val="777777"/>
              </a:solidFill>
              <a:effectLst/>
              <a:latin typeface="robotoregular"/>
            </a:endParaRPr>
          </a:p>
          <a:p>
            <a:r>
              <a:rPr lang="tr-TR" sz="2400" b="1" i="0" dirty="0" smtClean="0">
                <a:solidFill>
                  <a:srgbClr val="777777"/>
                </a:solidFill>
                <a:effectLst/>
                <a:latin typeface="robotoregular"/>
              </a:rPr>
              <a:t>ÖĞRENCİ SAYISI</a:t>
            </a:r>
          </a:p>
          <a:p>
            <a:pPr>
              <a:buFont typeface="Arial" panose="020B0604020202020204" pitchFamily="34" charset="0"/>
              <a:buChar char="•"/>
            </a:pPr>
            <a:r>
              <a:rPr lang="tr-TR" sz="2400" b="0" i="0" dirty="0" smtClean="0">
                <a:solidFill>
                  <a:srgbClr val="777777"/>
                </a:solidFill>
                <a:effectLst/>
                <a:latin typeface="robotoregular"/>
              </a:rPr>
              <a:t>Ön Lisans: 4.525</a:t>
            </a:r>
          </a:p>
          <a:p>
            <a:pPr>
              <a:buFont typeface="Arial" panose="020B0604020202020204" pitchFamily="34" charset="0"/>
              <a:buChar char="•"/>
            </a:pPr>
            <a:r>
              <a:rPr lang="tr-TR" sz="2400" b="0" i="0" dirty="0" smtClean="0">
                <a:solidFill>
                  <a:srgbClr val="777777"/>
                </a:solidFill>
                <a:effectLst/>
                <a:latin typeface="robotoregular"/>
              </a:rPr>
              <a:t>Lisans: 22.722</a:t>
            </a:r>
          </a:p>
          <a:p>
            <a:pPr>
              <a:buFont typeface="Arial" panose="020B0604020202020204" pitchFamily="34" charset="0"/>
              <a:buChar char="•"/>
            </a:pPr>
            <a:r>
              <a:rPr lang="tr-TR" sz="2400" b="0" i="0" dirty="0" smtClean="0">
                <a:solidFill>
                  <a:srgbClr val="777777"/>
                </a:solidFill>
                <a:effectLst/>
                <a:latin typeface="robotoregular"/>
              </a:rPr>
              <a:t>Yüksek Lisans: 6.728</a:t>
            </a:r>
          </a:p>
          <a:p>
            <a:pPr>
              <a:buFont typeface="Arial" panose="020B0604020202020204" pitchFamily="34" charset="0"/>
              <a:buChar char="•"/>
            </a:pPr>
            <a:r>
              <a:rPr lang="tr-TR" sz="2400" b="0" i="0" dirty="0" smtClean="0">
                <a:solidFill>
                  <a:srgbClr val="777777"/>
                </a:solidFill>
                <a:effectLst/>
                <a:latin typeface="robotoregular"/>
              </a:rPr>
              <a:t>Doktora 707</a:t>
            </a:r>
          </a:p>
          <a:p>
            <a:pPr>
              <a:buFont typeface="Arial" panose="020B0604020202020204" pitchFamily="34" charset="0"/>
              <a:buChar char="•"/>
            </a:pPr>
            <a:r>
              <a:rPr lang="tr-TR" sz="2400" b="0" i="0" dirty="0" smtClean="0">
                <a:solidFill>
                  <a:srgbClr val="777777"/>
                </a:solidFill>
                <a:effectLst/>
                <a:latin typeface="robotoregular"/>
              </a:rPr>
              <a:t>Yabancı Uyruklu: 1.004</a:t>
            </a:r>
          </a:p>
          <a:p>
            <a:pPr>
              <a:buFont typeface="Arial" panose="020B0604020202020204" pitchFamily="34" charset="0"/>
              <a:buChar char="•"/>
            </a:pPr>
            <a:r>
              <a:rPr lang="tr-TR" sz="2400" b="0" i="0" dirty="0" smtClean="0">
                <a:solidFill>
                  <a:srgbClr val="777777"/>
                </a:solidFill>
                <a:effectLst/>
                <a:latin typeface="robotoregular"/>
              </a:rPr>
              <a:t>Pedagojik Formasyon Eğitimi: 2.796</a:t>
            </a:r>
          </a:p>
          <a:p>
            <a:r>
              <a:rPr lang="tr-TR" sz="2400" b="0" i="0" dirty="0" smtClean="0">
                <a:solidFill>
                  <a:srgbClr val="777777"/>
                </a:solidFill>
                <a:effectLst/>
                <a:latin typeface="robotoregular"/>
              </a:rPr>
              <a:t>				</a:t>
            </a:r>
            <a:r>
              <a:rPr lang="tr-TR" sz="2400" b="1" i="0" u="sng" dirty="0" smtClean="0">
                <a:solidFill>
                  <a:schemeClr val="accent2"/>
                </a:solidFill>
                <a:effectLst/>
                <a:latin typeface="robotoregular"/>
              </a:rPr>
              <a:t>Toplam: 38.482</a:t>
            </a:r>
          </a:p>
          <a:p>
            <a:r>
              <a:rPr lang="tr-TR" sz="2400" b="1" i="0" dirty="0" smtClean="0">
                <a:solidFill>
                  <a:srgbClr val="777777"/>
                </a:solidFill>
                <a:effectLst/>
                <a:latin typeface="robotoregular"/>
              </a:rPr>
              <a:t>PERSONEL SAYISI</a:t>
            </a:r>
          </a:p>
          <a:p>
            <a:pPr>
              <a:buFont typeface="Arial" panose="020B0604020202020204" pitchFamily="34" charset="0"/>
              <a:buChar char="•"/>
            </a:pPr>
            <a:r>
              <a:rPr lang="tr-TR" sz="2400" b="0" i="0" dirty="0" smtClean="0">
                <a:solidFill>
                  <a:srgbClr val="777777"/>
                </a:solidFill>
                <a:effectLst/>
                <a:latin typeface="robotoregular"/>
              </a:rPr>
              <a:t>Akademik: 1.600</a:t>
            </a:r>
          </a:p>
          <a:p>
            <a:pPr>
              <a:buFont typeface="Arial" panose="020B0604020202020204" pitchFamily="34" charset="0"/>
              <a:buChar char="•"/>
            </a:pPr>
            <a:r>
              <a:rPr lang="tr-TR" sz="2400" b="0" i="0" dirty="0" smtClean="0">
                <a:solidFill>
                  <a:srgbClr val="777777"/>
                </a:solidFill>
                <a:effectLst/>
                <a:latin typeface="robotoregular"/>
              </a:rPr>
              <a:t>İdari: 1.152</a:t>
            </a:r>
          </a:p>
          <a:p>
            <a:pPr>
              <a:buFont typeface="Arial" panose="020B0604020202020204" pitchFamily="34" charset="0"/>
              <a:buChar char="•"/>
            </a:pPr>
            <a:r>
              <a:rPr lang="tr-TR" sz="2400" b="0" i="0" dirty="0" smtClean="0">
                <a:solidFill>
                  <a:srgbClr val="777777"/>
                </a:solidFill>
                <a:effectLst/>
                <a:latin typeface="robotoregular"/>
              </a:rPr>
              <a:t>Taşeron: 1.735</a:t>
            </a:r>
            <a:endParaRPr lang="tr-TR" sz="2400" b="0" i="0" dirty="0">
              <a:solidFill>
                <a:srgbClr val="777777"/>
              </a:solidFill>
              <a:effectLst/>
              <a:latin typeface="robotoregular"/>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0405" y="490961"/>
            <a:ext cx="3805959" cy="2966023"/>
          </a:xfrm>
          <a:prstGeom prst="rect">
            <a:avLst/>
          </a:prstGeom>
        </p:spPr>
      </p:pic>
    </p:spTree>
    <p:extLst>
      <p:ext uri="{BB962C8B-B14F-4D97-AF65-F5344CB8AC3E}">
        <p14:creationId xmlns:p14="http://schemas.microsoft.com/office/powerpoint/2010/main" val="298503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3290" y="490960"/>
            <a:ext cx="6096000" cy="4893647"/>
          </a:xfrm>
          <a:prstGeom prst="rect">
            <a:avLst/>
          </a:prstGeom>
        </p:spPr>
        <p:txBody>
          <a:bodyPr>
            <a:spAutoFit/>
          </a:bodyPr>
          <a:lstStyle/>
          <a:p>
            <a:r>
              <a:rPr lang="tr-TR" sz="2400" b="0" i="0" dirty="0" smtClean="0">
                <a:solidFill>
                  <a:srgbClr val="0099A8"/>
                </a:solidFill>
                <a:effectLst/>
                <a:latin typeface="robotoregular"/>
              </a:rPr>
              <a:t>Üniversitemize Genel Bakış</a:t>
            </a:r>
          </a:p>
          <a:p>
            <a:endParaRPr lang="tr-TR" sz="2400" b="0" i="0" dirty="0" smtClean="0">
              <a:solidFill>
                <a:srgbClr val="0099A8"/>
              </a:solidFill>
              <a:effectLst/>
              <a:latin typeface="robotoregular"/>
            </a:endParaRPr>
          </a:p>
          <a:p>
            <a:endParaRPr lang="tr-TR" sz="2400" b="0" i="0" dirty="0" smtClean="0">
              <a:solidFill>
                <a:srgbClr val="777777"/>
              </a:solidFill>
              <a:effectLst/>
              <a:latin typeface="robotoregular"/>
            </a:endParaRPr>
          </a:p>
          <a:p>
            <a:pPr marL="342900" indent="-342900">
              <a:buFont typeface="Wingdings" panose="05000000000000000000" pitchFamily="2" charset="2"/>
              <a:buChar char="§"/>
            </a:pPr>
            <a:r>
              <a:rPr lang="tr-TR" sz="2400" i="0" dirty="0" smtClean="0">
                <a:solidFill>
                  <a:srgbClr val="777777"/>
                </a:solidFill>
                <a:effectLst/>
                <a:latin typeface="robotoregular"/>
              </a:rPr>
              <a:t>Ahmet Keleşoğlu Eğitim Fakültesi</a:t>
            </a:r>
          </a:p>
          <a:p>
            <a:pPr marL="342900" indent="-342900">
              <a:buFont typeface="Wingdings" panose="05000000000000000000" pitchFamily="2" charset="2"/>
              <a:buChar char="§"/>
            </a:pPr>
            <a:r>
              <a:rPr lang="tr-TR" sz="2400" i="0" dirty="0" smtClean="0">
                <a:solidFill>
                  <a:srgbClr val="777777"/>
                </a:solidFill>
                <a:effectLst/>
                <a:latin typeface="robotoregular"/>
              </a:rPr>
              <a:t>Ahmet Keleşoğlu İlahiyat Fakültesi</a:t>
            </a:r>
          </a:p>
          <a:p>
            <a:pPr marL="342900" indent="-342900">
              <a:buFont typeface="Wingdings" panose="05000000000000000000" pitchFamily="2" charset="2"/>
              <a:buChar char="§"/>
            </a:pPr>
            <a:r>
              <a:rPr lang="tr-TR" sz="2400" i="0" dirty="0" smtClean="0">
                <a:solidFill>
                  <a:srgbClr val="777777"/>
                </a:solidFill>
                <a:effectLst/>
                <a:latin typeface="robotoregular"/>
              </a:rPr>
              <a:t>Diş Hekimliği Fakültesi</a:t>
            </a:r>
          </a:p>
          <a:p>
            <a:pPr marL="342900" indent="-342900">
              <a:buFont typeface="Wingdings" panose="05000000000000000000" pitchFamily="2" charset="2"/>
              <a:buChar char="§"/>
            </a:pPr>
            <a:r>
              <a:rPr lang="tr-TR" sz="2400" i="0" dirty="0" smtClean="0">
                <a:solidFill>
                  <a:srgbClr val="777777"/>
                </a:solidFill>
                <a:effectLst/>
                <a:latin typeface="robotoregular"/>
              </a:rPr>
              <a:t>Ereğli Eğitim Fakültesi</a:t>
            </a:r>
          </a:p>
          <a:p>
            <a:pPr marL="342900" indent="-342900">
              <a:buFont typeface="Wingdings" panose="05000000000000000000" pitchFamily="2" charset="2"/>
              <a:buChar char="§"/>
            </a:pPr>
            <a:r>
              <a:rPr lang="tr-TR" sz="2400" i="0" dirty="0" smtClean="0">
                <a:solidFill>
                  <a:srgbClr val="777777"/>
                </a:solidFill>
                <a:effectLst/>
                <a:latin typeface="robotoregular"/>
              </a:rPr>
              <a:t>Ereğli Mühendislik Ve Doğa Bilimleri Fakültesi</a:t>
            </a:r>
          </a:p>
          <a:p>
            <a:pPr marL="342900" indent="-342900">
              <a:buFont typeface="Wingdings" panose="05000000000000000000" pitchFamily="2" charset="2"/>
              <a:buChar char="§"/>
            </a:pPr>
            <a:r>
              <a:rPr lang="tr-TR" sz="2400" i="0" dirty="0" smtClean="0">
                <a:solidFill>
                  <a:srgbClr val="777777"/>
                </a:solidFill>
                <a:effectLst/>
                <a:latin typeface="robotoregular"/>
              </a:rPr>
              <a:t>Fen Fakültesi</a:t>
            </a:r>
          </a:p>
          <a:p>
            <a:pPr marL="342900" indent="-342900">
              <a:buFont typeface="Wingdings" panose="05000000000000000000" pitchFamily="2" charset="2"/>
              <a:buChar char="§"/>
            </a:pPr>
            <a:r>
              <a:rPr lang="tr-TR" sz="2400" i="0" dirty="0" smtClean="0">
                <a:solidFill>
                  <a:srgbClr val="777777"/>
                </a:solidFill>
                <a:effectLst/>
                <a:latin typeface="robotoregular"/>
              </a:rPr>
              <a:t>Güzel Sanatlar Fakültesi</a:t>
            </a:r>
          </a:p>
          <a:p>
            <a:pPr marL="342900" indent="-342900">
              <a:buFont typeface="Wingdings" panose="05000000000000000000" pitchFamily="2" charset="2"/>
              <a:buChar char="§"/>
            </a:pPr>
            <a:r>
              <a:rPr lang="tr-TR" sz="2400" i="0" dirty="0" smtClean="0">
                <a:solidFill>
                  <a:srgbClr val="777777"/>
                </a:solidFill>
                <a:effectLst/>
                <a:latin typeface="robotoregular"/>
              </a:rPr>
              <a:t>Havacılık ve Uzay Bilimleri Fakültesi</a:t>
            </a:r>
          </a:p>
          <a:p>
            <a:pPr marL="342900" indent="-342900">
              <a:buFont typeface="Wingdings" panose="05000000000000000000" pitchFamily="2" charset="2"/>
              <a:buChar char="§"/>
            </a:pPr>
            <a:r>
              <a:rPr lang="tr-TR" sz="2400" i="0" dirty="0" smtClean="0">
                <a:solidFill>
                  <a:srgbClr val="777777"/>
                </a:solidFill>
                <a:effectLst/>
                <a:latin typeface="robotoregular"/>
              </a:rPr>
              <a:t>Hemşirelik Fakültesi</a:t>
            </a:r>
          </a:p>
        </p:txBody>
      </p:sp>
      <p:sp>
        <p:nvSpPr>
          <p:cNvPr id="3" name="Dikdörtgen 2"/>
          <p:cNvSpPr/>
          <p:nvPr/>
        </p:nvSpPr>
        <p:spPr>
          <a:xfrm>
            <a:off x="5909186" y="1470063"/>
            <a:ext cx="6096000" cy="4154984"/>
          </a:xfrm>
          <a:prstGeom prst="rect">
            <a:avLst/>
          </a:prstGeom>
        </p:spPr>
        <p:txBody>
          <a:bodyPr>
            <a:spAutoFit/>
          </a:bodyPr>
          <a:lstStyle/>
          <a:p>
            <a:pPr marL="342900" indent="-342900">
              <a:buFont typeface="Wingdings" panose="05000000000000000000" pitchFamily="2" charset="2"/>
              <a:buChar char="§"/>
            </a:pPr>
            <a:r>
              <a:rPr lang="tr-TR" sz="2400" dirty="0">
                <a:solidFill>
                  <a:srgbClr val="777777"/>
                </a:solidFill>
                <a:latin typeface="robotoregular"/>
              </a:rPr>
              <a:t>Hukuk Fakültesi</a:t>
            </a:r>
          </a:p>
          <a:p>
            <a:pPr marL="342900" indent="-342900">
              <a:buFont typeface="Wingdings" panose="05000000000000000000" pitchFamily="2" charset="2"/>
              <a:buChar char="§"/>
            </a:pPr>
            <a:r>
              <a:rPr lang="tr-TR" sz="2400" dirty="0">
                <a:solidFill>
                  <a:srgbClr val="777777"/>
                </a:solidFill>
                <a:latin typeface="robotoregular"/>
              </a:rPr>
              <a:t>Meram Tıp Fakültesi</a:t>
            </a:r>
          </a:p>
          <a:p>
            <a:pPr marL="342900" indent="-342900">
              <a:buFont typeface="Wingdings" panose="05000000000000000000" pitchFamily="2" charset="2"/>
              <a:buChar char="§"/>
            </a:pPr>
            <a:r>
              <a:rPr lang="tr-TR" sz="2400" dirty="0">
                <a:solidFill>
                  <a:srgbClr val="777777"/>
                </a:solidFill>
                <a:latin typeface="robotoregular"/>
              </a:rPr>
              <a:t>Mühendislik Ve Mimarlık Fakültesi</a:t>
            </a:r>
          </a:p>
          <a:p>
            <a:pPr marL="342900" indent="-342900">
              <a:buFont typeface="Wingdings" panose="05000000000000000000" pitchFamily="2" charset="2"/>
              <a:buChar char="§"/>
            </a:pPr>
            <a:r>
              <a:rPr lang="tr-TR" sz="2400" dirty="0">
                <a:solidFill>
                  <a:srgbClr val="777777"/>
                </a:solidFill>
                <a:latin typeface="robotoregular"/>
              </a:rPr>
              <a:t>Sağlık Bilimleri Fakültesi</a:t>
            </a:r>
          </a:p>
          <a:p>
            <a:pPr marL="342900" indent="-342900">
              <a:buFont typeface="Wingdings" panose="05000000000000000000" pitchFamily="2" charset="2"/>
              <a:buChar char="§"/>
            </a:pPr>
            <a:r>
              <a:rPr lang="tr-TR" sz="2400" dirty="0">
                <a:solidFill>
                  <a:srgbClr val="777777"/>
                </a:solidFill>
                <a:latin typeface="robotoregular"/>
              </a:rPr>
              <a:t>Seydişehir Ahmet Cengiz Mühendislik Fakültesi</a:t>
            </a:r>
          </a:p>
          <a:p>
            <a:pPr marL="342900" indent="-342900">
              <a:buFont typeface="Wingdings" panose="05000000000000000000" pitchFamily="2" charset="2"/>
              <a:buChar char="§"/>
            </a:pPr>
            <a:r>
              <a:rPr lang="tr-TR" sz="2400" dirty="0">
                <a:solidFill>
                  <a:srgbClr val="777777"/>
                </a:solidFill>
                <a:latin typeface="robotoregular"/>
              </a:rPr>
              <a:t>Seydişehir Sağlık Bilimleri Fakültesi</a:t>
            </a:r>
          </a:p>
          <a:p>
            <a:pPr marL="342900" indent="-342900">
              <a:buFont typeface="Wingdings" panose="05000000000000000000" pitchFamily="2" charset="2"/>
              <a:buChar char="§"/>
            </a:pPr>
            <a:r>
              <a:rPr lang="tr-TR" sz="2400" dirty="0">
                <a:solidFill>
                  <a:srgbClr val="777777"/>
                </a:solidFill>
                <a:latin typeface="robotoregular"/>
              </a:rPr>
              <a:t>Siyasal Bilgiler Fakültesi</a:t>
            </a:r>
          </a:p>
          <a:p>
            <a:pPr marL="342900" indent="-342900">
              <a:buFont typeface="Wingdings" panose="05000000000000000000" pitchFamily="2" charset="2"/>
              <a:buChar char="§"/>
            </a:pPr>
            <a:r>
              <a:rPr lang="tr-TR" sz="2400" dirty="0">
                <a:solidFill>
                  <a:srgbClr val="777777"/>
                </a:solidFill>
                <a:latin typeface="robotoregular"/>
              </a:rPr>
              <a:t>Sosyal Ve Beşeri Bilimler Fakültesi</a:t>
            </a:r>
          </a:p>
          <a:p>
            <a:pPr marL="342900" indent="-342900">
              <a:buFont typeface="Wingdings" panose="05000000000000000000" pitchFamily="2" charset="2"/>
              <a:buChar char="§"/>
            </a:pPr>
            <a:r>
              <a:rPr lang="tr-TR" sz="2400" dirty="0">
                <a:solidFill>
                  <a:srgbClr val="777777"/>
                </a:solidFill>
                <a:latin typeface="robotoregular"/>
              </a:rPr>
              <a:t>Turizm Fakültesi</a:t>
            </a:r>
          </a:p>
          <a:p>
            <a:pPr marL="342900" indent="-342900">
              <a:buFont typeface="Wingdings" panose="05000000000000000000" pitchFamily="2" charset="2"/>
              <a:buChar char="§"/>
            </a:pPr>
            <a:r>
              <a:rPr lang="tr-TR" sz="2400" dirty="0">
                <a:solidFill>
                  <a:srgbClr val="777777"/>
                </a:solidFill>
                <a:latin typeface="robotoregular"/>
              </a:rPr>
              <a:t>Uygulamalı Bilimler Fakültesi</a:t>
            </a:r>
          </a:p>
        </p:txBody>
      </p:sp>
      <p:sp>
        <p:nvSpPr>
          <p:cNvPr id="4" name="Dikdörtgen 3"/>
          <p:cNvSpPr/>
          <p:nvPr/>
        </p:nvSpPr>
        <p:spPr>
          <a:xfrm>
            <a:off x="1002504" y="1115479"/>
            <a:ext cx="1537600" cy="461665"/>
          </a:xfrm>
          <a:prstGeom prst="rect">
            <a:avLst/>
          </a:prstGeom>
        </p:spPr>
        <p:txBody>
          <a:bodyPr wrap="none">
            <a:spAutoFit/>
          </a:bodyPr>
          <a:lstStyle/>
          <a:p>
            <a:r>
              <a:rPr lang="tr-TR" sz="2400" u="sng" dirty="0" smtClean="0">
                <a:solidFill>
                  <a:srgbClr val="0099A8"/>
                </a:solidFill>
                <a:latin typeface="robotoregular"/>
              </a:rPr>
              <a:t>Fakülteler</a:t>
            </a:r>
            <a:endParaRPr lang="tr-TR" sz="2400" u="sng" dirty="0">
              <a:solidFill>
                <a:srgbClr val="0099A8"/>
              </a:solidFill>
              <a:latin typeface="robotoregular"/>
            </a:endParaRPr>
          </a:p>
        </p:txBody>
      </p:sp>
      <p:sp>
        <p:nvSpPr>
          <p:cNvPr id="5" name="Dikdörtgen 4"/>
          <p:cNvSpPr/>
          <p:nvPr/>
        </p:nvSpPr>
        <p:spPr>
          <a:xfrm>
            <a:off x="8957186" y="5625047"/>
            <a:ext cx="1956818" cy="461665"/>
          </a:xfrm>
          <a:prstGeom prst="rect">
            <a:avLst/>
          </a:prstGeom>
        </p:spPr>
        <p:txBody>
          <a:bodyPr wrap="none">
            <a:spAutoFit/>
          </a:bodyPr>
          <a:lstStyle/>
          <a:p>
            <a:r>
              <a:rPr lang="tr-TR" sz="2400" u="sng" dirty="0" smtClean="0">
                <a:solidFill>
                  <a:srgbClr val="0099A8"/>
                </a:solidFill>
                <a:latin typeface="robotoregular"/>
              </a:rPr>
              <a:t>TOPLAM: 19</a:t>
            </a:r>
            <a:endParaRPr lang="tr-TR" sz="2400" u="sng" dirty="0">
              <a:solidFill>
                <a:srgbClr val="0099A8"/>
              </a:solidFill>
              <a:latin typeface="robotoregular"/>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Tree>
    <p:extLst>
      <p:ext uri="{BB962C8B-B14F-4D97-AF65-F5344CB8AC3E}">
        <p14:creationId xmlns:p14="http://schemas.microsoft.com/office/powerpoint/2010/main" val="3014841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70271" y="806440"/>
            <a:ext cx="6096000" cy="5632311"/>
          </a:xfrm>
          <a:prstGeom prst="rect">
            <a:avLst/>
          </a:prstGeom>
        </p:spPr>
        <p:txBody>
          <a:bodyPr>
            <a:spAutoFit/>
          </a:bodyPr>
          <a:lstStyle/>
          <a:p>
            <a:r>
              <a:rPr lang="tr-TR" sz="2400" u="sng" dirty="0" smtClean="0">
                <a:solidFill>
                  <a:schemeClr val="accent2"/>
                </a:solidFill>
              </a:rPr>
              <a:t>Yüksek Okullar</a:t>
            </a:r>
          </a:p>
          <a:p>
            <a:pPr marL="342900" indent="-342900">
              <a:buFont typeface="Wingdings" panose="05000000000000000000" pitchFamily="2" charset="2"/>
              <a:buChar char="§"/>
            </a:pPr>
            <a:r>
              <a:rPr lang="tr-TR" sz="2400" dirty="0" smtClean="0"/>
              <a:t>Türk Müziği Devlet Konservatuarı</a:t>
            </a:r>
          </a:p>
          <a:p>
            <a:pPr marL="342900" indent="-342900">
              <a:buFont typeface="Wingdings" panose="05000000000000000000" pitchFamily="2" charset="2"/>
              <a:buChar char="§"/>
            </a:pPr>
            <a:r>
              <a:rPr lang="tr-TR" sz="2400" dirty="0" smtClean="0"/>
              <a:t>Yabancı Diller Yüksekokulu</a:t>
            </a:r>
          </a:p>
          <a:p>
            <a:endParaRPr lang="tr-TR" sz="2400" dirty="0" smtClean="0"/>
          </a:p>
          <a:p>
            <a:endParaRPr lang="tr-TR" sz="2400" dirty="0" smtClean="0"/>
          </a:p>
          <a:p>
            <a:r>
              <a:rPr lang="tr-TR" sz="2400" u="sng" dirty="0" smtClean="0">
                <a:solidFill>
                  <a:schemeClr val="accent2"/>
                </a:solidFill>
              </a:rPr>
              <a:t>Meslek Yüksek Okulları</a:t>
            </a:r>
          </a:p>
          <a:p>
            <a:pPr marL="342900" indent="-342900">
              <a:buFont typeface="Wingdings" panose="05000000000000000000" pitchFamily="2" charset="2"/>
              <a:buChar char="§"/>
            </a:pPr>
            <a:r>
              <a:rPr lang="tr-TR" sz="2400" dirty="0" smtClean="0"/>
              <a:t>Adalet Meslek Yüksekokulu</a:t>
            </a:r>
          </a:p>
          <a:p>
            <a:pPr marL="342900" indent="-342900">
              <a:buFont typeface="Wingdings" panose="05000000000000000000" pitchFamily="2" charset="2"/>
              <a:buChar char="§"/>
            </a:pPr>
            <a:r>
              <a:rPr lang="tr-TR" sz="2400" dirty="0" smtClean="0"/>
              <a:t>Ereğli Adalet Meslek Yüksekokulu</a:t>
            </a:r>
          </a:p>
          <a:p>
            <a:pPr marL="342900" indent="-342900">
              <a:buFont typeface="Wingdings" panose="05000000000000000000" pitchFamily="2" charset="2"/>
              <a:buChar char="§"/>
            </a:pPr>
            <a:r>
              <a:rPr lang="tr-TR" sz="2400" dirty="0" smtClean="0"/>
              <a:t>Konya Ereğli Kemal Akman Meslek Yüksekokulu</a:t>
            </a:r>
          </a:p>
          <a:p>
            <a:pPr marL="342900" indent="-342900">
              <a:buFont typeface="Wingdings" panose="05000000000000000000" pitchFamily="2" charset="2"/>
              <a:buChar char="§"/>
            </a:pPr>
            <a:r>
              <a:rPr lang="tr-TR" sz="2400" dirty="0" smtClean="0"/>
              <a:t>Meram Meslek Yüksekokulu</a:t>
            </a:r>
          </a:p>
          <a:p>
            <a:pPr marL="342900" indent="-342900">
              <a:buFont typeface="Wingdings" panose="05000000000000000000" pitchFamily="2" charset="2"/>
              <a:buChar char="§"/>
            </a:pPr>
            <a:r>
              <a:rPr lang="tr-TR" sz="2400" dirty="0" smtClean="0"/>
              <a:t>Seydişehir Meslek Yüksekokulu</a:t>
            </a:r>
          </a:p>
          <a:p>
            <a:pPr marL="342900" indent="-342900">
              <a:buFont typeface="Wingdings" panose="05000000000000000000" pitchFamily="2" charset="2"/>
              <a:buChar char="§"/>
            </a:pPr>
            <a:r>
              <a:rPr lang="tr-TR" sz="2400" dirty="0" smtClean="0"/>
              <a:t>Seydişehir Sağlık Hizmetleri Meslek Yüksekokulu</a:t>
            </a:r>
          </a:p>
          <a:p>
            <a:endParaRPr lang="tr-TR" sz="2400" dirty="0"/>
          </a:p>
        </p:txBody>
      </p:sp>
      <p:sp>
        <p:nvSpPr>
          <p:cNvPr id="3" name="Dikdörtgen 2"/>
          <p:cNvSpPr/>
          <p:nvPr/>
        </p:nvSpPr>
        <p:spPr>
          <a:xfrm>
            <a:off x="6892413" y="806440"/>
            <a:ext cx="6096000" cy="1938992"/>
          </a:xfrm>
          <a:prstGeom prst="rect">
            <a:avLst/>
          </a:prstGeom>
        </p:spPr>
        <p:txBody>
          <a:bodyPr>
            <a:spAutoFit/>
          </a:bodyPr>
          <a:lstStyle/>
          <a:p>
            <a:r>
              <a:rPr lang="tr-TR" sz="2400" u="sng" dirty="0" smtClean="0">
                <a:solidFill>
                  <a:schemeClr val="accent2"/>
                </a:solidFill>
              </a:rPr>
              <a:t>Enstitüler</a:t>
            </a:r>
          </a:p>
          <a:p>
            <a:pPr marL="342900" indent="-342900">
              <a:buFont typeface="Wingdings" panose="05000000000000000000" pitchFamily="2" charset="2"/>
              <a:buChar char="§"/>
            </a:pPr>
            <a:r>
              <a:rPr lang="tr-TR" sz="2400" dirty="0" smtClean="0"/>
              <a:t>Eğitim Bilimleri Enstitüsü</a:t>
            </a:r>
          </a:p>
          <a:p>
            <a:pPr marL="342900" indent="-342900">
              <a:buFont typeface="Wingdings" panose="05000000000000000000" pitchFamily="2" charset="2"/>
              <a:buChar char="§"/>
            </a:pPr>
            <a:r>
              <a:rPr lang="tr-TR" sz="2400" dirty="0" smtClean="0"/>
              <a:t>Fen Bilimleri Enstitüsü</a:t>
            </a:r>
          </a:p>
          <a:p>
            <a:pPr marL="342900" indent="-342900">
              <a:buFont typeface="Wingdings" panose="05000000000000000000" pitchFamily="2" charset="2"/>
              <a:buChar char="§"/>
            </a:pPr>
            <a:r>
              <a:rPr lang="tr-TR" sz="2400" dirty="0" smtClean="0"/>
              <a:t>Sağlık Bilimleri Enstitüsü</a:t>
            </a:r>
          </a:p>
          <a:p>
            <a:pPr marL="342900" indent="-342900">
              <a:buFont typeface="Wingdings" panose="05000000000000000000" pitchFamily="2" charset="2"/>
              <a:buChar char="§"/>
            </a:pPr>
            <a:r>
              <a:rPr lang="tr-TR" sz="2400" dirty="0" smtClean="0"/>
              <a:t>Sosyal Bilimler Enstitüsü</a:t>
            </a:r>
            <a:endParaRPr lang="tr-TR" sz="2400" dirty="0"/>
          </a:p>
        </p:txBody>
      </p:sp>
      <p:sp>
        <p:nvSpPr>
          <p:cNvPr id="4" name="Dikdörtgen 3"/>
          <p:cNvSpPr/>
          <p:nvPr/>
        </p:nvSpPr>
        <p:spPr>
          <a:xfrm>
            <a:off x="3110271" y="1987421"/>
            <a:ext cx="1785297" cy="461665"/>
          </a:xfrm>
          <a:prstGeom prst="rect">
            <a:avLst/>
          </a:prstGeom>
        </p:spPr>
        <p:txBody>
          <a:bodyPr wrap="none">
            <a:spAutoFit/>
          </a:bodyPr>
          <a:lstStyle/>
          <a:p>
            <a:r>
              <a:rPr lang="tr-TR" sz="2400" u="sng" dirty="0" smtClean="0">
                <a:solidFill>
                  <a:srgbClr val="0099A8"/>
                </a:solidFill>
                <a:latin typeface="robotoregular"/>
              </a:rPr>
              <a:t>TOPLAM: 2</a:t>
            </a:r>
            <a:endParaRPr lang="tr-TR" sz="2400" u="sng" dirty="0">
              <a:solidFill>
                <a:srgbClr val="0099A8"/>
              </a:solidFill>
              <a:latin typeface="robotoregular"/>
            </a:endParaRPr>
          </a:p>
        </p:txBody>
      </p:sp>
      <p:sp>
        <p:nvSpPr>
          <p:cNvPr id="5" name="Dikdörtgen 4"/>
          <p:cNvSpPr/>
          <p:nvPr/>
        </p:nvSpPr>
        <p:spPr>
          <a:xfrm>
            <a:off x="2916307" y="5783123"/>
            <a:ext cx="1785297" cy="461665"/>
          </a:xfrm>
          <a:prstGeom prst="rect">
            <a:avLst/>
          </a:prstGeom>
        </p:spPr>
        <p:txBody>
          <a:bodyPr wrap="none">
            <a:spAutoFit/>
          </a:bodyPr>
          <a:lstStyle/>
          <a:p>
            <a:r>
              <a:rPr lang="tr-TR" sz="2400" u="sng" dirty="0" smtClean="0">
                <a:solidFill>
                  <a:srgbClr val="0099A8"/>
                </a:solidFill>
                <a:latin typeface="robotoregular"/>
              </a:rPr>
              <a:t>TOPLAM: 6</a:t>
            </a:r>
            <a:endParaRPr lang="tr-TR" sz="2400" u="sng" dirty="0">
              <a:solidFill>
                <a:srgbClr val="0099A8"/>
              </a:solidFill>
              <a:latin typeface="robotoregular"/>
            </a:endParaRPr>
          </a:p>
        </p:txBody>
      </p:sp>
      <p:sp>
        <p:nvSpPr>
          <p:cNvPr id="6" name="Dikdörtgen 5"/>
          <p:cNvSpPr/>
          <p:nvPr/>
        </p:nvSpPr>
        <p:spPr>
          <a:xfrm>
            <a:off x="8730449" y="2745432"/>
            <a:ext cx="1785297" cy="461665"/>
          </a:xfrm>
          <a:prstGeom prst="rect">
            <a:avLst/>
          </a:prstGeom>
        </p:spPr>
        <p:txBody>
          <a:bodyPr wrap="none">
            <a:spAutoFit/>
          </a:bodyPr>
          <a:lstStyle/>
          <a:p>
            <a:r>
              <a:rPr lang="tr-TR" sz="2400" u="sng" dirty="0" smtClean="0">
                <a:solidFill>
                  <a:srgbClr val="0099A8"/>
                </a:solidFill>
                <a:latin typeface="robotoregular"/>
              </a:rPr>
              <a:t>TOPLAM: 4</a:t>
            </a:r>
            <a:endParaRPr lang="tr-TR" sz="2400" u="sng" dirty="0">
              <a:solidFill>
                <a:srgbClr val="0099A8"/>
              </a:solidFill>
              <a:latin typeface="robotoregular"/>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Tree>
    <p:extLst>
      <p:ext uri="{BB962C8B-B14F-4D97-AF65-F5344CB8AC3E}">
        <p14:creationId xmlns:p14="http://schemas.microsoft.com/office/powerpoint/2010/main" val="3704113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19549" y="394163"/>
            <a:ext cx="5933768" cy="5724644"/>
          </a:xfrm>
          <a:prstGeom prst="rect">
            <a:avLst/>
          </a:prstGeom>
        </p:spPr>
        <p:txBody>
          <a:bodyPr wrap="square">
            <a:spAutoFit/>
          </a:bodyPr>
          <a:lstStyle/>
          <a:p>
            <a:r>
              <a:rPr lang="tr-TR" sz="2400" b="1" u="sng" dirty="0" smtClean="0">
                <a:solidFill>
                  <a:schemeClr val="accent2"/>
                </a:solidFill>
              </a:rPr>
              <a:t>Araştırma Merkezleri</a:t>
            </a:r>
          </a:p>
          <a:p>
            <a:pPr marL="342900" indent="-342900">
              <a:buFont typeface="Wingdings" panose="05000000000000000000" pitchFamily="2" charset="2"/>
              <a:buChar char="§"/>
            </a:pPr>
            <a:r>
              <a:rPr lang="tr-TR" dirty="0" smtClean="0"/>
              <a:t>Aile ve Gençlik Uygulama ve Araştırma Merkezi</a:t>
            </a:r>
          </a:p>
          <a:p>
            <a:pPr marL="342900" indent="-342900">
              <a:buFont typeface="Wingdings" panose="05000000000000000000" pitchFamily="2" charset="2"/>
              <a:buChar char="§"/>
            </a:pPr>
            <a:r>
              <a:rPr lang="tr-TR" dirty="0" smtClean="0"/>
              <a:t>Ali Kuşçu Teknoloji ve </a:t>
            </a:r>
            <a:r>
              <a:rPr lang="tr-TR" dirty="0" err="1" smtClean="0"/>
              <a:t>İnovasyon</a:t>
            </a:r>
            <a:r>
              <a:rPr lang="tr-TR" dirty="0" smtClean="0"/>
              <a:t> Uygulama ve Araştırma Merkezi</a:t>
            </a:r>
          </a:p>
          <a:p>
            <a:pPr marL="342900" indent="-342900">
              <a:buFont typeface="Wingdings" panose="05000000000000000000" pitchFamily="2" charset="2"/>
              <a:buChar char="§"/>
            </a:pPr>
            <a:r>
              <a:rPr lang="tr-TR" dirty="0" smtClean="0"/>
              <a:t>Bilim ve Teknoloji Araştırma ve Uygulama Merkezi (BİTAM)</a:t>
            </a:r>
          </a:p>
          <a:p>
            <a:pPr marL="342900" indent="-342900">
              <a:buFont typeface="Wingdings" panose="05000000000000000000" pitchFamily="2" charset="2"/>
              <a:buChar char="§"/>
            </a:pPr>
            <a:r>
              <a:rPr lang="tr-TR" dirty="0" smtClean="0"/>
              <a:t>Deneysel Tıp Uygulama ve Araştırma Merkezi</a:t>
            </a:r>
          </a:p>
          <a:p>
            <a:pPr marL="342900" indent="-342900">
              <a:buFont typeface="Wingdings" panose="05000000000000000000" pitchFamily="2" charset="2"/>
              <a:buChar char="§"/>
            </a:pPr>
            <a:r>
              <a:rPr lang="tr-TR" dirty="0" smtClean="0"/>
              <a:t>Erol Güngör Türk Diasporası Uygulama ve Araştırma Merkezi</a:t>
            </a:r>
          </a:p>
          <a:p>
            <a:pPr marL="342900" indent="-342900">
              <a:buFont typeface="Wingdings" panose="05000000000000000000" pitchFamily="2" charset="2"/>
              <a:buChar char="§"/>
            </a:pPr>
            <a:r>
              <a:rPr lang="tr-TR" dirty="0" err="1" smtClean="0"/>
              <a:t>Eswl</a:t>
            </a:r>
            <a:r>
              <a:rPr lang="tr-TR" dirty="0" smtClean="0"/>
              <a:t> ve Taş Hastalıkları Uygulama ve Araştırma Merkezi</a:t>
            </a:r>
          </a:p>
          <a:p>
            <a:pPr marL="342900" indent="-342900">
              <a:buFont typeface="Wingdings" panose="05000000000000000000" pitchFamily="2" charset="2"/>
              <a:buChar char="§"/>
            </a:pPr>
            <a:r>
              <a:rPr lang="tr-TR" dirty="0" smtClean="0"/>
              <a:t>Geleneksel ve Tamamlayıcı Tıp Uygulama ve Araştırma Merkezi</a:t>
            </a:r>
          </a:p>
          <a:p>
            <a:pPr marL="342900" indent="-342900">
              <a:buFont typeface="Wingdings" panose="05000000000000000000" pitchFamily="2" charset="2"/>
              <a:buChar char="§"/>
            </a:pPr>
            <a:r>
              <a:rPr lang="tr-TR" dirty="0" smtClean="0"/>
              <a:t>Güvenlik, Sağlık ve Çevre Uygulama ve Araştırma Merkezi</a:t>
            </a:r>
          </a:p>
          <a:p>
            <a:pPr marL="342900" indent="-342900">
              <a:buFont typeface="Wingdings" panose="05000000000000000000" pitchFamily="2" charset="2"/>
              <a:buChar char="§"/>
            </a:pPr>
            <a:r>
              <a:rPr lang="tr-TR" dirty="0" smtClean="0"/>
              <a:t>Helal ve Sağlıklı Gıda Uygulama ve Araştırma Merkezi</a:t>
            </a:r>
          </a:p>
          <a:p>
            <a:pPr marL="342900" indent="-342900">
              <a:buFont typeface="Wingdings" panose="05000000000000000000" pitchFamily="2" charset="2"/>
              <a:buChar char="§"/>
            </a:pPr>
            <a:r>
              <a:rPr lang="tr-TR" dirty="0" smtClean="0"/>
              <a:t>İletişim Çalışmaları Uygulama ve Araştırma Merkezi (</a:t>
            </a:r>
            <a:r>
              <a:rPr lang="tr-TR" dirty="0" err="1" smtClean="0"/>
              <a:t>Akademedya</a:t>
            </a:r>
            <a:r>
              <a:rPr lang="tr-TR" dirty="0" smtClean="0"/>
              <a:t>)</a:t>
            </a:r>
          </a:p>
          <a:p>
            <a:pPr marL="342900" indent="-342900">
              <a:buFont typeface="Wingdings" panose="05000000000000000000" pitchFamily="2" charset="2"/>
              <a:buChar char="§"/>
            </a:pPr>
            <a:r>
              <a:rPr lang="tr-TR" dirty="0" smtClean="0"/>
              <a:t>Kalp ve Damar Hastalıkları Uygulama ve Araştırma Merkezi</a:t>
            </a:r>
          </a:p>
          <a:p>
            <a:pPr marL="342900" indent="-342900">
              <a:buFont typeface="Wingdings" panose="05000000000000000000" pitchFamily="2" charset="2"/>
              <a:buChar char="§"/>
            </a:pPr>
            <a:r>
              <a:rPr lang="tr-TR" dirty="0" smtClean="0"/>
              <a:t>Konya Mimarlık Çevre ve Şehircilik Uygulama ve Araştırma Merkezi</a:t>
            </a:r>
          </a:p>
          <a:p>
            <a:pPr marL="342900" indent="-342900">
              <a:buFont typeface="Wingdings" panose="05000000000000000000" pitchFamily="2" charset="2"/>
              <a:buChar char="§"/>
            </a:pPr>
            <a:r>
              <a:rPr lang="tr-TR" dirty="0" smtClean="0"/>
              <a:t>Meram Tıp Fakültesi Sağlık Araştırma ve Uygulama Merkez</a:t>
            </a:r>
            <a:endParaRPr lang="tr-TR" dirty="0"/>
          </a:p>
        </p:txBody>
      </p:sp>
      <p:sp>
        <p:nvSpPr>
          <p:cNvPr id="3" name="Dikdörtgen 2"/>
          <p:cNvSpPr/>
          <p:nvPr/>
        </p:nvSpPr>
        <p:spPr>
          <a:xfrm>
            <a:off x="6253317" y="578829"/>
            <a:ext cx="5574889" cy="5355312"/>
          </a:xfrm>
          <a:prstGeom prst="rect">
            <a:avLst/>
          </a:prstGeom>
        </p:spPr>
        <p:txBody>
          <a:bodyPr wrap="square">
            <a:spAutoFit/>
          </a:bodyPr>
          <a:lstStyle/>
          <a:p>
            <a:pPr marL="342900" indent="-342900">
              <a:buFont typeface="Wingdings" panose="05000000000000000000" pitchFamily="2" charset="2"/>
              <a:buChar char="§"/>
            </a:pPr>
            <a:r>
              <a:rPr lang="tr-TR" dirty="0" smtClean="0"/>
              <a:t>Organ Nakli Eğitim Araştırma ve Uygulama Merkezi</a:t>
            </a:r>
          </a:p>
          <a:p>
            <a:pPr marL="342900" indent="-342900">
              <a:buFont typeface="Wingdings" panose="05000000000000000000" pitchFamily="2" charset="2"/>
              <a:buChar char="§"/>
            </a:pPr>
            <a:r>
              <a:rPr lang="tr-TR" dirty="0" smtClean="0"/>
              <a:t>Otizm Çalışmaları Uygulama ve Araştırma Merkezi</a:t>
            </a:r>
          </a:p>
          <a:p>
            <a:pPr marL="342900" indent="-342900">
              <a:buFont typeface="Wingdings" panose="05000000000000000000" pitchFamily="2" charset="2"/>
              <a:buChar char="§"/>
            </a:pPr>
            <a:r>
              <a:rPr lang="tr-TR" dirty="0" smtClean="0"/>
              <a:t>Sağlık Uygulama ve Araştırma Merkezi</a:t>
            </a:r>
          </a:p>
          <a:p>
            <a:pPr marL="342900" indent="-342900">
              <a:buFont typeface="Wingdings" panose="05000000000000000000" pitchFamily="2" charset="2"/>
              <a:buChar char="§"/>
            </a:pPr>
            <a:r>
              <a:rPr lang="tr-TR" dirty="0" smtClean="0"/>
              <a:t>Selçuklu Kültür ve Medeniyeti Uygulama ve Araştırma Merkezi</a:t>
            </a:r>
          </a:p>
          <a:p>
            <a:pPr marL="342900" indent="-342900">
              <a:buFont typeface="Wingdings" panose="05000000000000000000" pitchFamily="2" charset="2"/>
              <a:buChar char="§"/>
            </a:pPr>
            <a:r>
              <a:rPr lang="tr-TR" dirty="0" smtClean="0"/>
              <a:t>Simülasyon ve Modelleme Uygulama ve Araştırma Merkezi</a:t>
            </a:r>
          </a:p>
          <a:p>
            <a:pPr marL="342900" indent="-342900">
              <a:buFont typeface="Wingdings" panose="05000000000000000000" pitchFamily="2" charset="2"/>
              <a:buChar char="§"/>
            </a:pPr>
            <a:r>
              <a:rPr lang="tr-TR" dirty="0" smtClean="0"/>
              <a:t>Sinirbilim Uygulama ve Araştırma Merkezi</a:t>
            </a:r>
          </a:p>
          <a:p>
            <a:pPr marL="342900" indent="-342900">
              <a:buFont typeface="Wingdings" panose="05000000000000000000" pitchFamily="2" charset="2"/>
              <a:buChar char="§"/>
            </a:pPr>
            <a:r>
              <a:rPr lang="tr-TR" dirty="0" smtClean="0"/>
              <a:t>Sürekli Eğitim Uygulama ve Araştırma Merkezi (KONSEM)</a:t>
            </a:r>
          </a:p>
          <a:p>
            <a:pPr marL="342900" indent="-342900">
              <a:buFont typeface="Wingdings" panose="05000000000000000000" pitchFamily="2" charset="2"/>
              <a:buChar char="§"/>
            </a:pPr>
            <a:r>
              <a:rPr lang="tr-TR" dirty="0" smtClean="0"/>
              <a:t>Tıbbi ve Kozmetik Bitkiler Uygulama ve Araştırma Merkezi</a:t>
            </a:r>
          </a:p>
          <a:p>
            <a:pPr marL="342900" indent="-342900">
              <a:buFont typeface="Wingdings" panose="05000000000000000000" pitchFamily="2" charset="2"/>
              <a:buChar char="§"/>
            </a:pPr>
            <a:r>
              <a:rPr lang="tr-TR" dirty="0" smtClean="0"/>
              <a:t>Türkçe Öğretimi, Uygulama ve Araştırma Merkezi (KONDİL)</a:t>
            </a:r>
          </a:p>
          <a:p>
            <a:pPr marL="342900" indent="-342900">
              <a:buFont typeface="Wingdings" panose="05000000000000000000" pitchFamily="2" charset="2"/>
              <a:buChar char="§"/>
            </a:pPr>
            <a:r>
              <a:rPr lang="tr-TR" dirty="0" smtClean="0"/>
              <a:t>Uluslararası Rumi Medeniyetler Uygulama ve Araştırma Merkezi</a:t>
            </a:r>
          </a:p>
          <a:p>
            <a:pPr marL="342900" indent="-342900">
              <a:buFont typeface="Wingdings" panose="05000000000000000000" pitchFamily="2" charset="2"/>
              <a:buChar char="§"/>
            </a:pPr>
            <a:r>
              <a:rPr lang="tr-TR" dirty="0" smtClean="0"/>
              <a:t>Uzaktan Eğitim Uygulama ve Araştırma Merkezi</a:t>
            </a:r>
          </a:p>
          <a:p>
            <a:pPr marL="342900" indent="-342900">
              <a:buFont typeface="Wingdings" panose="05000000000000000000" pitchFamily="2" charset="2"/>
              <a:buChar char="§"/>
            </a:pPr>
            <a:r>
              <a:rPr lang="tr-TR" dirty="0" smtClean="0"/>
              <a:t>Yaşlı ve Engelliler Eğitimi Bakım Uygulama ve Araştırma Merkezi</a:t>
            </a:r>
            <a:endParaRPr lang="tr-TR" dirty="0"/>
          </a:p>
        </p:txBody>
      </p:sp>
      <p:sp>
        <p:nvSpPr>
          <p:cNvPr id="4" name="Dikdörtgen 3"/>
          <p:cNvSpPr/>
          <p:nvPr/>
        </p:nvSpPr>
        <p:spPr>
          <a:xfrm>
            <a:off x="9410366" y="5703308"/>
            <a:ext cx="1956818" cy="461665"/>
          </a:xfrm>
          <a:prstGeom prst="rect">
            <a:avLst/>
          </a:prstGeom>
        </p:spPr>
        <p:txBody>
          <a:bodyPr wrap="none">
            <a:spAutoFit/>
          </a:bodyPr>
          <a:lstStyle/>
          <a:p>
            <a:r>
              <a:rPr lang="tr-TR" sz="2400" u="sng" dirty="0" smtClean="0">
                <a:solidFill>
                  <a:srgbClr val="0099A8"/>
                </a:solidFill>
                <a:latin typeface="robotoregular"/>
              </a:rPr>
              <a:t>TOPLAM: 25</a:t>
            </a:r>
            <a:endParaRPr lang="tr-TR" sz="2400" u="sng" dirty="0">
              <a:solidFill>
                <a:srgbClr val="0099A8"/>
              </a:solidFill>
              <a:latin typeface="robotoregular"/>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Tree>
    <p:extLst>
      <p:ext uri="{BB962C8B-B14F-4D97-AF65-F5344CB8AC3E}">
        <p14:creationId xmlns:p14="http://schemas.microsoft.com/office/powerpoint/2010/main" val="792546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609600" y="2000345"/>
            <a:ext cx="10365459" cy="4058947"/>
          </a:xfrm>
          <a:prstGeom prst="rect">
            <a:avLst/>
          </a:prstGeom>
        </p:spPr>
      </p:pic>
      <p:sp>
        <p:nvSpPr>
          <p:cNvPr id="3" name="Dikdörtgen 2"/>
          <p:cNvSpPr/>
          <p:nvPr/>
        </p:nvSpPr>
        <p:spPr>
          <a:xfrm>
            <a:off x="609600" y="427243"/>
            <a:ext cx="2310825" cy="400110"/>
          </a:xfrm>
          <a:prstGeom prst="rect">
            <a:avLst/>
          </a:prstGeom>
        </p:spPr>
        <p:txBody>
          <a:bodyPr wrap="none">
            <a:spAutoFit/>
          </a:bodyPr>
          <a:lstStyle/>
          <a:p>
            <a:r>
              <a:rPr lang="tr-TR" sz="2000" b="1" u="sng" dirty="0" smtClean="0">
                <a:solidFill>
                  <a:schemeClr val="accent2"/>
                </a:solidFill>
              </a:rPr>
              <a:t>Öğrenci Toplulukları</a:t>
            </a:r>
            <a:endParaRPr lang="tr-TR" sz="2000" b="1" u="sng" dirty="0">
              <a:solidFill>
                <a:schemeClr val="accent2"/>
              </a:solidFill>
            </a:endParaRPr>
          </a:p>
        </p:txBody>
      </p:sp>
      <p:sp>
        <p:nvSpPr>
          <p:cNvPr id="5" name="Dikdörtgen 4"/>
          <p:cNvSpPr/>
          <p:nvPr/>
        </p:nvSpPr>
        <p:spPr>
          <a:xfrm>
            <a:off x="609600" y="901052"/>
            <a:ext cx="9955757" cy="707886"/>
          </a:xfrm>
          <a:prstGeom prst="rect">
            <a:avLst/>
          </a:prstGeom>
        </p:spPr>
        <p:txBody>
          <a:bodyPr wrap="square">
            <a:spAutoFit/>
          </a:bodyPr>
          <a:lstStyle/>
          <a:p>
            <a:pPr marL="342900" indent="-342900" algn="just">
              <a:buFont typeface="Wingdings" panose="05000000000000000000" pitchFamily="2" charset="2"/>
              <a:buChar char="§"/>
            </a:pPr>
            <a:r>
              <a:rPr lang="tr-TR" sz="2000" dirty="0" smtClean="0"/>
              <a:t>Üniversitemiz bünyesinde aktif 67 öğrenci topluluğu bulunmaktadır.</a:t>
            </a:r>
          </a:p>
          <a:p>
            <a:pPr marL="342900" indent="-342900" algn="just">
              <a:buFont typeface="Wingdings" panose="05000000000000000000" pitchFamily="2" charset="2"/>
              <a:buChar char="§"/>
            </a:pPr>
            <a:r>
              <a:rPr lang="tr-TR" sz="2000" dirty="0" smtClean="0"/>
              <a:t>Öğrenci topluluklarıyla </a:t>
            </a:r>
            <a:r>
              <a:rPr lang="tr-TR" sz="2000" dirty="0"/>
              <a:t>ilgili bilgiye </a:t>
            </a:r>
            <a:r>
              <a:rPr lang="tr-TR" sz="2000" dirty="0">
                <a:hlinkClick r:id="rId3"/>
              </a:rPr>
              <a:t>https://</a:t>
            </a:r>
            <a:r>
              <a:rPr lang="tr-TR" sz="2000" dirty="0" smtClean="0">
                <a:hlinkClick r:id="rId3"/>
              </a:rPr>
              <a:t>topluluk.konya.edu.tr/</a:t>
            </a:r>
            <a:r>
              <a:rPr lang="tr-TR" sz="2000" dirty="0"/>
              <a:t> </a:t>
            </a:r>
            <a:r>
              <a:rPr lang="tr-TR" sz="2000" dirty="0" smtClean="0"/>
              <a:t>adresinden ulaşılabilir.</a:t>
            </a:r>
          </a:p>
        </p:txBody>
      </p:sp>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Tree>
    <p:extLst>
      <p:ext uri="{BB962C8B-B14F-4D97-AF65-F5344CB8AC3E}">
        <p14:creationId xmlns:p14="http://schemas.microsoft.com/office/powerpoint/2010/main" val="2867623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b="1" dirty="0" smtClean="0">
                <a:solidFill>
                  <a:schemeClr val="accent2"/>
                </a:solidFill>
              </a:rPr>
              <a:t>BÖLÜM-2: BİLGİ KAYNAKLARINA ERİŞİM</a:t>
            </a:r>
            <a:endParaRPr lang="tr-TR" sz="4400" b="1" dirty="0">
              <a:solidFill>
                <a:schemeClr val="accent2"/>
              </a:solidFill>
            </a:endParaRPr>
          </a:p>
        </p:txBody>
      </p:sp>
      <p:sp>
        <p:nvSpPr>
          <p:cNvPr id="3" name="İçerik Yer Tutucusu 2"/>
          <p:cNvSpPr>
            <a:spLocks noGrp="1"/>
          </p:cNvSpPr>
          <p:nvPr>
            <p:ph idx="1"/>
          </p:nvPr>
        </p:nvSpPr>
        <p:spPr/>
        <p:txBody>
          <a:bodyPr/>
          <a:lstStyle/>
          <a:p>
            <a:pPr algn="just"/>
            <a:r>
              <a:rPr lang="tr-TR" dirty="0"/>
              <a:t>Necmettin Erbakan Üniversitesine yeni katılacak öğrencilerimizin üniversite yaşamına uyum süreçlerini kolaylaştırmak için tasarlanan “Üniversite Hayatına Giriş” dersinin amacı; </a:t>
            </a:r>
            <a:endParaRPr lang="tr-TR" dirty="0" smtClean="0"/>
          </a:p>
          <a:p>
            <a:pPr algn="just">
              <a:buFont typeface="Wingdings" panose="05000000000000000000" pitchFamily="2" charset="2"/>
              <a:buChar char="§"/>
            </a:pPr>
            <a:r>
              <a:rPr lang="tr-TR" dirty="0" smtClean="0"/>
              <a:t> Öğrencilerin </a:t>
            </a:r>
            <a:r>
              <a:rPr lang="tr-TR" dirty="0"/>
              <a:t>Necmettin Erbakan Üniversitesinin değerlerini, misyonunu ve vizyonunu öğrenmeleri; </a:t>
            </a:r>
            <a:endParaRPr lang="tr-TR" dirty="0" smtClean="0"/>
          </a:p>
          <a:p>
            <a:pPr algn="just">
              <a:buFont typeface="Wingdings" panose="05000000000000000000" pitchFamily="2" charset="2"/>
              <a:buChar char="§"/>
            </a:pPr>
            <a:r>
              <a:rPr lang="tr-TR" dirty="0" smtClean="0"/>
              <a:t> Öğrencilerin NEÜ </a:t>
            </a:r>
            <a:r>
              <a:rPr lang="tr-TR" dirty="0"/>
              <a:t>kimliğini </a:t>
            </a:r>
            <a:r>
              <a:rPr lang="tr-TR" dirty="0" smtClean="0"/>
              <a:t>geliştirmek üzere hem </a:t>
            </a:r>
            <a:r>
              <a:rPr lang="tr-TR" dirty="0"/>
              <a:t>yerleşkelerini</a:t>
            </a:r>
            <a:r>
              <a:rPr lang="tr-TR" dirty="0" smtClean="0"/>
              <a:t>, hem de </a:t>
            </a:r>
            <a:r>
              <a:rPr lang="tr-TR" dirty="0"/>
              <a:t>akademik birimlerini, sosyal ve kültürel olanaklarını </a:t>
            </a:r>
            <a:r>
              <a:rPr lang="tr-TR" dirty="0" smtClean="0"/>
              <a:t>tanımaları; </a:t>
            </a:r>
          </a:p>
          <a:p>
            <a:pPr algn="just">
              <a:buFont typeface="Wingdings" panose="05000000000000000000" pitchFamily="2" charset="2"/>
              <a:buChar char="§"/>
            </a:pPr>
            <a:r>
              <a:rPr lang="tr-TR" dirty="0" smtClean="0"/>
              <a:t> Bir </a:t>
            </a:r>
            <a:r>
              <a:rPr lang="tr-TR" dirty="0"/>
              <a:t>diğer ifadeyle, Necmettin Erbakan Üniversitesi’nin ve üniversite yaşamının öğrencilere sunduğu fırsatlar konusunda farkındalığı artırmaktır. </a:t>
            </a:r>
            <a:endParaRPr lang="tr-TR" dirty="0" smtClean="0"/>
          </a:p>
          <a:p>
            <a:pPr algn="just">
              <a:buFont typeface="Wingdings" panose="05000000000000000000" pitchFamily="2" charset="2"/>
              <a:buChar char="§"/>
            </a:pPr>
            <a:r>
              <a:rPr lang="tr-TR" dirty="0"/>
              <a:t> E</a:t>
            </a:r>
            <a:r>
              <a:rPr lang="tr-TR" dirty="0" smtClean="0"/>
              <a:t>linizde </a:t>
            </a:r>
            <a:r>
              <a:rPr lang="tr-TR" dirty="0"/>
              <a:t>tuttuğunuz bu notlar, önümüzdeki birkaç yılı geçireceğiniz yeni ortama uyum sağlamanıza destek olacaktır.</a:t>
            </a:r>
          </a:p>
        </p:txBody>
      </p:sp>
    </p:spTree>
    <p:extLst>
      <p:ext uri="{BB962C8B-B14F-4D97-AF65-F5344CB8AC3E}">
        <p14:creationId xmlns:p14="http://schemas.microsoft.com/office/powerpoint/2010/main" val="3764380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51345" y="788244"/>
            <a:ext cx="9919855" cy="4801314"/>
          </a:xfrm>
          <a:prstGeom prst="rect">
            <a:avLst/>
          </a:prstGeom>
        </p:spPr>
        <p:txBody>
          <a:bodyPr wrap="square">
            <a:spAutoFit/>
          </a:bodyPr>
          <a:lstStyle/>
          <a:p>
            <a:pPr algn="just"/>
            <a:r>
              <a:rPr lang="tr-TR" b="1" dirty="0" smtClean="0">
                <a:solidFill>
                  <a:schemeClr val="accent2"/>
                </a:solidFill>
              </a:rPr>
              <a:t>ÖĞRENCİ BİLGİ SİSTEMİ</a:t>
            </a:r>
          </a:p>
          <a:p>
            <a:pPr marL="285750" indent="-285750" algn="just">
              <a:buFont typeface="Wingdings" panose="05000000000000000000" pitchFamily="2" charset="2"/>
              <a:buChar char="§"/>
            </a:pPr>
            <a:r>
              <a:rPr lang="tr-TR" dirty="0" smtClean="0"/>
              <a:t>Bütün </a:t>
            </a:r>
            <a:r>
              <a:rPr lang="tr-TR" dirty="0"/>
              <a:t>öğrencilik hayatınız boyunca kullanacağınız </a:t>
            </a:r>
            <a:r>
              <a:rPr lang="tr-TR" dirty="0" smtClean="0"/>
              <a:t>"ÖĞRENCİ BİLGİ SİSTEMİ« (OBS) </a:t>
            </a:r>
            <a:r>
              <a:rPr lang="tr-TR" dirty="0"/>
              <a:t>ile ders kaydı, dönemlik not ortalamanız (transkript), mezun olabilmeniz için almanız ve başarmanız gereken ders listesi, ara sınav (vize), final notlarınız ve derslere devam kayıt gibi bir çok bilgiye </a:t>
            </a:r>
            <a:r>
              <a:rPr lang="tr-TR" dirty="0" smtClean="0"/>
              <a:t>ulaşabilirsiniz.</a:t>
            </a:r>
          </a:p>
          <a:p>
            <a:pPr algn="just"/>
            <a:endParaRPr lang="tr-TR" dirty="0"/>
          </a:p>
          <a:p>
            <a:pPr marL="285750" indent="-285750" algn="just">
              <a:buFont typeface="Wingdings" panose="05000000000000000000" pitchFamily="2" charset="2"/>
              <a:buChar char="§"/>
            </a:pPr>
            <a:r>
              <a:rPr lang="tr-TR" dirty="0"/>
              <a:t>Öğrenci otomasyonuna giriş için öğrenci numaranız ve şifrenizi kullanmanız gereklidir</a:t>
            </a:r>
            <a:r>
              <a:rPr lang="tr-TR" dirty="0" smtClean="0"/>
              <a:t>. Bunun için: </a:t>
            </a:r>
            <a:endParaRPr lang="tr-TR" dirty="0"/>
          </a:p>
          <a:p>
            <a:pPr algn="just"/>
            <a:r>
              <a:rPr lang="tr-TR" dirty="0"/>
              <a:t>1. </a:t>
            </a:r>
            <a:r>
              <a:rPr lang="tr-TR" u="sng" dirty="0"/>
              <a:t>https://obs.konya.edu.tr </a:t>
            </a:r>
            <a:r>
              <a:rPr lang="tr-TR" dirty="0"/>
              <a:t>adresine giriniz.</a:t>
            </a:r>
          </a:p>
          <a:p>
            <a:pPr algn="just"/>
            <a:r>
              <a:rPr lang="tr-TR" dirty="0"/>
              <a:t>2. Öğrenci numaranızı ve Tek Şifre Sistemindeki tanımlı olan şifrenizi yazınız.</a:t>
            </a:r>
          </a:p>
          <a:p>
            <a:pPr algn="just"/>
            <a:endParaRPr lang="tr-TR" dirty="0"/>
          </a:p>
          <a:p>
            <a:pPr marL="285750" indent="-285750" algn="just">
              <a:buFont typeface="Wingdings" panose="05000000000000000000" pitchFamily="2" charset="2"/>
              <a:buChar char="§"/>
            </a:pPr>
            <a:r>
              <a:rPr lang="tr-TR" dirty="0"/>
              <a:t>Ayrıca bilmeniz gereken bir bilgi </a:t>
            </a:r>
            <a:r>
              <a:rPr lang="tr-TR" dirty="0" smtClean="0"/>
              <a:t>olarak, </a:t>
            </a:r>
            <a:r>
              <a:rPr lang="tr-TR" dirty="0"/>
              <a:t>üniversitemizin resmi internet </a:t>
            </a:r>
            <a:r>
              <a:rPr lang="tr-TR" dirty="0" smtClean="0"/>
              <a:t>sitesi; </a:t>
            </a:r>
            <a:r>
              <a:rPr lang="tr-TR" dirty="0">
                <a:hlinkClick r:id="rId2"/>
              </a:rPr>
              <a:t>https://www.konya.edu.tr</a:t>
            </a:r>
            <a:r>
              <a:rPr lang="tr-TR" dirty="0" smtClean="0">
                <a:hlinkClick r:id="rId2"/>
              </a:rPr>
              <a:t>/</a:t>
            </a:r>
            <a:endParaRPr lang="tr-TR" dirty="0" smtClean="0"/>
          </a:p>
          <a:p>
            <a:pPr algn="just"/>
            <a:endParaRPr lang="tr-TR" dirty="0"/>
          </a:p>
          <a:p>
            <a:pPr algn="just"/>
            <a:r>
              <a:rPr lang="tr-TR" dirty="0"/>
              <a:t> </a:t>
            </a:r>
            <a:r>
              <a:rPr lang="tr-TR" dirty="0" smtClean="0"/>
              <a:t>    Fakültemizin  </a:t>
            </a:r>
            <a:r>
              <a:rPr lang="tr-TR" dirty="0"/>
              <a:t>resmi internet sitesi </a:t>
            </a:r>
            <a:r>
              <a:rPr lang="tr-TR" dirty="0" smtClean="0"/>
              <a:t>ise; </a:t>
            </a:r>
            <a:endParaRPr lang="tr-TR" dirty="0"/>
          </a:p>
          <a:p>
            <a:pPr algn="just"/>
            <a:r>
              <a:rPr lang="tr-TR" dirty="0" smtClean="0">
                <a:hlinkClick r:id="rId3"/>
              </a:rPr>
              <a:t>https</a:t>
            </a:r>
            <a:r>
              <a:rPr lang="tr-TR" dirty="0">
                <a:hlinkClick r:id="rId3"/>
              </a:rPr>
              <a:t>://</a:t>
            </a:r>
            <a:r>
              <a:rPr lang="tr-TR" dirty="0" smtClean="0">
                <a:hlinkClick r:id="rId3"/>
              </a:rPr>
              <a:t>www.konya.edu.tr/siyasalbilgiler</a:t>
            </a:r>
            <a:r>
              <a:rPr lang="tr-TR" dirty="0"/>
              <a:t> </a:t>
            </a:r>
            <a:r>
              <a:rPr lang="tr-TR" dirty="0" smtClean="0"/>
              <a:t> adresidir</a:t>
            </a:r>
            <a:r>
              <a:rPr lang="tr-TR" dirty="0"/>
              <a:t>. </a:t>
            </a:r>
          </a:p>
          <a:p>
            <a:pPr algn="just"/>
            <a:endParaRPr lang="tr-TR" dirty="0" smtClean="0"/>
          </a:p>
          <a:p>
            <a:pPr marL="285750" indent="-285750" algn="just">
              <a:buFont typeface="Wingdings" panose="05000000000000000000" pitchFamily="2" charset="2"/>
              <a:buChar char="§"/>
            </a:pPr>
            <a:r>
              <a:rPr lang="tr-TR" dirty="0" smtClean="0"/>
              <a:t>Bu </a:t>
            </a:r>
            <a:r>
              <a:rPr lang="tr-TR" dirty="0"/>
              <a:t>sayfalardan üniversitemiz ve fakültemizle ilgili gelişmeler, duyurular, sınav tarihleri-programı ve birçok bilgiye ulaşabilirsiniz. </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Tree>
    <p:extLst>
      <p:ext uri="{BB962C8B-B14F-4D97-AF65-F5344CB8AC3E}">
        <p14:creationId xmlns:p14="http://schemas.microsoft.com/office/powerpoint/2010/main" val="2367536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75855" y="751344"/>
            <a:ext cx="9827490" cy="4708981"/>
          </a:xfrm>
          <a:prstGeom prst="rect">
            <a:avLst/>
          </a:prstGeom>
        </p:spPr>
        <p:txBody>
          <a:bodyPr wrap="square">
            <a:spAutoFit/>
          </a:bodyPr>
          <a:lstStyle/>
          <a:p>
            <a:r>
              <a:rPr lang="tr-TR" sz="2000" b="1" dirty="0">
                <a:solidFill>
                  <a:schemeClr val="accent2"/>
                </a:solidFill>
              </a:rPr>
              <a:t>Verimli bir Üniversite Hayatı için Bazı Notlar ve Öneriler</a:t>
            </a:r>
          </a:p>
          <a:p>
            <a:endParaRPr lang="tr-TR" sz="2000" dirty="0" smtClean="0"/>
          </a:p>
          <a:p>
            <a:pPr marL="342900" indent="-342900" algn="just">
              <a:buFont typeface="Wingdings" panose="05000000000000000000" pitchFamily="2" charset="2"/>
              <a:buChar char="§"/>
            </a:pPr>
            <a:r>
              <a:rPr lang="tr-TR" sz="2000" dirty="0" smtClean="0"/>
              <a:t>Çalışmak </a:t>
            </a:r>
            <a:r>
              <a:rPr lang="tr-TR" sz="2000" dirty="0"/>
              <a:t>için şartların mükemmel hale gelmesini </a:t>
            </a:r>
            <a:r>
              <a:rPr lang="tr-TR" sz="2000" dirty="0" smtClean="0"/>
              <a:t>beklenmemelidir</a:t>
            </a:r>
            <a:r>
              <a:rPr lang="tr-TR" sz="2000" dirty="0"/>
              <a:t>. Böyle bir zaman hiçbir zaman gelmeyecektir. Mevcut imkanları en iyi şekilde değerlendirmeye bakılmalıdır.</a:t>
            </a:r>
          </a:p>
          <a:p>
            <a:pPr marL="342900" indent="-342900" algn="just">
              <a:buFont typeface="Wingdings" panose="05000000000000000000" pitchFamily="2" charset="2"/>
              <a:buChar char="§"/>
            </a:pPr>
            <a:r>
              <a:rPr lang="tr-TR" sz="2000" dirty="0" smtClean="0"/>
              <a:t>Düzenli </a:t>
            </a:r>
            <a:r>
              <a:rPr lang="tr-TR" sz="2000" dirty="0"/>
              <a:t>beslenme ve yeterli uyku, hem öğrenme için hem de sağlıklı bir psikolojiye sahip olmak için önemlidir. Yetersiz uyku, depresif ruh haline sebebiyet verebilir.</a:t>
            </a:r>
          </a:p>
          <a:p>
            <a:pPr marL="342900" indent="-342900" algn="just">
              <a:buFont typeface="Wingdings" panose="05000000000000000000" pitchFamily="2" charset="2"/>
              <a:buChar char="§"/>
            </a:pPr>
            <a:r>
              <a:rPr lang="tr-TR" sz="2000" dirty="0" smtClean="0"/>
              <a:t>Hedefimize </a:t>
            </a:r>
            <a:r>
              <a:rPr lang="tr-TR" sz="2000" dirty="0"/>
              <a:t>göre gerçekçi bir çalışma planı belirlemek ve bu planı ciddiyetle uygulamak (disiplin) son derece önemlidir.</a:t>
            </a:r>
          </a:p>
          <a:p>
            <a:pPr marL="342900" indent="-342900" algn="just">
              <a:buFont typeface="Wingdings" panose="05000000000000000000" pitchFamily="2" charset="2"/>
              <a:buChar char="§"/>
            </a:pPr>
            <a:r>
              <a:rPr lang="tr-TR" sz="2000" dirty="0" smtClean="0"/>
              <a:t>Yaz </a:t>
            </a:r>
            <a:r>
              <a:rPr lang="tr-TR" sz="2000" dirty="0"/>
              <a:t>tatilleri asla boş geçirmememiz gereken dönemlerdir. İmkanımız varsa, yaz döneminde üniversite öğrencilerine yönelik bir eğitim programına dahil olunmalıdır. Bu imkan yoksa bir plan dahilinde grup olarak veya kendi kendimize bir hedef koyarak okumalar yapılmalıdır.</a:t>
            </a:r>
          </a:p>
          <a:p>
            <a:pPr marL="342900" indent="-342900" algn="just">
              <a:buFont typeface="Wingdings" panose="05000000000000000000" pitchFamily="2" charset="2"/>
              <a:buChar char="§"/>
            </a:pPr>
            <a:r>
              <a:rPr lang="tr-TR" sz="2000" dirty="0" smtClean="0"/>
              <a:t>Konya'da </a:t>
            </a:r>
            <a:r>
              <a:rPr lang="tr-TR" sz="2000" dirty="0"/>
              <a:t>okuyan öğrenciler </a:t>
            </a:r>
            <a:r>
              <a:rPr lang="tr-TR" sz="2000" dirty="0" smtClean="0"/>
              <a:t>için </a:t>
            </a:r>
            <a:r>
              <a:rPr lang="tr-TR" sz="2000" dirty="0"/>
              <a:t>Konya Büyükşehir Belediyesi Meslek Edindirme Kursları (KOMEK) yabancı dilden, el sanatlarına birçok </a:t>
            </a:r>
            <a:r>
              <a:rPr lang="tr-TR" sz="2000" dirty="0" smtClean="0"/>
              <a:t>branşta </a:t>
            </a:r>
            <a:r>
              <a:rPr lang="tr-TR" sz="2000" dirty="0"/>
              <a:t>hizmet sunmaktadır. </a:t>
            </a:r>
            <a:r>
              <a:rPr lang="tr-TR" sz="2000" dirty="0" smtClean="0"/>
              <a:t>Daha </a:t>
            </a:r>
            <a:r>
              <a:rPr lang="tr-TR" sz="2000" dirty="0"/>
              <a:t>geniş bilgi için; </a:t>
            </a:r>
            <a:r>
              <a:rPr lang="tr-TR" sz="2000" dirty="0">
                <a:hlinkClick r:id="rId2"/>
              </a:rPr>
              <a:t>http://</a:t>
            </a:r>
            <a:r>
              <a:rPr lang="tr-TR" sz="2000" dirty="0" smtClean="0">
                <a:hlinkClick r:id="rId2"/>
              </a:rPr>
              <a:t>www.komek.org.tr</a:t>
            </a:r>
            <a:r>
              <a:rPr lang="tr-TR" sz="2000" dirty="0" smtClean="0"/>
              <a:t> </a:t>
            </a:r>
            <a:endParaRPr lang="tr-TR" sz="2000" dirty="0"/>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Tree>
    <p:extLst>
      <p:ext uri="{BB962C8B-B14F-4D97-AF65-F5344CB8AC3E}">
        <p14:creationId xmlns:p14="http://schemas.microsoft.com/office/powerpoint/2010/main" val="2583225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89890" y="363417"/>
            <a:ext cx="10141527" cy="5786199"/>
          </a:xfrm>
          <a:prstGeom prst="rect">
            <a:avLst/>
          </a:prstGeom>
        </p:spPr>
        <p:txBody>
          <a:bodyPr wrap="square">
            <a:spAutoFit/>
          </a:bodyPr>
          <a:lstStyle/>
          <a:p>
            <a:r>
              <a:rPr lang="tr-TR" sz="2000" b="1" dirty="0">
                <a:solidFill>
                  <a:schemeClr val="accent2"/>
                </a:solidFill>
              </a:rPr>
              <a:t>Güvenilirlik Açısından Bilgi </a:t>
            </a:r>
            <a:r>
              <a:rPr lang="tr-TR" sz="2000" b="1" dirty="0" smtClean="0">
                <a:solidFill>
                  <a:schemeClr val="accent2"/>
                </a:solidFill>
              </a:rPr>
              <a:t>Kaynakları</a:t>
            </a:r>
          </a:p>
          <a:p>
            <a:endParaRPr lang="tr-TR" sz="2000" dirty="0">
              <a:solidFill>
                <a:schemeClr val="accent2"/>
              </a:solidFill>
            </a:endParaRPr>
          </a:p>
          <a:p>
            <a:pPr marL="342900" indent="-342900">
              <a:buFont typeface="Wingdings" panose="05000000000000000000" pitchFamily="2" charset="2"/>
              <a:buChar char="§"/>
            </a:pPr>
            <a:r>
              <a:rPr lang="tr-TR" sz="2000" dirty="0"/>
              <a:t>Öğrenciler merak ettikleri ve gerekli bilgileri çok çeşitli yollarla öğrenebilirler. Bu yollar sözlü veya yazılı şekilde olabilir. Sözlü bilgide güvenilirliği asıl belirleyen, söz sahibinin alanındaki uzmanlığı ve güvenilirliğidir. Yazılı kaynaklar söz konusu ise, güvenilirlik aşağıdaki sıraya göre artar:</a:t>
            </a:r>
          </a:p>
          <a:p>
            <a:pPr>
              <a:lnSpc>
                <a:spcPct val="150000"/>
              </a:lnSpc>
            </a:pPr>
            <a:r>
              <a:rPr lang="tr-TR" sz="2000" dirty="0"/>
              <a:t>1) Genel okuyucu kitlesine yönelik kitaplar ve dergiler (araştırmacı-yazar)</a:t>
            </a:r>
          </a:p>
          <a:p>
            <a:pPr>
              <a:lnSpc>
                <a:spcPct val="150000"/>
              </a:lnSpc>
            </a:pPr>
            <a:r>
              <a:rPr lang="tr-TR" sz="2000" dirty="0"/>
              <a:t>2) Gazetelerdeki sayfalar ve köşe yazarları</a:t>
            </a:r>
          </a:p>
          <a:p>
            <a:pPr>
              <a:lnSpc>
                <a:spcPct val="150000"/>
              </a:lnSpc>
            </a:pPr>
            <a:r>
              <a:rPr lang="tr-TR" sz="2000" dirty="0"/>
              <a:t>3) Alanında uzman akademisyenlerin kaleme aldığı halka yönelik yayınlar: kitap, köşe yazısı vs. (yarı-akademik)</a:t>
            </a:r>
          </a:p>
          <a:p>
            <a:pPr>
              <a:lnSpc>
                <a:spcPct val="150000"/>
              </a:lnSpc>
            </a:pPr>
            <a:r>
              <a:rPr lang="tr-TR" sz="2000" dirty="0"/>
              <a:t>4) Akademik Yayınlar:(Doktoralı uzman kişilerin alanlarında yaptığı çalışmalar)</a:t>
            </a:r>
          </a:p>
          <a:p>
            <a:r>
              <a:rPr lang="tr-TR" sz="2000" dirty="0"/>
              <a:t>- Akademik Kitaplar</a:t>
            </a:r>
          </a:p>
          <a:p>
            <a:r>
              <a:rPr lang="tr-TR" sz="2000" dirty="0"/>
              <a:t>- Tebliğler (Bir sempozyumda yazılı ve sözlü olarak sunulan çalışmalar)</a:t>
            </a:r>
          </a:p>
          <a:p>
            <a:r>
              <a:rPr lang="tr-TR" sz="2000" dirty="0"/>
              <a:t>- Bilimsel ansiklopedi maddeleri (DİA gibi..)</a:t>
            </a:r>
          </a:p>
          <a:p>
            <a:r>
              <a:rPr lang="tr-TR" sz="2000" dirty="0"/>
              <a:t>- Hakemli makaleler (aşağıda açıklanacak)</a:t>
            </a:r>
          </a:p>
          <a:p>
            <a:r>
              <a:rPr lang="tr-TR" sz="2000" dirty="0"/>
              <a:t>- Hakemli kitaplar</a:t>
            </a:r>
          </a:p>
        </p:txBody>
      </p:sp>
      <p:sp>
        <p:nvSpPr>
          <p:cNvPr id="3" name="Aşağı Ok 2"/>
          <p:cNvSpPr/>
          <p:nvPr/>
        </p:nvSpPr>
        <p:spPr>
          <a:xfrm>
            <a:off x="92365" y="2373746"/>
            <a:ext cx="1071419" cy="203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Az</a:t>
            </a:r>
          </a:p>
          <a:p>
            <a:pPr algn="ctr"/>
            <a:endParaRPr lang="tr-TR" dirty="0"/>
          </a:p>
          <a:p>
            <a:pPr algn="ctr"/>
            <a:endParaRPr lang="tr-TR" dirty="0" smtClean="0"/>
          </a:p>
          <a:p>
            <a:pPr algn="ctr"/>
            <a:endParaRPr lang="tr-TR" dirty="0"/>
          </a:p>
          <a:p>
            <a:pPr algn="ctr"/>
            <a:endParaRPr lang="tr-TR" dirty="0" smtClean="0"/>
          </a:p>
          <a:p>
            <a:pPr algn="ctr"/>
            <a:r>
              <a:rPr lang="tr-TR" dirty="0" smtClean="0"/>
              <a:t>Çok</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Tree>
    <p:extLst>
      <p:ext uri="{BB962C8B-B14F-4D97-AF65-F5344CB8AC3E}">
        <p14:creationId xmlns:p14="http://schemas.microsoft.com/office/powerpoint/2010/main" val="1718935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11201" y="604207"/>
            <a:ext cx="9956800" cy="5632311"/>
          </a:xfrm>
          <a:prstGeom prst="rect">
            <a:avLst/>
          </a:prstGeom>
        </p:spPr>
        <p:txBody>
          <a:bodyPr wrap="square">
            <a:spAutoFit/>
          </a:bodyPr>
          <a:lstStyle/>
          <a:p>
            <a:pPr algn="just"/>
            <a:r>
              <a:rPr lang="tr-TR" sz="2000" b="1" dirty="0">
                <a:solidFill>
                  <a:schemeClr val="accent2"/>
                </a:solidFill>
              </a:rPr>
              <a:t>Yazılı bir Kaynağın Güvenilirliğinin Tespiti</a:t>
            </a:r>
          </a:p>
          <a:p>
            <a:pPr algn="just"/>
            <a:endParaRPr lang="tr-TR" sz="2000" dirty="0" smtClean="0"/>
          </a:p>
          <a:p>
            <a:pPr algn="just"/>
            <a:r>
              <a:rPr lang="tr-TR" sz="2000" dirty="0" smtClean="0"/>
              <a:t>Elimize </a:t>
            </a:r>
            <a:r>
              <a:rPr lang="tr-TR" sz="2000" dirty="0"/>
              <a:t>aldığımız bir kaynağın ne kadar </a:t>
            </a:r>
            <a:r>
              <a:rPr lang="tr-TR" sz="2000" dirty="0" smtClean="0"/>
              <a:t>bilimsel </a:t>
            </a:r>
            <a:r>
              <a:rPr lang="tr-TR" sz="2000" dirty="0"/>
              <a:t>olduğunu öncelikle tespit etmemiz gerekir:</a:t>
            </a:r>
          </a:p>
          <a:p>
            <a:pPr algn="just"/>
            <a:r>
              <a:rPr lang="tr-TR" sz="2000" b="1" i="1" dirty="0"/>
              <a:t>1) Alanında uzman bir kişi yazmış mıdır?</a:t>
            </a:r>
          </a:p>
          <a:p>
            <a:pPr algn="just"/>
            <a:r>
              <a:rPr lang="tr-TR" sz="2000" dirty="0"/>
              <a:t>Bütün lisans-lisansüstü alanlar/bölümler uzmanlık isteyen alanlardır. Gazeteci yazarların veya sadece lisansı bitirip bir alanda lisansüstü çalışma (yüksek lisans ve doktora) yapmamış kişilerin tartışmalı konularında yazdıkları yazılar ihtiyatla karşılanmalıdır</a:t>
            </a:r>
            <a:r>
              <a:rPr lang="tr-TR" sz="2000" dirty="0" smtClean="0"/>
              <a:t>.</a:t>
            </a:r>
          </a:p>
          <a:p>
            <a:pPr algn="just"/>
            <a:endParaRPr lang="tr-TR" sz="2000" dirty="0"/>
          </a:p>
          <a:p>
            <a:pPr algn="just"/>
            <a:r>
              <a:rPr lang="tr-TR" sz="2000" b="1" i="1" dirty="0"/>
              <a:t>2) Hakem veya Heyet denetiminden geçmiş midir? </a:t>
            </a:r>
          </a:p>
          <a:p>
            <a:pPr algn="just"/>
            <a:r>
              <a:rPr lang="tr-TR" sz="2000" dirty="0"/>
              <a:t>Alanın uzmanları tarafından kontrol edilen hakemli yayınlar, uzman da olsa doğrudan bir kişi tarafından yazılan yayınlara göre daha fazla güven verirler. Objektifliği tam olarak sağlamak için, hakemlerin </a:t>
            </a:r>
            <a:r>
              <a:rPr lang="tr-TR" sz="2000" dirty="0" smtClean="0"/>
              <a:t>çalışmanın sahibini, sahibinin </a:t>
            </a:r>
            <a:r>
              <a:rPr lang="tr-TR" sz="2000" dirty="0"/>
              <a:t>ise kendisine hakemlik yapanları bilmeyeceği şekilde bir hakemlik sistemi oluşturulur. </a:t>
            </a:r>
            <a:endParaRPr lang="tr-TR" sz="2000" dirty="0" smtClean="0"/>
          </a:p>
          <a:p>
            <a:pPr algn="just"/>
            <a:endParaRPr lang="tr-TR" sz="2000" dirty="0"/>
          </a:p>
          <a:p>
            <a:pPr algn="just"/>
            <a:r>
              <a:rPr lang="tr-TR" sz="2000" b="1" i="1" dirty="0"/>
              <a:t>3) Çalışmada </a:t>
            </a:r>
            <a:r>
              <a:rPr lang="tr-TR" sz="2000" b="1" i="1" dirty="0" smtClean="0"/>
              <a:t>bilimsel </a:t>
            </a:r>
            <a:r>
              <a:rPr lang="tr-TR" sz="2000" b="1" i="1" dirty="0"/>
              <a:t>bir araştırmada aranan nitelikler bulunmakta mıdır?</a:t>
            </a:r>
          </a:p>
          <a:p>
            <a:pPr algn="just"/>
            <a:r>
              <a:rPr lang="tr-TR" sz="2000" dirty="0" smtClean="0"/>
              <a:t>Bilimsel </a:t>
            </a:r>
            <a:r>
              <a:rPr lang="tr-TR" sz="2000" dirty="0"/>
              <a:t>bir eser, konuyla ilgili bütün görüşleri ve bu görüşlerin delillerini/gerekçelerini dengeli bir şekilde ortaya koyduktan sonra bir tercihte bulunur. İdeolojik amaçlı yazılan çalışmalar ise sadece kendilerini destekleyen verileri yazar ve tek doğruymuş gibi sunmaya çalışır</a:t>
            </a:r>
            <a:r>
              <a:rPr lang="tr-TR" sz="2000" dirty="0" smtClean="0"/>
              <a:t>.</a:t>
            </a:r>
            <a:endParaRPr lang="tr-TR" sz="2000" dirty="0"/>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Tree>
    <p:extLst>
      <p:ext uri="{BB962C8B-B14F-4D97-AF65-F5344CB8AC3E}">
        <p14:creationId xmlns:p14="http://schemas.microsoft.com/office/powerpoint/2010/main" val="831190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b="1" dirty="0" smtClean="0">
                <a:solidFill>
                  <a:schemeClr val="accent1">
                    <a:lumMod val="75000"/>
                  </a:schemeClr>
                </a:solidFill>
              </a:rPr>
              <a:t>BÖLÜM-1: ÜNİVERSİTE ve YÜKSEKÖĞRETİM</a:t>
            </a:r>
            <a:endParaRPr lang="tr-TR" sz="4400" b="1" dirty="0">
              <a:solidFill>
                <a:schemeClr val="accent1">
                  <a:lumMod val="75000"/>
                </a:schemeClr>
              </a:solidFill>
            </a:endParaRPr>
          </a:p>
        </p:txBody>
      </p:sp>
      <p:sp>
        <p:nvSpPr>
          <p:cNvPr id="3" name="İçerik Yer Tutucusu 2"/>
          <p:cNvSpPr>
            <a:spLocks noGrp="1"/>
          </p:cNvSpPr>
          <p:nvPr>
            <p:ph idx="1"/>
          </p:nvPr>
        </p:nvSpPr>
        <p:spPr>
          <a:xfrm>
            <a:off x="894079" y="2907915"/>
            <a:ext cx="10346575" cy="3539066"/>
          </a:xfrm>
        </p:spPr>
        <p:txBody>
          <a:bodyPr>
            <a:normAutofit lnSpcReduction="10000"/>
          </a:bodyPr>
          <a:lstStyle/>
          <a:p>
            <a:pPr algn="just"/>
            <a:r>
              <a:rPr lang="tr-TR" sz="2400" dirty="0" smtClean="0">
                <a:solidFill>
                  <a:schemeClr val="accent1">
                    <a:lumMod val="75000"/>
                  </a:schemeClr>
                </a:solidFill>
              </a:rPr>
              <a:t>Üniversite nedir?</a:t>
            </a:r>
            <a:endParaRPr lang="tr-TR" sz="2400" dirty="0">
              <a:solidFill>
                <a:schemeClr val="accent1">
                  <a:lumMod val="75000"/>
                </a:schemeClr>
              </a:solidFill>
            </a:endParaRPr>
          </a:p>
          <a:p>
            <a:pPr algn="just">
              <a:buFont typeface="Wingdings" panose="05000000000000000000" pitchFamily="2" charset="2"/>
              <a:buChar char="Ø"/>
            </a:pPr>
            <a:r>
              <a:rPr lang="tr-TR" dirty="0" smtClean="0">
                <a:solidFill>
                  <a:schemeClr val="accent1">
                    <a:lumMod val="75000"/>
                  </a:schemeClr>
                </a:solidFill>
              </a:rPr>
              <a:t> </a:t>
            </a:r>
            <a:r>
              <a:rPr lang="tr-TR" sz="2400" dirty="0" smtClean="0">
                <a:solidFill>
                  <a:schemeClr val="tx1"/>
                </a:solidFill>
              </a:rPr>
              <a:t>Üniversite</a:t>
            </a:r>
            <a:r>
              <a:rPr lang="tr-TR" dirty="0" smtClean="0">
                <a:solidFill>
                  <a:schemeClr val="tx1"/>
                </a:solidFill>
              </a:rPr>
              <a:t> </a:t>
            </a:r>
            <a:r>
              <a:rPr lang="tr-TR" sz="2400" dirty="0" smtClean="0">
                <a:solidFill>
                  <a:schemeClr val="tx1"/>
                </a:solidFill>
              </a:rPr>
              <a:t>kelimesi, </a:t>
            </a:r>
            <a:r>
              <a:rPr lang="tr-TR" sz="2400" dirty="0">
                <a:solidFill>
                  <a:schemeClr val="tx1"/>
                </a:solidFill>
              </a:rPr>
              <a:t>Latince “öğretmenler ve alimler grubu” anlamına gelen “</a:t>
            </a:r>
            <a:r>
              <a:rPr lang="tr-TR" sz="2400" dirty="0" err="1">
                <a:solidFill>
                  <a:schemeClr val="tx1"/>
                </a:solidFill>
              </a:rPr>
              <a:t>universitasmagistrorum</a:t>
            </a:r>
            <a:r>
              <a:rPr lang="tr-TR" sz="2400" dirty="0">
                <a:solidFill>
                  <a:schemeClr val="tx1"/>
                </a:solidFill>
              </a:rPr>
              <a:t> et </a:t>
            </a:r>
            <a:r>
              <a:rPr lang="tr-TR" sz="2400" dirty="0" err="1">
                <a:solidFill>
                  <a:schemeClr val="tx1"/>
                </a:solidFill>
              </a:rPr>
              <a:t>scholarium</a:t>
            </a:r>
            <a:r>
              <a:rPr lang="tr-TR" sz="2400" dirty="0">
                <a:solidFill>
                  <a:schemeClr val="tx1"/>
                </a:solidFill>
              </a:rPr>
              <a:t>” </a:t>
            </a:r>
            <a:r>
              <a:rPr lang="tr-TR" sz="2400" dirty="0" smtClean="0">
                <a:solidFill>
                  <a:schemeClr val="tx1"/>
                </a:solidFill>
              </a:rPr>
              <a:t>kelimesinden gelmektedir.</a:t>
            </a:r>
          </a:p>
          <a:p>
            <a:pPr algn="just">
              <a:buFont typeface="Wingdings" panose="05000000000000000000" pitchFamily="2" charset="2"/>
              <a:buChar char="Ø"/>
            </a:pPr>
            <a:r>
              <a:rPr lang="tr-TR" sz="2400" dirty="0" smtClean="0">
                <a:solidFill>
                  <a:schemeClr val="tx1"/>
                </a:solidFill>
              </a:rPr>
              <a:t> Üniversiteler evrensel </a:t>
            </a:r>
            <a:r>
              <a:rPr lang="tr-TR" sz="2400" dirty="0">
                <a:solidFill>
                  <a:schemeClr val="tx1"/>
                </a:solidFill>
              </a:rPr>
              <a:t>eğitim </a:t>
            </a:r>
            <a:r>
              <a:rPr lang="tr-TR" sz="2400" dirty="0" smtClean="0">
                <a:solidFill>
                  <a:schemeClr val="tx1"/>
                </a:solidFill>
              </a:rPr>
              <a:t>kurumlarıdır. Bünyelerinde </a:t>
            </a:r>
            <a:r>
              <a:rPr lang="tr-TR" sz="2400" dirty="0">
                <a:solidFill>
                  <a:schemeClr val="tx1"/>
                </a:solidFill>
              </a:rPr>
              <a:t>başka milletlerden ve ülkelerden </a:t>
            </a:r>
            <a:r>
              <a:rPr lang="tr-TR" sz="2400" dirty="0" smtClean="0">
                <a:solidFill>
                  <a:schemeClr val="tx1"/>
                </a:solidFill>
              </a:rPr>
              <a:t>öğretim üyeleri ve öğrenciler bulunabilmektedir.</a:t>
            </a:r>
          </a:p>
          <a:p>
            <a:pPr algn="just">
              <a:buFont typeface="Wingdings" panose="05000000000000000000" pitchFamily="2" charset="2"/>
              <a:buChar char="Ø"/>
            </a:pPr>
            <a:r>
              <a:rPr lang="tr-TR" sz="2400" dirty="0">
                <a:solidFill>
                  <a:schemeClr val="tx1"/>
                </a:solidFill>
              </a:rPr>
              <a:t> </a:t>
            </a:r>
            <a:r>
              <a:rPr lang="tr-TR" sz="2400" dirty="0" smtClean="0">
                <a:solidFill>
                  <a:schemeClr val="tx1"/>
                </a:solidFill>
              </a:rPr>
              <a:t>Eflatun </a:t>
            </a:r>
            <a:r>
              <a:rPr lang="tr-TR" sz="2400" dirty="0">
                <a:solidFill>
                  <a:schemeClr val="tx1"/>
                </a:solidFill>
              </a:rPr>
              <a:t>ve Aristo’nun hiçbir politik ve dini baskı unsuru olmadan öğrencileri ile felsefi tartışma yarattıkları ortamdan esinlenerek günümüze kadar evrensel ölçekte bağımsız ve tüzel kişiliğe sahip kurumlar olarak “</a:t>
            </a:r>
            <a:r>
              <a:rPr lang="tr-TR" sz="2400" dirty="0" err="1">
                <a:solidFill>
                  <a:schemeClr val="tx1"/>
                </a:solidFill>
              </a:rPr>
              <a:t>universitas</a:t>
            </a:r>
            <a:r>
              <a:rPr lang="tr-TR" sz="2400" dirty="0">
                <a:solidFill>
                  <a:schemeClr val="tx1"/>
                </a:solidFill>
              </a:rPr>
              <a:t>” üniversite adını almışlardır. </a:t>
            </a:r>
            <a:endParaRPr lang="tr-TR" sz="2400" dirty="0" smtClean="0">
              <a:solidFill>
                <a:schemeClr val="tx1"/>
              </a:solidFill>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8509" y="1737360"/>
            <a:ext cx="4197927" cy="1484267"/>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Tree>
    <p:extLst>
      <p:ext uri="{BB962C8B-B14F-4D97-AF65-F5344CB8AC3E}">
        <p14:creationId xmlns:p14="http://schemas.microsoft.com/office/powerpoint/2010/main" val="499626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71054" y="935657"/>
            <a:ext cx="9550400" cy="4093428"/>
          </a:xfrm>
          <a:prstGeom prst="rect">
            <a:avLst/>
          </a:prstGeom>
        </p:spPr>
        <p:txBody>
          <a:bodyPr wrap="square">
            <a:spAutoFit/>
          </a:bodyPr>
          <a:lstStyle/>
          <a:p>
            <a:pPr algn="just"/>
            <a:r>
              <a:rPr lang="tr-TR" sz="2000" b="1" dirty="0" smtClean="0">
                <a:solidFill>
                  <a:schemeClr val="accent2"/>
                </a:solidFill>
              </a:rPr>
              <a:t>Bilimsel bir eserde </a:t>
            </a:r>
            <a:r>
              <a:rPr lang="tr-TR" sz="2000" b="1" dirty="0">
                <a:solidFill>
                  <a:schemeClr val="accent2"/>
                </a:solidFill>
              </a:rPr>
              <a:t>şu özellikler de </a:t>
            </a:r>
            <a:r>
              <a:rPr lang="tr-TR" sz="2000" b="1" dirty="0" smtClean="0">
                <a:solidFill>
                  <a:schemeClr val="accent2"/>
                </a:solidFill>
              </a:rPr>
              <a:t>aranır:</a:t>
            </a:r>
          </a:p>
          <a:p>
            <a:pPr marL="285750" indent="-285750" algn="just">
              <a:lnSpc>
                <a:spcPct val="150000"/>
              </a:lnSpc>
              <a:buFont typeface="Wingdings" panose="05000000000000000000" pitchFamily="2" charset="2"/>
              <a:buChar char="§"/>
            </a:pPr>
            <a:r>
              <a:rPr lang="tr-TR" sz="2000" dirty="0" smtClean="0"/>
              <a:t>Verilen </a:t>
            </a:r>
            <a:r>
              <a:rPr lang="tr-TR" sz="2000" dirty="0"/>
              <a:t>bilginin alanın temel kaynaklarına dayanması, </a:t>
            </a:r>
            <a:endParaRPr lang="tr-TR" sz="2000" dirty="0" smtClean="0"/>
          </a:p>
          <a:p>
            <a:pPr marL="285750" indent="-285750" algn="just">
              <a:lnSpc>
                <a:spcPct val="150000"/>
              </a:lnSpc>
              <a:buFont typeface="Wingdings" panose="05000000000000000000" pitchFamily="2" charset="2"/>
              <a:buChar char="§"/>
            </a:pPr>
            <a:r>
              <a:rPr lang="tr-TR" sz="2000" dirty="0"/>
              <a:t>K</a:t>
            </a:r>
            <a:r>
              <a:rPr lang="tr-TR" sz="2000" dirty="0" smtClean="0"/>
              <a:t>onunun </a:t>
            </a:r>
            <a:r>
              <a:rPr lang="tr-TR" sz="2000" dirty="0"/>
              <a:t>sistematik ve kronolojik olarak (tarihi sırayla) ele alınması, </a:t>
            </a:r>
            <a:endParaRPr lang="tr-TR" sz="2000" dirty="0" smtClean="0"/>
          </a:p>
          <a:p>
            <a:pPr marL="285750" indent="-285750" algn="just">
              <a:lnSpc>
                <a:spcPct val="150000"/>
              </a:lnSpc>
              <a:buFont typeface="Wingdings" panose="05000000000000000000" pitchFamily="2" charset="2"/>
              <a:buChar char="§"/>
            </a:pPr>
            <a:r>
              <a:rPr lang="tr-TR" sz="2000" dirty="0"/>
              <a:t>B</a:t>
            </a:r>
            <a:r>
              <a:rPr lang="tr-TR" sz="2000" dirty="0" smtClean="0"/>
              <a:t>ilgiler </a:t>
            </a:r>
            <a:r>
              <a:rPr lang="tr-TR" sz="2000" dirty="0"/>
              <a:t>sunulduktan sonra dengeli tahlil ve yorumlarda bulunulması, </a:t>
            </a:r>
            <a:endParaRPr lang="tr-TR" sz="2000" dirty="0" smtClean="0"/>
          </a:p>
          <a:p>
            <a:pPr marL="285750" indent="-285750" algn="just">
              <a:lnSpc>
                <a:spcPct val="150000"/>
              </a:lnSpc>
              <a:buFont typeface="Wingdings" panose="05000000000000000000" pitchFamily="2" charset="2"/>
              <a:buChar char="§"/>
            </a:pPr>
            <a:r>
              <a:rPr lang="tr-TR" sz="2000" dirty="0"/>
              <a:t>A</a:t>
            </a:r>
            <a:r>
              <a:rPr lang="tr-TR" sz="2000" dirty="0" smtClean="0"/>
              <a:t>şırı </a:t>
            </a:r>
            <a:r>
              <a:rPr lang="tr-TR" sz="2000" dirty="0"/>
              <a:t>övgü veya karalamalara yer </a:t>
            </a:r>
            <a:r>
              <a:rPr lang="tr-TR" sz="2000" dirty="0" smtClean="0"/>
              <a:t>verilmemesi, </a:t>
            </a:r>
          </a:p>
          <a:p>
            <a:pPr marL="285750" indent="-285750" algn="just">
              <a:lnSpc>
                <a:spcPct val="150000"/>
              </a:lnSpc>
              <a:buFont typeface="Wingdings" panose="05000000000000000000" pitchFamily="2" charset="2"/>
              <a:buChar char="§"/>
            </a:pPr>
            <a:r>
              <a:rPr lang="tr-TR" sz="2000" dirty="0" smtClean="0"/>
              <a:t>bütün </a:t>
            </a:r>
            <a:r>
              <a:rPr lang="tr-TR" sz="2000" dirty="0"/>
              <a:t>bunlar yapılırken mümkün mertebe </a:t>
            </a:r>
            <a:r>
              <a:rPr lang="tr-TR" sz="2000" dirty="0" smtClean="0"/>
              <a:t>objektif (tarafsız) </a:t>
            </a:r>
            <a:r>
              <a:rPr lang="tr-TR" sz="2000" dirty="0"/>
              <a:t>olunması </a:t>
            </a:r>
            <a:r>
              <a:rPr lang="tr-TR" sz="2000" dirty="0" smtClean="0"/>
              <a:t>gerekir.</a:t>
            </a:r>
          </a:p>
          <a:p>
            <a:pPr algn="just">
              <a:lnSpc>
                <a:spcPct val="150000"/>
              </a:lnSpc>
            </a:pPr>
            <a:r>
              <a:rPr lang="tr-TR" sz="2000" dirty="0" smtClean="0"/>
              <a:t> </a:t>
            </a:r>
          </a:p>
          <a:p>
            <a:pPr algn="just"/>
            <a:r>
              <a:rPr lang="tr-TR" sz="2000" dirty="0" smtClean="0"/>
              <a:t>Özellikle objektifliğin </a:t>
            </a:r>
            <a:r>
              <a:rPr lang="tr-TR" sz="2000" dirty="0"/>
              <a:t>önemi konusunda, günümüzde haber kanallarının aynı olayı ne kadar farklı şekilde yansıtabildiklerini hatırlayınız. Aynı durum tartışmalı bir konunun </a:t>
            </a:r>
            <a:r>
              <a:rPr lang="tr-TR" sz="2000" dirty="0" smtClean="0"/>
              <a:t>bilimsel </a:t>
            </a:r>
            <a:r>
              <a:rPr lang="tr-TR" sz="2000" dirty="0"/>
              <a:t>olmayan </a:t>
            </a:r>
            <a:r>
              <a:rPr lang="tr-TR" sz="2000" dirty="0" smtClean="0"/>
              <a:t>eserlerdeki </a:t>
            </a:r>
            <a:r>
              <a:rPr lang="tr-TR" sz="2000" dirty="0"/>
              <a:t>sunumunda da gözlenebilmektedir.</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6334" y="296285"/>
            <a:ext cx="3492374" cy="2031279"/>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Tree>
    <p:extLst>
      <p:ext uri="{BB962C8B-B14F-4D97-AF65-F5344CB8AC3E}">
        <p14:creationId xmlns:p14="http://schemas.microsoft.com/office/powerpoint/2010/main" val="1156840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75854" y="391631"/>
            <a:ext cx="11074401" cy="6186309"/>
          </a:xfrm>
          <a:prstGeom prst="rect">
            <a:avLst/>
          </a:prstGeom>
        </p:spPr>
        <p:txBody>
          <a:bodyPr wrap="square">
            <a:spAutoFit/>
          </a:bodyPr>
          <a:lstStyle/>
          <a:p>
            <a:r>
              <a:rPr lang="tr-TR" b="1" dirty="0" smtClean="0">
                <a:solidFill>
                  <a:schemeClr val="accent2"/>
                </a:solidFill>
              </a:rPr>
              <a:t>Derslere Hazırlıkta Ve Ödevlerde Yararlanılabilecek İnternet Kaynakları</a:t>
            </a:r>
          </a:p>
          <a:p>
            <a:r>
              <a:rPr lang="tr-TR" dirty="0"/>
              <a:t>	</a:t>
            </a:r>
            <a:endParaRPr lang="tr-TR" dirty="0" smtClean="0"/>
          </a:p>
          <a:p>
            <a:r>
              <a:rPr lang="tr-TR" b="1" dirty="0" smtClean="0"/>
              <a:t>A</a:t>
            </a:r>
            <a:r>
              <a:rPr lang="tr-TR" b="1" dirty="0"/>
              <a:t>) Sosyal ve Beşeri Bilimler için Temel Web Siteleri</a:t>
            </a:r>
          </a:p>
          <a:p>
            <a:pPr marL="285750" indent="-285750">
              <a:buFont typeface="Wingdings" panose="05000000000000000000" pitchFamily="2" charset="2"/>
              <a:buChar char="§"/>
            </a:pPr>
            <a:r>
              <a:rPr lang="tr-TR" dirty="0" smtClean="0"/>
              <a:t>Milli Kütüphane Türkiye Makaleler Bibliyografyası: </a:t>
            </a:r>
            <a:r>
              <a:rPr lang="tr-TR" u="sng" dirty="0" smtClean="0"/>
              <a:t>https://makaleler.mkutup.gov.tr/</a:t>
            </a:r>
          </a:p>
          <a:p>
            <a:pPr marL="285750" indent="-285750">
              <a:buFont typeface="Wingdings" panose="05000000000000000000" pitchFamily="2" charset="2"/>
              <a:buChar char="§"/>
            </a:pPr>
            <a:r>
              <a:rPr lang="tr-TR" dirty="0" smtClean="0"/>
              <a:t>ULAKBİM Ulusal Belge Sağlama Sistemi: </a:t>
            </a:r>
            <a:r>
              <a:rPr lang="tr-TR" u="sng" dirty="0" smtClean="0"/>
              <a:t>http://uvt.ulakbim.gov.tr/uvt/</a:t>
            </a:r>
          </a:p>
          <a:p>
            <a:pPr marL="285750" indent="-285750">
              <a:buFont typeface="Wingdings" panose="05000000000000000000" pitchFamily="2" charset="2"/>
              <a:buChar char="§"/>
            </a:pPr>
            <a:r>
              <a:rPr lang="tr-TR" dirty="0" err="1" smtClean="0"/>
              <a:t>Yök</a:t>
            </a:r>
            <a:r>
              <a:rPr lang="tr-TR" dirty="0" smtClean="0"/>
              <a:t> Tez Arama ve İndirme (2005 sonrası tezler PDF olarak indirilebilir): </a:t>
            </a:r>
            <a:r>
              <a:rPr lang="tr-TR" u="sng" dirty="0" smtClean="0"/>
              <a:t>https://tez.yok.gov.tr/</a:t>
            </a:r>
          </a:p>
          <a:p>
            <a:r>
              <a:rPr lang="tr-TR" b="1" dirty="0" smtClean="0"/>
              <a:t>B</a:t>
            </a:r>
            <a:r>
              <a:rPr lang="tr-TR" b="1" dirty="0"/>
              <a:t>) Ulusal Kütüphane Katalogları</a:t>
            </a:r>
          </a:p>
          <a:p>
            <a:pPr marL="285750" indent="-285750">
              <a:buFont typeface="Wingdings" panose="05000000000000000000" pitchFamily="2" charset="2"/>
              <a:buChar char="§"/>
            </a:pPr>
            <a:r>
              <a:rPr lang="tr-TR" dirty="0" err="1" smtClean="0"/>
              <a:t>Toplukatalog</a:t>
            </a:r>
            <a:r>
              <a:rPr lang="tr-TR" dirty="0" smtClean="0"/>
              <a:t> </a:t>
            </a:r>
            <a:r>
              <a:rPr lang="tr-TR" dirty="0"/>
              <a:t>(TO-KAT</a:t>
            </a:r>
            <a:r>
              <a:rPr lang="tr-TR" dirty="0" smtClean="0"/>
              <a:t>) (</a:t>
            </a:r>
            <a:r>
              <a:rPr lang="tr-TR" dirty="0" err="1" smtClean="0"/>
              <a:t>Tübitak</a:t>
            </a:r>
            <a:r>
              <a:rPr lang="tr-TR" dirty="0" smtClean="0"/>
              <a:t> destekli): </a:t>
            </a:r>
            <a:r>
              <a:rPr lang="tr-TR" u="sng" dirty="0" smtClean="0"/>
              <a:t>www.toplukatalog.gov.tr</a:t>
            </a:r>
            <a:endParaRPr lang="tr-TR" u="sng" dirty="0"/>
          </a:p>
          <a:p>
            <a:pPr marL="285750" indent="-285750">
              <a:buFont typeface="Wingdings" panose="05000000000000000000" pitchFamily="2" charset="2"/>
              <a:buChar char="§"/>
            </a:pPr>
            <a:r>
              <a:rPr lang="tr-TR" dirty="0" smtClean="0"/>
              <a:t>Yordam </a:t>
            </a:r>
            <a:r>
              <a:rPr lang="tr-TR" dirty="0"/>
              <a:t>Toplu </a:t>
            </a:r>
            <a:r>
              <a:rPr lang="tr-TR" dirty="0" err="1" smtClean="0"/>
              <a:t>Katalogu</a:t>
            </a:r>
            <a:r>
              <a:rPr lang="tr-TR" dirty="0" smtClean="0"/>
              <a:t> (Özel teşebbüs): </a:t>
            </a:r>
            <a:r>
              <a:rPr lang="tr-TR" u="sng" dirty="0" smtClean="0"/>
              <a:t>http</a:t>
            </a:r>
            <a:r>
              <a:rPr lang="tr-TR" u="sng" dirty="0"/>
              <a:t>://libris.bahcesehir.edu.tr/yordambt/yordamtk.php</a:t>
            </a:r>
          </a:p>
          <a:p>
            <a:pPr marL="285750" indent="-285750">
              <a:buFont typeface="Wingdings" panose="05000000000000000000" pitchFamily="2" charset="2"/>
              <a:buChar char="§"/>
            </a:pPr>
            <a:r>
              <a:rPr lang="tr-TR" dirty="0" smtClean="0"/>
              <a:t>Milli </a:t>
            </a:r>
            <a:r>
              <a:rPr lang="tr-TR" dirty="0"/>
              <a:t>Kütüphane, </a:t>
            </a:r>
            <a:r>
              <a:rPr lang="tr-TR" dirty="0" smtClean="0"/>
              <a:t>Ankara: </a:t>
            </a:r>
            <a:r>
              <a:rPr lang="tr-TR" u="sng" dirty="0" smtClean="0"/>
              <a:t>www.mkutup.gov.tr</a:t>
            </a:r>
            <a:endParaRPr lang="tr-TR" u="sng" dirty="0"/>
          </a:p>
          <a:p>
            <a:pPr marL="285750" indent="-285750">
              <a:buFont typeface="Wingdings" panose="05000000000000000000" pitchFamily="2" charset="2"/>
              <a:buChar char="§"/>
            </a:pPr>
            <a:r>
              <a:rPr lang="tr-TR" dirty="0" smtClean="0"/>
              <a:t>TBMM </a:t>
            </a:r>
            <a:r>
              <a:rPr lang="tr-TR" dirty="0"/>
              <a:t>Kütüphanesi, </a:t>
            </a:r>
            <a:r>
              <a:rPr lang="tr-TR" dirty="0" smtClean="0"/>
              <a:t>Ankara: </a:t>
            </a:r>
            <a:r>
              <a:rPr lang="tr-TR" u="sng" dirty="0" smtClean="0"/>
              <a:t>http</a:t>
            </a:r>
            <a:r>
              <a:rPr lang="tr-TR" u="sng" dirty="0"/>
              <a:t>://kutuphane.tbmm.gov.tr/</a:t>
            </a:r>
          </a:p>
          <a:p>
            <a:r>
              <a:rPr lang="tr-TR" b="1" dirty="0" smtClean="0"/>
              <a:t>C</a:t>
            </a:r>
            <a:r>
              <a:rPr lang="tr-TR" b="1" dirty="0"/>
              <a:t>) </a:t>
            </a:r>
            <a:r>
              <a:rPr lang="tr-TR" b="1" dirty="0" smtClean="0"/>
              <a:t>Uluslararası Kaynaklar </a:t>
            </a:r>
          </a:p>
          <a:p>
            <a:pPr marL="285750" indent="-285750">
              <a:buFont typeface="Wingdings" panose="05000000000000000000" pitchFamily="2" charset="2"/>
              <a:buChar char="§"/>
            </a:pPr>
            <a:r>
              <a:rPr lang="tr-TR" dirty="0" smtClean="0"/>
              <a:t>Dünya Kütüphaneleri Kataloğu: </a:t>
            </a:r>
            <a:r>
              <a:rPr lang="tr-TR" u="sng" dirty="0" smtClean="0"/>
              <a:t>http</a:t>
            </a:r>
            <a:r>
              <a:rPr lang="tr-TR" u="sng" dirty="0"/>
              <a:t>://www.worldcat.org</a:t>
            </a:r>
            <a:r>
              <a:rPr lang="tr-TR" u="sng" dirty="0" smtClean="0"/>
              <a:t>/</a:t>
            </a:r>
          </a:p>
          <a:p>
            <a:pPr marL="285750" indent="-285750">
              <a:buFont typeface="Wingdings" panose="05000000000000000000" pitchFamily="2" charset="2"/>
              <a:buChar char="§"/>
            </a:pPr>
            <a:r>
              <a:rPr lang="tr-TR" dirty="0" err="1" smtClean="0"/>
              <a:t>ProQuest</a:t>
            </a:r>
            <a:r>
              <a:rPr lang="tr-TR" dirty="0" smtClean="0"/>
              <a:t> (Tezler </a:t>
            </a:r>
            <a:r>
              <a:rPr lang="tr-TR" dirty="0"/>
              <a:t>ve sunumlar):</a:t>
            </a:r>
            <a:r>
              <a:rPr lang="tr-TR" u="sng" dirty="0"/>
              <a:t> https://www.proquest.com/products-services/dissertations/</a:t>
            </a:r>
          </a:p>
          <a:p>
            <a:pPr marL="285750" indent="-285750">
              <a:buFont typeface="Wingdings" panose="05000000000000000000" pitchFamily="2" charset="2"/>
              <a:buChar char="§"/>
            </a:pPr>
            <a:r>
              <a:rPr lang="tr-TR" dirty="0" smtClean="0"/>
              <a:t>Google Kitaplar: </a:t>
            </a:r>
            <a:r>
              <a:rPr lang="tr-TR" u="sng" dirty="0" smtClean="0"/>
              <a:t>http</a:t>
            </a:r>
            <a:r>
              <a:rPr lang="tr-TR" u="sng" dirty="0"/>
              <a:t>://books.google.com/</a:t>
            </a:r>
          </a:p>
          <a:p>
            <a:pPr marL="285750" indent="-285750">
              <a:buFont typeface="Wingdings" panose="05000000000000000000" pitchFamily="2" charset="2"/>
              <a:buChar char="§"/>
            </a:pPr>
            <a:r>
              <a:rPr lang="tr-TR" dirty="0" smtClean="0"/>
              <a:t>Google Akademik: </a:t>
            </a:r>
            <a:r>
              <a:rPr lang="tr-TR" u="sng" dirty="0" smtClean="0"/>
              <a:t>http</a:t>
            </a:r>
            <a:r>
              <a:rPr lang="tr-TR" u="sng" dirty="0"/>
              <a:t>://</a:t>
            </a:r>
            <a:r>
              <a:rPr lang="tr-TR" u="sng" dirty="0" smtClean="0"/>
              <a:t>scholar.google.com/</a:t>
            </a:r>
          </a:p>
          <a:p>
            <a:r>
              <a:rPr lang="tr-TR" b="1" dirty="0" smtClean="0"/>
              <a:t>D) İktisat Öğrencileri için Bazı Kaynaklar</a:t>
            </a:r>
          </a:p>
          <a:p>
            <a:pPr marL="285750" indent="-285750">
              <a:buFont typeface="Wingdings" panose="05000000000000000000" pitchFamily="2" charset="2"/>
              <a:buChar char="§"/>
            </a:pPr>
            <a:r>
              <a:rPr lang="tr-TR" dirty="0" smtClean="0"/>
              <a:t>Türkiye Bilimler Akademisi (TÜBA) Açık </a:t>
            </a:r>
            <a:r>
              <a:rPr lang="tr-TR" dirty="0"/>
              <a:t>Ders Malzemeleri: </a:t>
            </a:r>
            <a:r>
              <a:rPr lang="tr-TR" u="sng" dirty="0"/>
              <a:t>http://</a:t>
            </a:r>
            <a:r>
              <a:rPr lang="tr-TR" u="sng" dirty="0" smtClean="0"/>
              <a:t>www.acikders.org.tr/course/category.php?id=20</a:t>
            </a:r>
          </a:p>
          <a:p>
            <a:pPr marL="285750" indent="-285750">
              <a:buFont typeface="Wingdings" panose="05000000000000000000" pitchFamily="2" charset="2"/>
              <a:buChar char="§"/>
            </a:pPr>
            <a:r>
              <a:rPr lang="tr-TR" dirty="0" smtClean="0"/>
              <a:t>Ankara </a:t>
            </a:r>
            <a:r>
              <a:rPr lang="tr-TR" dirty="0" err="1" smtClean="0"/>
              <a:t>Ünivesitesi</a:t>
            </a:r>
            <a:r>
              <a:rPr lang="tr-TR" dirty="0" smtClean="0"/>
              <a:t> Açık </a:t>
            </a:r>
            <a:r>
              <a:rPr lang="tr-TR" dirty="0"/>
              <a:t>Ders Malzemeleri: </a:t>
            </a:r>
            <a:r>
              <a:rPr lang="tr-TR" u="sng" dirty="0"/>
              <a:t>https://</a:t>
            </a:r>
            <a:r>
              <a:rPr lang="tr-TR" u="sng" dirty="0" smtClean="0"/>
              <a:t>acikders.ankara.edu.tr/course/index.php?categoryid=122</a:t>
            </a:r>
          </a:p>
          <a:p>
            <a:pPr marL="285750" indent="-285750">
              <a:buFont typeface="Wingdings" panose="05000000000000000000" pitchFamily="2" charset="2"/>
              <a:buChar char="§"/>
            </a:pPr>
            <a:r>
              <a:rPr lang="tr-TR" dirty="0" err="1" smtClean="0"/>
              <a:t>Ekodialog</a:t>
            </a:r>
            <a:r>
              <a:rPr lang="tr-TR" dirty="0" smtClean="0"/>
              <a:t> (Temel kavramlar </a:t>
            </a:r>
            <a:r>
              <a:rPr lang="tr-TR" dirty="0"/>
              <a:t>ve Teoriler): </a:t>
            </a:r>
            <a:r>
              <a:rPr lang="tr-TR" u="sng" dirty="0"/>
              <a:t>http://</a:t>
            </a:r>
            <a:r>
              <a:rPr lang="tr-TR" u="sng" dirty="0" smtClean="0"/>
              <a:t>www.ekodialog.com/index-4.html</a:t>
            </a:r>
          </a:p>
          <a:p>
            <a:pPr marL="285750" indent="-285750">
              <a:buFont typeface="Wingdings" panose="05000000000000000000" pitchFamily="2" charset="2"/>
              <a:buChar char="§"/>
            </a:pPr>
            <a:r>
              <a:rPr lang="tr-TR" dirty="0" err="1" smtClean="0"/>
              <a:t>Khan</a:t>
            </a:r>
            <a:r>
              <a:rPr lang="tr-TR" dirty="0"/>
              <a:t> Academy Açık Ders: </a:t>
            </a:r>
            <a:r>
              <a:rPr lang="tr-TR" u="sng" dirty="0"/>
              <a:t>http://www.khanacademy.org.tr/ekonomi-ve-finans.asp</a:t>
            </a:r>
            <a:endParaRPr lang="tr-TR" u="sng" dirty="0" smtClean="0"/>
          </a:p>
          <a:p>
            <a:endParaRPr lang="tr-TR" dirty="0"/>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Tree>
    <p:extLst>
      <p:ext uri="{BB962C8B-B14F-4D97-AF65-F5344CB8AC3E}">
        <p14:creationId xmlns:p14="http://schemas.microsoft.com/office/powerpoint/2010/main" val="1562401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69454" y="825282"/>
            <a:ext cx="10141527" cy="4801314"/>
          </a:xfrm>
          <a:prstGeom prst="rect">
            <a:avLst/>
          </a:prstGeom>
        </p:spPr>
        <p:txBody>
          <a:bodyPr wrap="square">
            <a:spAutoFit/>
          </a:bodyPr>
          <a:lstStyle/>
          <a:p>
            <a:r>
              <a:rPr lang="tr-TR" b="1" dirty="0">
                <a:solidFill>
                  <a:schemeClr val="accent2"/>
                </a:solidFill>
              </a:rPr>
              <a:t>KONYA’DAKİ KÜTÜPHANELER</a:t>
            </a:r>
          </a:p>
          <a:p>
            <a:endParaRPr lang="tr-TR" dirty="0" smtClean="0"/>
          </a:p>
          <a:p>
            <a:pPr marL="285750" indent="-285750">
              <a:buFont typeface="Wingdings" panose="05000000000000000000" pitchFamily="2" charset="2"/>
              <a:buChar char="§"/>
            </a:pPr>
            <a:r>
              <a:rPr lang="tr-TR" dirty="0" smtClean="0"/>
              <a:t>Necmettin </a:t>
            </a:r>
            <a:r>
              <a:rPr lang="tr-TR" dirty="0"/>
              <a:t>Erbakan Üniversitesi Kütüphanesi</a:t>
            </a:r>
          </a:p>
          <a:p>
            <a:r>
              <a:rPr lang="tr-TR" dirty="0">
                <a:hlinkClick r:id="rId2"/>
              </a:rPr>
              <a:t>http://</a:t>
            </a:r>
            <a:r>
              <a:rPr lang="tr-TR" dirty="0" smtClean="0">
                <a:hlinkClick r:id="rId2"/>
              </a:rPr>
              <a:t>kutuphane.konya.edu.tr</a:t>
            </a:r>
            <a:endParaRPr lang="tr-TR" dirty="0" smtClean="0"/>
          </a:p>
          <a:p>
            <a:endParaRPr lang="tr-TR" dirty="0" smtClean="0"/>
          </a:p>
          <a:p>
            <a:pPr marL="285750" indent="-285750">
              <a:buFont typeface="Wingdings" panose="05000000000000000000" pitchFamily="2" charset="2"/>
              <a:buChar char="§"/>
            </a:pPr>
            <a:r>
              <a:rPr lang="tr-TR" dirty="0" smtClean="0"/>
              <a:t>Konya </a:t>
            </a:r>
            <a:r>
              <a:rPr lang="tr-TR" dirty="0"/>
              <a:t>İl Halk Kütüphanesi</a:t>
            </a:r>
          </a:p>
          <a:p>
            <a:r>
              <a:rPr lang="tr-TR" dirty="0" smtClean="0">
                <a:hlinkClick r:id="rId3"/>
              </a:rPr>
              <a:t>www.konyakutuphanesi.gov.tr</a:t>
            </a:r>
            <a:endParaRPr lang="tr-TR" dirty="0" smtClean="0"/>
          </a:p>
          <a:p>
            <a:endParaRPr lang="tr-TR" dirty="0"/>
          </a:p>
          <a:p>
            <a:pPr marL="285750" indent="-285750">
              <a:buFont typeface="Wingdings" panose="05000000000000000000" pitchFamily="2" charset="2"/>
              <a:buChar char="§"/>
            </a:pPr>
            <a:r>
              <a:rPr lang="tr-TR" dirty="0"/>
              <a:t>Selçuk Üniversitesi Merkez Kütüphanesi</a:t>
            </a:r>
          </a:p>
          <a:p>
            <a:r>
              <a:rPr lang="tr-TR" dirty="0">
                <a:hlinkClick r:id="rId4"/>
              </a:rPr>
              <a:t>http://</a:t>
            </a:r>
            <a:r>
              <a:rPr lang="tr-TR" dirty="0" smtClean="0">
                <a:hlinkClick r:id="rId4"/>
              </a:rPr>
              <a:t>kutuphane.selcuk.edu.tr</a:t>
            </a:r>
            <a:endParaRPr lang="tr-TR" dirty="0" smtClean="0"/>
          </a:p>
          <a:p>
            <a:endParaRPr lang="tr-TR" dirty="0"/>
          </a:p>
          <a:p>
            <a:pPr marL="285750" indent="-285750">
              <a:buFont typeface="Wingdings" panose="05000000000000000000" pitchFamily="2" charset="2"/>
              <a:buChar char="§"/>
            </a:pPr>
            <a:r>
              <a:rPr lang="tr-TR" dirty="0" smtClean="0"/>
              <a:t>Koyunoğlu </a:t>
            </a:r>
            <a:r>
              <a:rPr lang="tr-TR" dirty="0"/>
              <a:t>Kütüphanesi ve Müzesi</a:t>
            </a:r>
          </a:p>
          <a:p>
            <a:r>
              <a:rPr lang="tr-TR" dirty="0">
                <a:hlinkClick r:id="rId5"/>
              </a:rPr>
              <a:t>http://</a:t>
            </a:r>
            <a:r>
              <a:rPr lang="tr-TR" dirty="0" smtClean="0">
                <a:hlinkClick r:id="rId5"/>
              </a:rPr>
              <a:t>konya.bel.tr/sayfadetay.php?sayfaID=1410</a:t>
            </a:r>
            <a:endParaRPr lang="tr-TR" dirty="0" smtClean="0"/>
          </a:p>
          <a:p>
            <a:endParaRPr lang="tr-TR" dirty="0"/>
          </a:p>
          <a:p>
            <a:pPr marL="285750" indent="-285750">
              <a:buFont typeface="Wingdings" panose="05000000000000000000" pitchFamily="2" charset="2"/>
              <a:buChar char="§"/>
            </a:pPr>
            <a:r>
              <a:rPr lang="tr-TR" dirty="0" smtClean="0"/>
              <a:t>Konya </a:t>
            </a:r>
            <a:r>
              <a:rPr lang="tr-TR" dirty="0"/>
              <a:t>Bölge Yazma Eserler Kütüphanesi (BYEK)</a:t>
            </a:r>
          </a:p>
          <a:p>
            <a:r>
              <a:rPr lang="tr-TR" dirty="0">
                <a:hlinkClick r:id="rId6"/>
              </a:rPr>
              <a:t>http://www.konyayazmakutup.gov.tr</a:t>
            </a:r>
            <a:r>
              <a:rPr lang="tr-TR" dirty="0" smtClean="0">
                <a:hlinkClick r:id="rId6"/>
              </a:rPr>
              <a:t>/</a:t>
            </a:r>
            <a:endParaRPr lang="tr-TR" dirty="0" smtClean="0"/>
          </a:p>
          <a:p>
            <a:endParaRPr lang="tr-TR" dirty="0"/>
          </a:p>
        </p:txBody>
      </p:sp>
      <p:pic>
        <p:nvPicPr>
          <p:cNvPr id="4" name="Resim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5963" y="1320800"/>
            <a:ext cx="5267036" cy="2633518"/>
          </a:xfrm>
          <a:prstGeom prst="rect">
            <a:avLst/>
          </a:prstGeom>
        </p:spPr>
      </p:pic>
      <p:pic>
        <p:nvPicPr>
          <p:cNvPr id="5" name="Resim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Tree>
    <p:extLst>
      <p:ext uri="{BB962C8B-B14F-4D97-AF65-F5344CB8AC3E}">
        <p14:creationId xmlns:p14="http://schemas.microsoft.com/office/powerpoint/2010/main" val="2938132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03564" y="704747"/>
            <a:ext cx="9633526" cy="4662815"/>
          </a:xfrm>
          <a:prstGeom prst="rect">
            <a:avLst/>
          </a:prstGeom>
        </p:spPr>
        <p:txBody>
          <a:bodyPr wrap="square">
            <a:spAutoFit/>
          </a:bodyPr>
          <a:lstStyle/>
          <a:p>
            <a:r>
              <a:rPr lang="tr-TR" b="1" dirty="0" smtClean="0">
                <a:solidFill>
                  <a:schemeClr val="accent2"/>
                </a:solidFill>
              </a:rPr>
              <a:t>ÇEVRİMİÇİ BAZI KİTAP </a:t>
            </a:r>
            <a:r>
              <a:rPr lang="tr-TR" b="1" dirty="0">
                <a:solidFill>
                  <a:schemeClr val="accent2"/>
                </a:solidFill>
              </a:rPr>
              <a:t>SATIN ALMA SİTELERİ </a:t>
            </a:r>
          </a:p>
          <a:p>
            <a:r>
              <a:rPr lang="tr-TR" dirty="0"/>
              <a:t> </a:t>
            </a:r>
            <a:endParaRPr lang="tr-TR" dirty="0" smtClean="0"/>
          </a:p>
          <a:p>
            <a:pPr marL="285750" indent="-285750">
              <a:lnSpc>
                <a:spcPct val="150000"/>
              </a:lnSpc>
              <a:buFont typeface="Wingdings" panose="05000000000000000000" pitchFamily="2" charset="2"/>
              <a:buChar char="§"/>
            </a:pPr>
            <a:r>
              <a:rPr lang="tr-TR" dirty="0" err="1" smtClean="0"/>
              <a:t>Efil</a:t>
            </a:r>
            <a:r>
              <a:rPr lang="tr-TR" dirty="0" smtClean="0"/>
              <a:t> Yayınevi: http</a:t>
            </a:r>
            <a:r>
              <a:rPr lang="tr-TR" dirty="0"/>
              <a:t>://www.efilyayinevi.com/tr</a:t>
            </a:r>
            <a:r>
              <a:rPr lang="tr-TR" dirty="0" smtClean="0"/>
              <a:t>/</a:t>
            </a:r>
            <a:endParaRPr lang="tr-TR" dirty="0"/>
          </a:p>
          <a:p>
            <a:pPr marL="285750" indent="-285750">
              <a:lnSpc>
                <a:spcPct val="150000"/>
              </a:lnSpc>
              <a:buFont typeface="Wingdings" panose="05000000000000000000" pitchFamily="2" charset="2"/>
              <a:buChar char="§"/>
            </a:pPr>
            <a:r>
              <a:rPr lang="tr-TR" dirty="0" smtClean="0"/>
              <a:t>Ekin Yayınevi: https</a:t>
            </a:r>
            <a:r>
              <a:rPr lang="tr-TR" dirty="0"/>
              <a:t>://www.ekinyayinevi.com</a:t>
            </a:r>
            <a:r>
              <a:rPr lang="tr-TR" dirty="0" smtClean="0"/>
              <a:t>/</a:t>
            </a:r>
          </a:p>
          <a:p>
            <a:pPr marL="285750" indent="-285750">
              <a:lnSpc>
                <a:spcPct val="150000"/>
              </a:lnSpc>
              <a:buFont typeface="Wingdings" panose="05000000000000000000" pitchFamily="2" charset="2"/>
              <a:buChar char="§"/>
            </a:pPr>
            <a:r>
              <a:rPr lang="tr-TR" dirty="0" smtClean="0"/>
              <a:t>D&amp;R: https</a:t>
            </a:r>
            <a:r>
              <a:rPr lang="tr-TR" dirty="0"/>
              <a:t>://www.dr.com.tr</a:t>
            </a:r>
            <a:r>
              <a:rPr lang="tr-TR" dirty="0" smtClean="0"/>
              <a:t>/</a:t>
            </a:r>
            <a:endParaRPr lang="tr-TR" dirty="0"/>
          </a:p>
          <a:p>
            <a:pPr marL="285750" indent="-285750">
              <a:lnSpc>
                <a:spcPct val="150000"/>
              </a:lnSpc>
              <a:buFont typeface="Wingdings" panose="05000000000000000000" pitchFamily="2" charset="2"/>
              <a:buChar char="§"/>
            </a:pPr>
            <a:r>
              <a:rPr lang="tr-TR" dirty="0" err="1" smtClean="0"/>
              <a:t>Kitapyurdu</a:t>
            </a:r>
            <a:r>
              <a:rPr lang="tr-TR" dirty="0" smtClean="0"/>
              <a:t>: http</a:t>
            </a:r>
            <a:r>
              <a:rPr lang="tr-TR" dirty="0"/>
              <a:t>://www.kitapyurdu.com</a:t>
            </a:r>
            <a:r>
              <a:rPr lang="tr-TR" dirty="0" smtClean="0"/>
              <a:t>/</a:t>
            </a:r>
            <a:endParaRPr lang="tr-TR" dirty="0"/>
          </a:p>
          <a:p>
            <a:pPr marL="285750" indent="-285750">
              <a:lnSpc>
                <a:spcPct val="150000"/>
              </a:lnSpc>
              <a:buFont typeface="Wingdings" panose="05000000000000000000" pitchFamily="2" charset="2"/>
              <a:buChar char="§"/>
            </a:pPr>
            <a:r>
              <a:rPr lang="tr-TR" dirty="0" err="1" smtClean="0"/>
              <a:t>İdefix</a:t>
            </a:r>
            <a:r>
              <a:rPr lang="tr-TR" dirty="0" smtClean="0"/>
              <a:t>: http</a:t>
            </a:r>
            <a:r>
              <a:rPr lang="tr-TR" dirty="0"/>
              <a:t>://www.idefix.com</a:t>
            </a:r>
            <a:r>
              <a:rPr lang="tr-TR" dirty="0" smtClean="0"/>
              <a:t>/</a:t>
            </a:r>
            <a:endParaRPr lang="tr-TR" dirty="0"/>
          </a:p>
          <a:p>
            <a:pPr marL="285750" indent="-285750">
              <a:lnSpc>
                <a:spcPct val="150000"/>
              </a:lnSpc>
              <a:buFont typeface="Wingdings" panose="05000000000000000000" pitchFamily="2" charset="2"/>
              <a:buChar char="§"/>
            </a:pPr>
            <a:r>
              <a:rPr lang="tr-TR" dirty="0" smtClean="0"/>
              <a:t>Türkiye İş Bankası Kültür Yayınları: https</a:t>
            </a:r>
            <a:r>
              <a:rPr lang="tr-TR" dirty="0"/>
              <a:t>://www.iskultur.com.tr/</a:t>
            </a:r>
          </a:p>
          <a:p>
            <a:pPr marL="285750" indent="-285750">
              <a:lnSpc>
                <a:spcPct val="150000"/>
              </a:lnSpc>
              <a:buFont typeface="Wingdings" panose="05000000000000000000" pitchFamily="2" charset="2"/>
              <a:buChar char="§"/>
            </a:pPr>
            <a:r>
              <a:rPr lang="tr-TR" dirty="0" smtClean="0"/>
              <a:t>Kitap Ambarı: https</a:t>
            </a:r>
            <a:r>
              <a:rPr lang="tr-TR" dirty="0"/>
              <a:t>://www.kitapambari.com</a:t>
            </a:r>
            <a:r>
              <a:rPr lang="tr-TR" dirty="0" smtClean="0"/>
              <a:t>/</a:t>
            </a:r>
          </a:p>
          <a:p>
            <a:pPr marL="285750" indent="-285750">
              <a:lnSpc>
                <a:spcPct val="150000"/>
              </a:lnSpc>
              <a:buFont typeface="Wingdings" panose="05000000000000000000" pitchFamily="2" charset="2"/>
              <a:buChar char="§"/>
            </a:pPr>
            <a:r>
              <a:rPr lang="tr-TR" dirty="0" smtClean="0"/>
              <a:t>İletişim Yayınları: https</a:t>
            </a:r>
            <a:r>
              <a:rPr lang="tr-TR" dirty="0"/>
              <a:t>://www.iletisim.com.tr/</a:t>
            </a:r>
          </a:p>
          <a:p>
            <a:pPr marL="285750" indent="-285750">
              <a:lnSpc>
                <a:spcPct val="150000"/>
              </a:lnSpc>
              <a:buFont typeface="Wingdings" panose="05000000000000000000" pitchFamily="2" charset="2"/>
              <a:buChar char="§"/>
            </a:pPr>
            <a:r>
              <a:rPr lang="tr-TR" dirty="0" smtClean="0"/>
              <a:t>Babil Yayınları: http</a:t>
            </a:r>
            <a:r>
              <a:rPr lang="tr-TR" dirty="0"/>
              <a:t>://www.babil.com/</a:t>
            </a:r>
          </a:p>
          <a:p>
            <a:pPr marL="285750" indent="-285750">
              <a:buFont typeface="Wingdings" panose="05000000000000000000" pitchFamily="2" charset="2"/>
              <a:buChar char="§"/>
            </a:pPr>
            <a:endParaRPr lang="tr-TR"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0603" y="518389"/>
            <a:ext cx="3406487" cy="2270991"/>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Tree>
    <p:extLst>
      <p:ext uri="{BB962C8B-B14F-4D97-AF65-F5344CB8AC3E}">
        <p14:creationId xmlns:p14="http://schemas.microsoft.com/office/powerpoint/2010/main" val="1661824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b="1" dirty="0" smtClean="0">
                <a:solidFill>
                  <a:schemeClr val="accent2"/>
                </a:solidFill>
              </a:rPr>
              <a:t>BÖLÜM-3: ŞEHİR VE ÜNİVERSİTE</a:t>
            </a:r>
            <a:endParaRPr lang="tr-TR" sz="4400" b="1" dirty="0">
              <a:solidFill>
                <a:schemeClr val="accent2"/>
              </a:solidFill>
            </a:endParaRPr>
          </a:p>
        </p:txBody>
      </p:sp>
      <p:sp>
        <p:nvSpPr>
          <p:cNvPr id="3" name="İçerik Yer Tutucusu 2"/>
          <p:cNvSpPr>
            <a:spLocks noGrp="1"/>
          </p:cNvSpPr>
          <p:nvPr>
            <p:ph idx="1"/>
          </p:nvPr>
        </p:nvSpPr>
        <p:spPr>
          <a:xfrm>
            <a:off x="1097280" y="1845734"/>
            <a:ext cx="10438938" cy="3548302"/>
          </a:xfrm>
        </p:spPr>
        <p:txBody>
          <a:bodyPr>
            <a:noAutofit/>
          </a:bodyPr>
          <a:lstStyle/>
          <a:p>
            <a:pPr algn="just">
              <a:lnSpc>
                <a:spcPct val="150000"/>
              </a:lnSpc>
            </a:pPr>
            <a:r>
              <a:rPr lang="tr-TR" sz="1800" dirty="0" smtClean="0"/>
              <a:t>1960’lı </a:t>
            </a:r>
            <a:r>
              <a:rPr lang="tr-TR" sz="1800" dirty="0"/>
              <a:t>yıllardan bu yana birçok Avrupa ülkesinde yükseköğretim </a:t>
            </a:r>
            <a:r>
              <a:rPr lang="tr-TR" sz="1800" dirty="0" smtClean="0"/>
              <a:t>kurumları bir gelişim </a:t>
            </a:r>
            <a:r>
              <a:rPr lang="tr-TR" sz="1800" dirty="0"/>
              <a:t>aracı olarak görülmüş ve </a:t>
            </a:r>
            <a:r>
              <a:rPr lang="tr-TR" sz="1800" dirty="0" smtClean="0"/>
              <a:t>özellikle gelişmemiş bölgelerde yaygınlaştırılmıştır. Çünkü </a:t>
            </a:r>
            <a:r>
              <a:rPr lang="tr-TR" sz="1800" dirty="0"/>
              <a:t>bu kurumların bulundukları bölgeleri çok yönlü bir biçimde etkilemeleri </a:t>
            </a:r>
            <a:r>
              <a:rPr lang="tr-TR" sz="1800" dirty="0" smtClean="0"/>
              <a:t>beklenmiştir. Bu </a:t>
            </a:r>
            <a:r>
              <a:rPr lang="tr-TR" sz="1800" dirty="0"/>
              <a:t>beklentiler 4 ana başlık altında </a:t>
            </a:r>
            <a:r>
              <a:rPr lang="tr-TR" sz="1800" dirty="0" smtClean="0"/>
              <a:t>sıralanmaktadır:</a:t>
            </a:r>
            <a:endParaRPr lang="tr-TR" sz="1800" dirty="0"/>
          </a:p>
          <a:p>
            <a:pPr algn="just">
              <a:lnSpc>
                <a:spcPct val="150000"/>
              </a:lnSpc>
              <a:buFont typeface="Wingdings" panose="05000000000000000000" pitchFamily="2" charset="2"/>
              <a:buChar char="§"/>
            </a:pPr>
            <a:r>
              <a:rPr lang="tr-TR" sz="1800" dirty="0" smtClean="0"/>
              <a:t>Bölgesel </a:t>
            </a:r>
            <a:r>
              <a:rPr lang="tr-TR" sz="1800" dirty="0"/>
              <a:t>gelir, bölge ekonomik yapısı ve işgücü hareketliliğinde iyileşme </a:t>
            </a:r>
            <a:r>
              <a:rPr lang="tr-TR" sz="1800" dirty="0" smtClean="0"/>
              <a:t>sağlanması,</a:t>
            </a:r>
            <a:endParaRPr lang="tr-TR" sz="1800" dirty="0"/>
          </a:p>
          <a:p>
            <a:pPr algn="just">
              <a:lnSpc>
                <a:spcPct val="150000"/>
              </a:lnSpc>
              <a:buFont typeface="Wingdings" panose="05000000000000000000" pitchFamily="2" charset="2"/>
              <a:buChar char="§"/>
            </a:pPr>
            <a:r>
              <a:rPr lang="tr-TR" sz="1800" dirty="0" smtClean="0"/>
              <a:t>Konut</a:t>
            </a:r>
            <a:r>
              <a:rPr lang="tr-TR" sz="1800" dirty="0"/>
              <a:t>, sağlık olanakları, iletişim ve taşımacılıkta iyileşme gibi sosyal ve </a:t>
            </a:r>
            <a:r>
              <a:rPr lang="tr-TR" sz="1800" dirty="0" smtClean="0"/>
              <a:t>fiziksel altyapı </a:t>
            </a:r>
            <a:r>
              <a:rPr lang="tr-TR" sz="1800" dirty="0"/>
              <a:t>beklentileri,</a:t>
            </a:r>
          </a:p>
          <a:p>
            <a:pPr algn="just">
              <a:lnSpc>
                <a:spcPct val="150000"/>
              </a:lnSpc>
              <a:buFont typeface="Wingdings" panose="05000000000000000000" pitchFamily="2" charset="2"/>
              <a:buChar char="§"/>
            </a:pPr>
            <a:r>
              <a:rPr lang="tr-TR" sz="1800" dirty="0" smtClean="0"/>
              <a:t>Kültürel </a:t>
            </a:r>
            <a:r>
              <a:rPr lang="tr-TR" sz="1800" dirty="0"/>
              <a:t>etkinliklerin artması, yaşam kalitesinin iyileşmesi gibi sosyal ve </a:t>
            </a:r>
            <a:r>
              <a:rPr lang="tr-TR" sz="1800" dirty="0" smtClean="0"/>
              <a:t>kültürel beklentiler</a:t>
            </a:r>
            <a:r>
              <a:rPr lang="tr-TR" sz="1800" dirty="0"/>
              <a:t>,</a:t>
            </a:r>
          </a:p>
          <a:p>
            <a:pPr algn="just">
              <a:lnSpc>
                <a:spcPct val="150000"/>
              </a:lnSpc>
              <a:buFont typeface="Wingdings" panose="05000000000000000000" pitchFamily="2" charset="2"/>
              <a:buChar char="§"/>
            </a:pPr>
            <a:r>
              <a:rPr lang="tr-TR" sz="1800" dirty="0" smtClean="0"/>
              <a:t>Eğitime </a:t>
            </a:r>
            <a:r>
              <a:rPr lang="tr-TR" sz="1800" dirty="0"/>
              <a:t>katılma oranında artış, doğum-ölüm oranında değişme, göçün azalması </a:t>
            </a:r>
            <a:r>
              <a:rPr lang="tr-TR" sz="1800" dirty="0" smtClean="0"/>
              <a:t>gibi eğitimsel </a:t>
            </a:r>
            <a:r>
              <a:rPr lang="tr-TR" sz="1800" dirty="0"/>
              <a:t>ve demografik </a:t>
            </a:r>
            <a:r>
              <a:rPr lang="tr-TR" sz="1800" dirty="0" smtClean="0"/>
              <a:t>beklentilerdir.</a:t>
            </a:r>
            <a:endParaRPr lang="tr-TR" sz="18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Tree>
    <p:extLst>
      <p:ext uri="{BB962C8B-B14F-4D97-AF65-F5344CB8AC3E}">
        <p14:creationId xmlns:p14="http://schemas.microsoft.com/office/powerpoint/2010/main" val="2324400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29674" y="2136706"/>
            <a:ext cx="9882908" cy="3831818"/>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tr-TR" dirty="0"/>
              <a:t>Üniversiteler, bulunduğu kent ve bölge için; insan kaynakları, bilgi, eğitim, iş </a:t>
            </a:r>
            <a:r>
              <a:rPr lang="tr-TR" dirty="0" smtClean="0"/>
              <a:t>ve sosyal </a:t>
            </a:r>
            <a:r>
              <a:rPr lang="tr-TR" dirty="0"/>
              <a:t>hizmetler konusunda önemli kurumlardır. </a:t>
            </a:r>
            <a:endParaRPr lang="tr-TR" dirty="0" smtClean="0"/>
          </a:p>
          <a:p>
            <a:pPr marL="285750" indent="-285750" algn="just">
              <a:lnSpc>
                <a:spcPct val="150000"/>
              </a:lnSpc>
              <a:buFont typeface="Wingdings" panose="05000000000000000000" pitchFamily="2" charset="2"/>
              <a:buChar char="§"/>
            </a:pPr>
            <a:r>
              <a:rPr lang="tr-TR" dirty="0" smtClean="0"/>
              <a:t>Bununla </a:t>
            </a:r>
            <a:r>
              <a:rPr lang="tr-TR" dirty="0"/>
              <a:t>beraber üniversiteler, hem </a:t>
            </a:r>
            <a:r>
              <a:rPr lang="tr-TR" dirty="0" smtClean="0"/>
              <a:t>yaptığı harcamalar </a:t>
            </a:r>
            <a:r>
              <a:rPr lang="tr-TR" dirty="0"/>
              <a:t>hem de istihdam ettiği personel ve sahip olduğu öğrenci dinamiği sayesinde </a:t>
            </a:r>
            <a:r>
              <a:rPr lang="tr-TR" dirty="0" smtClean="0"/>
              <a:t>bölge ekonomisine </a:t>
            </a:r>
            <a:r>
              <a:rPr lang="tr-TR" dirty="0"/>
              <a:t>de büyük katkılar sağlayabilmektedirler. </a:t>
            </a:r>
            <a:endParaRPr lang="tr-TR" dirty="0" smtClean="0"/>
          </a:p>
          <a:p>
            <a:pPr marL="285750" indent="-285750" algn="just">
              <a:lnSpc>
                <a:spcPct val="150000"/>
              </a:lnSpc>
              <a:buFont typeface="Wingdings" panose="05000000000000000000" pitchFamily="2" charset="2"/>
              <a:buChar char="§"/>
            </a:pPr>
            <a:r>
              <a:rPr lang="tr-TR" dirty="0" smtClean="0"/>
              <a:t>Gerek </a:t>
            </a:r>
            <a:r>
              <a:rPr lang="tr-TR" dirty="0"/>
              <a:t>üniversitelerde </a:t>
            </a:r>
            <a:r>
              <a:rPr lang="tr-TR" dirty="0" smtClean="0"/>
              <a:t>çalışan personelin </a:t>
            </a:r>
            <a:r>
              <a:rPr lang="tr-TR" dirty="0"/>
              <a:t>gerekse öğrencilerin sosyal yaşantılarını devam ettirebilmeleri açısından </a:t>
            </a:r>
            <a:r>
              <a:rPr lang="tr-TR" dirty="0" smtClean="0"/>
              <a:t>yapmış oldukları </a:t>
            </a:r>
            <a:r>
              <a:rPr lang="tr-TR" dirty="0"/>
              <a:t>harcamalar, kent ekonomisinde büyük öneme sahiptir. </a:t>
            </a:r>
            <a:endParaRPr lang="tr-TR" dirty="0" smtClean="0"/>
          </a:p>
          <a:p>
            <a:pPr marL="285750" indent="-285750" algn="just">
              <a:lnSpc>
                <a:spcPct val="150000"/>
              </a:lnSpc>
              <a:buFont typeface="Wingdings" panose="05000000000000000000" pitchFamily="2" charset="2"/>
              <a:buChar char="§"/>
            </a:pPr>
            <a:r>
              <a:rPr lang="tr-TR" dirty="0" smtClean="0"/>
              <a:t>Ayrıca üniversiteler kuruldukları </a:t>
            </a:r>
            <a:r>
              <a:rPr lang="tr-TR" dirty="0"/>
              <a:t>kentin ve bölgenin sanayi kuruluşlarıyla işbirliği yaparak, sahip oldukları </a:t>
            </a:r>
            <a:r>
              <a:rPr lang="tr-TR" dirty="0" smtClean="0"/>
              <a:t>bilgi birikimini </a:t>
            </a:r>
            <a:r>
              <a:rPr lang="tr-TR" dirty="0"/>
              <a:t>sanayi kesimine aktararak, daha etkin ve verimli olmaları için önemli </a:t>
            </a:r>
            <a:r>
              <a:rPr lang="tr-TR" dirty="0" smtClean="0"/>
              <a:t>katkılar sağlamaktadırlar.</a:t>
            </a: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0009" y="395509"/>
            <a:ext cx="5870863" cy="1467716"/>
          </a:xfrm>
          <a:prstGeom prst="rect">
            <a:avLst/>
          </a:prstGeom>
        </p:spPr>
      </p:pic>
    </p:spTree>
    <p:extLst>
      <p:ext uri="{BB962C8B-B14F-4D97-AF65-F5344CB8AC3E}">
        <p14:creationId xmlns:p14="http://schemas.microsoft.com/office/powerpoint/2010/main" val="3813670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65019" y="603332"/>
            <a:ext cx="9753599" cy="4619854"/>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tr-TR" dirty="0"/>
              <a:t>Başta üniversiteler olmak üzere eğitim kurumlarının, ülkelerin bilimsel, kültürel, sosyal ve ekonomik gelişmesinde önemli rol oynadığı bilinen bir gerçekliktir. </a:t>
            </a:r>
            <a:endParaRPr lang="tr-TR" dirty="0" smtClean="0"/>
          </a:p>
          <a:p>
            <a:pPr marL="285750" indent="-285750" algn="just">
              <a:lnSpc>
                <a:spcPct val="150000"/>
              </a:lnSpc>
              <a:buFont typeface="Wingdings" panose="05000000000000000000" pitchFamily="2" charset="2"/>
              <a:buChar char="§"/>
            </a:pPr>
            <a:r>
              <a:rPr lang="tr-TR" dirty="0" smtClean="0"/>
              <a:t>Eğitim </a:t>
            </a:r>
            <a:r>
              <a:rPr lang="tr-TR" dirty="0"/>
              <a:t>kurumlarının toplumun sosyoekonomik yapıyı değiştirmedeki rolü dışında mekânsal organizasyonda da önemli rol oynadığı bilinmektedir. </a:t>
            </a:r>
            <a:endParaRPr lang="tr-TR" dirty="0" smtClean="0"/>
          </a:p>
          <a:p>
            <a:pPr marL="285750" indent="-285750" algn="just">
              <a:lnSpc>
                <a:spcPct val="150000"/>
              </a:lnSpc>
              <a:buFont typeface="Wingdings" panose="05000000000000000000" pitchFamily="2" charset="2"/>
              <a:buChar char="§"/>
            </a:pPr>
            <a:r>
              <a:rPr lang="tr-TR" dirty="0" smtClean="0"/>
              <a:t>Bu </a:t>
            </a:r>
            <a:r>
              <a:rPr lang="tr-TR" dirty="0"/>
              <a:t>öneme bağlı olarak tüm dünyada eğitim ile </a:t>
            </a:r>
            <a:r>
              <a:rPr lang="tr-TR" dirty="0" err="1"/>
              <a:t>sosyo</a:t>
            </a:r>
            <a:r>
              <a:rPr lang="tr-TR" dirty="0"/>
              <a:t>-ekonomik gelişme arasındaki ilişki en iyi şekilde kurulmaya ve işlevsel hale getirilmeye çalışılmıştır. </a:t>
            </a:r>
            <a:endParaRPr lang="tr-TR" dirty="0" smtClean="0"/>
          </a:p>
          <a:p>
            <a:pPr marL="285750" indent="-285750" algn="just">
              <a:lnSpc>
                <a:spcPct val="150000"/>
              </a:lnSpc>
              <a:buFont typeface="Wingdings" panose="05000000000000000000" pitchFamily="2" charset="2"/>
              <a:buChar char="§"/>
            </a:pPr>
            <a:r>
              <a:rPr lang="tr-TR" dirty="0" smtClean="0"/>
              <a:t>Toplumsal </a:t>
            </a:r>
            <a:r>
              <a:rPr lang="tr-TR" dirty="0"/>
              <a:t>değişim ve kalkınmada nicelik ve nitelik bakımından katkı yapan eğitim kurumları içinde en önemlisi üniversitedir. </a:t>
            </a:r>
            <a:endParaRPr lang="tr-TR" dirty="0" smtClean="0"/>
          </a:p>
          <a:p>
            <a:pPr marL="285750" indent="-285750" algn="just">
              <a:lnSpc>
                <a:spcPct val="150000"/>
              </a:lnSpc>
              <a:buFont typeface="Wingdings" panose="05000000000000000000" pitchFamily="2" charset="2"/>
              <a:buChar char="§"/>
            </a:pPr>
            <a:r>
              <a:rPr lang="tr-TR" dirty="0" smtClean="0"/>
              <a:t>Üniversitenin </a:t>
            </a:r>
            <a:r>
              <a:rPr lang="tr-TR" dirty="0"/>
              <a:t>nitelikli insan gücü yetiştirme, teknolojiyi geliştirme, lider yetiştirme, girişimci sınıfı geliştirme, tasarruf eğilimini etkileme, fırsat eşitliği yaratma, gelir dağılımını etkileme ve milli birliği sağlama gibi devlet ve toplum hayatı üzerinde olumlu etkileri </a:t>
            </a:r>
            <a:r>
              <a:rPr lang="tr-TR" dirty="0" smtClean="0"/>
              <a:t>vardır.</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4281" y="4751532"/>
            <a:ext cx="2506519" cy="1611334"/>
          </a:xfrm>
          <a:prstGeom prst="rect">
            <a:avLst/>
          </a:prstGeom>
        </p:spPr>
      </p:pic>
    </p:spTree>
    <p:extLst>
      <p:ext uri="{BB962C8B-B14F-4D97-AF65-F5344CB8AC3E}">
        <p14:creationId xmlns:p14="http://schemas.microsoft.com/office/powerpoint/2010/main" val="707192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32143" y="538815"/>
            <a:ext cx="7169385" cy="5493812"/>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tr-TR" dirty="0"/>
              <a:t>Yükseköğretim kurumları kuruldukları şehir ve bölgeler </a:t>
            </a:r>
            <a:r>
              <a:rPr lang="tr-TR" dirty="0" smtClean="0"/>
              <a:t>ile artan </a:t>
            </a:r>
            <a:r>
              <a:rPr lang="tr-TR" dirty="0"/>
              <a:t>bir biçimde bütünleşme yoluna giderken, aynı </a:t>
            </a:r>
            <a:r>
              <a:rPr lang="tr-TR" dirty="0" smtClean="0"/>
              <a:t>zamanda şehirler </a:t>
            </a:r>
            <a:r>
              <a:rPr lang="tr-TR" dirty="0"/>
              <a:t>de üniversitelerin kentin ekonomik, sosyal ve </a:t>
            </a:r>
            <a:r>
              <a:rPr lang="tr-TR" dirty="0" smtClean="0"/>
              <a:t>kültürel gelişimine </a:t>
            </a:r>
            <a:r>
              <a:rPr lang="tr-TR" dirty="0"/>
              <a:t>katkılarını destekleyecek şekilde potansiyelini </a:t>
            </a:r>
            <a:r>
              <a:rPr lang="tr-TR" dirty="0" smtClean="0"/>
              <a:t>harekete geçirme </a:t>
            </a:r>
            <a:r>
              <a:rPr lang="tr-TR" dirty="0"/>
              <a:t>yollarını aramaktadır. </a:t>
            </a:r>
            <a:endParaRPr lang="tr-TR" dirty="0" smtClean="0"/>
          </a:p>
          <a:p>
            <a:pPr marL="285750" indent="-285750" algn="just">
              <a:lnSpc>
                <a:spcPct val="150000"/>
              </a:lnSpc>
              <a:buFont typeface="Wingdings" panose="05000000000000000000" pitchFamily="2" charset="2"/>
              <a:buChar char="§"/>
            </a:pPr>
            <a:r>
              <a:rPr lang="tr-TR" dirty="0" smtClean="0"/>
              <a:t>Yükseköğretim kurumları eğitim </a:t>
            </a:r>
            <a:r>
              <a:rPr lang="tr-TR" dirty="0"/>
              <a:t>ve öğretim hizmeti vermeyi, bilimsel araştırmalar </a:t>
            </a:r>
            <a:r>
              <a:rPr lang="tr-TR" dirty="0" smtClean="0"/>
              <a:t>yapmayı, yetişmiş </a:t>
            </a:r>
            <a:r>
              <a:rPr lang="tr-TR" dirty="0"/>
              <a:t>insan kaynağı ihtiyacını karşılamayı ve </a:t>
            </a:r>
            <a:r>
              <a:rPr lang="tr-TR" dirty="0" smtClean="0"/>
              <a:t>birikimini toplum </a:t>
            </a:r>
            <a:r>
              <a:rPr lang="tr-TR" dirty="0"/>
              <a:t>yararına kullandırmayı amaçlarken diğer </a:t>
            </a:r>
            <a:r>
              <a:rPr lang="tr-TR" dirty="0" smtClean="0"/>
              <a:t>taraftan şehrin </a:t>
            </a:r>
            <a:r>
              <a:rPr lang="tr-TR" dirty="0"/>
              <a:t>gelişmesinden sorumlu kurumlar arasında </a:t>
            </a:r>
            <a:r>
              <a:rPr lang="tr-TR" dirty="0" smtClean="0"/>
              <a:t>görüldüğünden üniversitelerden </a:t>
            </a:r>
            <a:r>
              <a:rPr lang="tr-TR" dirty="0"/>
              <a:t>donanımlı bireyler yetiştiren, daha </a:t>
            </a:r>
            <a:r>
              <a:rPr lang="tr-TR" dirty="0" smtClean="0"/>
              <a:t>fazla mezun </a:t>
            </a:r>
            <a:r>
              <a:rPr lang="tr-TR" dirty="0"/>
              <a:t>vermesi beklenen, teknoloji üreten, yaşam boyu </a:t>
            </a:r>
            <a:r>
              <a:rPr lang="tr-TR" dirty="0" smtClean="0"/>
              <a:t>öğrenme ihtiyaçlarını </a:t>
            </a:r>
            <a:r>
              <a:rPr lang="tr-TR" dirty="0"/>
              <a:t>karşılayan, topluma yönelik hizmetler </a:t>
            </a:r>
            <a:r>
              <a:rPr lang="tr-TR" dirty="0" smtClean="0"/>
              <a:t>üreten kurumlar </a:t>
            </a:r>
            <a:r>
              <a:rPr lang="tr-TR" dirty="0"/>
              <a:t>olması </a:t>
            </a:r>
            <a:r>
              <a:rPr lang="tr-TR" dirty="0" smtClean="0"/>
              <a:t>beklenmektedir.</a:t>
            </a:r>
            <a:endParaRPr lang="tr-TR" dirty="0"/>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2743" y="1987538"/>
            <a:ext cx="3825686" cy="2596366"/>
          </a:xfrm>
          <a:prstGeom prst="rect">
            <a:avLst/>
          </a:prstGeom>
        </p:spPr>
      </p:pic>
    </p:spTree>
    <p:extLst>
      <p:ext uri="{BB962C8B-B14F-4D97-AF65-F5344CB8AC3E}">
        <p14:creationId xmlns:p14="http://schemas.microsoft.com/office/powerpoint/2010/main" val="2524987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44947" y="1369857"/>
            <a:ext cx="9494981" cy="4247317"/>
          </a:xfrm>
          <a:prstGeom prst="rect">
            <a:avLst/>
          </a:prstGeom>
        </p:spPr>
        <p:txBody>
          <a:bodyPr wrap="square">
            <a:spAutoFit/>
          </a:bodyPr>
          <a:lstStyle/>
          <a:p>
            <a:pPr algn="just">
              <a:lnSpc>
                <a:spcPct val="150000"/>
              </a:lnSpc>
            </a:pPr>
            <a:r>
              <a:rPr lang="tr-TR" b="1" dirty="0" smtClean="0">
                <a:solidFill>
                  <a:schemeClr val="accent2"/>
                </a:solidFill>
              </a:rPr>
              <a:t>Üniversitelerin </a:t>
            </a:r>
            <a:r>
              <a:rPr lang="tr-TR" b="1" dirty="0">
                <a:solidFill>
                  <a:schemeClr val="accent2"/>
                </a:solidFill>
              </a:rPr>
              <a:t>Bölge Ekonomilerine </a:t>
            </a:r>
            <a:r>
              <a:rPr lang="tr-TR" b="1" dirty="0" smtClean="0">
                <a:solidFill>
                  <a:schemeClr val="accent2"/>
                </a:solidFill>
              </a:rPr>
              <a:t>Etkileri Üzerine Çeşitli Görüşler</a:t>
            </a:r>
            <a:endParaRPr lang="tr-TR" b="1" dirty="0">
              <a:solidFill>
                <a:schemeClr val="accent2"/>
              </a:solidFill>
            </a:endParaRPr>
          </a:p>
          <a:p>
            <a:pPr marL="285750" indent="-285750" algn="just">
              <a:lnSpc>
                <a:spcPct val="150000"/>
              </a:lnSpc>
              <a:buFont typeface="Wingdings" panose="05000000000000000000" pitchFamily="2" charset="2"/>
              <a:buChar char="§"/>
            </a:pPr>
            <a:r>
              <a:rPr lang="tr-TR" dirty="0"/>
              <a:t>Üniversiteler bölgelerindeki geniş bir iş ağında işveren </a:t>
            </a:r>
            <a:r>
              <a:rPr lang="tr-TR" dirty="0" smtClean="0"/>
              <a:t>durumunda olmaları</a:t>
            </a:r>
            <a:r>
              <a:rPr lang="tr-TR" dirty="0"/>
              <a:t>, yerel mal ve hizmetlerin alıcısı olmaları, </a:t>
            </a:r>
            <a:r>
              <a:rPr lang="tr-TR" dirty="0" smtClean="0"/>
              <a:t>kültürel hayata </a:t>
            </a:r>
            <a:r>
              <a:rPr lang="tr-TR" dirty="0"/>
              <a:t>katkı sağlamaları, bulundukları şehirlerin </a:t>
            </a:r>
            <a:r>
              <a:rPr lang="tr-TR" dirty="0" smtClean="0"/>
              <a:t>çevresini değiştirmelerinden </a:t>
            </a:r>
            <a:r>
              <a:rPr lang="tr-TR" dirty="0"/>
              <a:t>dolayı en temel seviyede bulundukları </a:t>
            </a:r>
            <a:r>
              <a:rPr lang="tr-TR" dirty="0" smtClean="0"/>
              <a:t>yerel ekonomiler </a:t>
            </a:r>
            <a:r>
              <a:rPr lang="tr-TR" dirty="0"/>
              <a:t>için kaynak kurumlar olabilmektedirler. </a:t>
            </a:r>
            <a:endParaRPr lang="tr-TR" dirty="0" smtClean="0"/>
          </a:p>
          <a:p>
            <a:pPr marL="285750" indent="-285750" algn="just">
              <a:lnSpc>
                <a:spcPct val="150000"/>
              </a:lnSpc>
              <a:buFont typeface="Wingdings" panose="05000000000000000000" pitchFamily="2" charset="2"/>
              <a:buChar char="§"/>
            </a:pPr>
            <a:r>
              <a:rPr lang="tr-TR" dirty="0" smtClean="0"/>
              <a:t>Üniversiteler bölgesel </a:t>
            </a:r>
            <a:r>
              <a:rPr lang="tr-TR" dirty="0"/>
              <a:t>gelişimi ‘aktif’ olarak desteklemeseler </a:t>
            </a:r>
            <a:r>
              <a:rPr lang="tr-TR" dirty="0" smtClean="0"/>
              <a:t>bile ana </a:t>
            </a:r>
            <a:r>
              <a:rPr lang="tr-TR" dirty="0"/>
              <a:t>faaliyet alanı olan araştırma ve eğitim alanındaki </a:t>
            </a:r>
            <a:r>
              <a:rPr lang="tr-TR" dirty="0" smtClean="0"/>
              <a:t>altyapı yatırımları </a:t>
            </a:r>
            <a:r>
              <a:rPr lang="tr-TR" dirty="0"/>
              <a:t>“pasif bir bölgesel çoğaltıcı etkiye” sahip </a:t>
            </a:r>
            <a:r>
              <a:rPr lang="tr-TR" dirty="0" smtClean="0"/>
              <a:t>olabilmektedirler. </a:t>
            </a:r>
          </a:p>
          <a:p>
            <a:pPr marL="285750" indent="-285750" algn="just">
              <a:lnSpc>
                <a:spcPct val="150000"/>
              </a:lnSpc>
              <a:buFont typeface="Wingdings" panose="05000000000000000000" pitchFamily="2" charset="2"/>
              <a:buChar char="§"/>
            </a:pPr>
            <a:r>
              <a:rPr lang="tr-TR" dirty="0" smtClean="0"/>
              <a:t>Yükseköğretim </a:t>
            </a:r>
            <a:r>
              <a:rPr lang="tr-TR" dirty="0"/>
              <a:t>kurumlarının </a:t>
            </a:r>
            <a:r>
              <a:rPr lang="tr-TR" dirty="0" smtClean="0"/>
              <a:t>bulundukları bölgeler </a:t>
            </a:r>
            <a:r>
              <a:rPr lang="tr-TR" dirty="0"/>
              <a:t>ve kuruldukları yerler için hem işveren hem </a:t>
            </a:r>
            <a:r>
              <a:rPr lang="tr-TR" dirty="0" smtClean="0"/>
              <a:t>müşteri olmalarının </a:t>
            </a:r>
            <a:r>
              <a:rPr lang="tr-TR" dirty="0" err="1"/>
              <a:t>yanısıra</a:t>
            </a:r>
            <a:r>
              <a:rPr lang="tr-TR" dirty="0"/>
              <a:t> servis ve hizmet sağlayıcıları </a:t>
            </a:r>
            <a:r>
              <a:rPr lang="tr-TR" dirty="0" smtClean="0"/>
              <a:t>olmalarından dolayı </a:t>
            </a:r>
            <a:r>
              <a:rPr lang="tr-TR" dirty="0"/>
              <a:t>ekonomik olarak direkt katkıları </a:t>
            </a:r>
            <a:r>
              <a:rPr lang="tr-TR" dirty="0" smtClean="0"/>
              <a:t>olmaktadır.</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0532" y="158688"/>
            <a:ext cx="2224231" cy="1645932"/>
          </a:xfrm>
          <a:prstGeom prst="rect">
            <a:avLst/>
          </a:prstGeom>
        </p:spPr>
      </p:pic>
    </p:spTree>
    <p:extLst>
      <p:ext uri="{BB962C8B-B14F-4D97-AF65-F5344CB8AC3E}">
        <p14:creationId xmlns:p14="http://schemas.microsoft.com/office/powerpoint/2010/main" val="1567057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01964" y="769633"/>
            <a:ext cx="8515927" cy="5078313"/>
          </a:xfrm>
          <a:prstGeom prst="rect">
            <a:avLst/>
          </a:prstGeom>
        </p:spPr>
        <p:txBody>
          <a:bodyPr wrap="square">
            <a:spAutoFit/>
          </a:bodyPr>
          <a:lstStyle/>
          <a:p>
            <a:pPr algn="just">
              <a:lnSpc>
                <a:spcPct val="150000"/>
              </a:lnSpc>
            </a:pPr>
            <a:r>
              <a:rPr lang="tr-TR" b="1" dirty="0" err="1" smtClean="0"/>
              <a:t>Felsenstein</a:t>
            </a:r>
            <a:r>
              <a:rPr lang="tr-TR" dirty="0"/>
              <a:t> </a:t>
            </a:r>
            <a:r>
              <a:rPr lang="tr-TR" dirty="0" smtClean="0"/>
              <a:t>tarafından </a:t>
            </a:r>
            <a:r>
              <a:rPr lang="tr-TR" dirty="0"/>
              <a:t>‘</a:t>
            </a:r>
            <a:r>
              <a:rPr lang="tr-TR" b="1" dirty="0"/>
              <a:t>geriye bağlantılar</a:t>
            </a:r>
            <a:r>
              <a:rPr lang="tr-TR" dirty="0" smtClean="0"/>
              <a:t>’ olarak adlandırdığı bu girdiler toplamda </a:t>
            </a:r>
            <a:r>
              <a:rPr lang="tr-TR" dirty="0"/>
              <a:t>üç alanı etkilemektedir. </a:t>
            </a:r>
            <a:r>
              <a:rPr lang="tr-TR" dirty="0" smtClean="0"/>
              <a:t>Bunlar:</a:t>
            </a:r>
          </a:p>
          <a:p>
            <a:pPr marL="285750" indent="-285750" algn="just">
              <a:lnSpc>
                <a:spcPct val="150000"/>
              </a:lnSpc>
              <a:buFont typeface="Wingdings" panose="05000000000000000000" pitchFamily="2" charset="2"/>
              <a:buChar char="q"/>
            </a:pPr>
            <a:r>
              <a:rPr lang="tr-TR" dirty="0" smtClean="0"/>
              <a:t>Hane </a:t>
            </a:r>
            <a:r>
              <a:rPr lang="tr-TR" dirty="0"/>
              <a:t>halkı (yüksek gelir, yerel istihdam, </a:t>
            </a:r>
            <a:r>
              <a:rPr lang="tr-TR" dirty="0" smtClean="0"/>
              <a:t>harcamalar yoluyla </a:t>
            </a:r>
            <a:r>
              <a:rPr lang="tr-TR" dirty="0"/>
              <a:t>tetiklenen gelir ve istihdam), </a:t>
            </a:r>
            <a:endParaRPr lang="tr-TR" dirty="0" smtClean="0"/>
          </a:p>
          <a:p>
            <a:pPr marL="285750" indent="-285750" algn="just">
              <a:lnSpc>
                <a:spcPct val="150000"/>
              </a:lnSpc>
              <a:buFont typeface="Wingdings" panose="05000000000000000000" pitchFamily="2" charset="2"/>
              <a:buChar char="q"/>
            </a:pPr>
            <a:r>
              <a:rPr lang="tr-TR" dirty="0" smtClean="0"/>
              <a:t>Yerel </a:t>
            </a:r>
            <a:r>
              <a:rPr lang="tr-TR" dirty="0"/>
              <a:t>yönetimler (</a:t>
            </a:r>
            <a:r>
              <a:rPr lang="tr-TR" dirty="0" smtClean="0"/>
              <a:t>istihdamın ve </a:t>
            </a:r>
            <a:r>
              <a:rPr lang="tr-TR" dirty="0"/>
              <a:t>yerel iş hacminin artışına bağlı geniş vergi ve daha </a:t>
            </a:r>
            <a:r>
              <a:rPr lang="tr-TR" dirty="0" smtClean="0"/>
              <a:t>fazla gelir</a:t>
            </a:r>
            <a:r>
              <a:rPr lang="tr-TR" dirty="0"/>
              <a:t>, üniversiteler tarafından yerel hizmet sağlayıcılarına </a:t>
            </a:r>
            <a:r>
              <a:rPr lang="tr-TR" dirty="0" smtClean="0"/>
              <a:t>tedarik ve </a:t>
            </a:r>
            <a:r>
              <a:rPr lang="tr-TR" dirty="0"/>
              <a:t>kalitede sorumluluk yüklemesi) ve </a:t>
            </a:r>
            <a:endParaRPr lang="tr-TR" dirty="0" smtClean="0"/>
          </a:p>
          <a:p>
            <a:pPr marL="285750" indent="-285750" algn="just">
              <a:lnSpc>
                <a:spcPct val="150000"/>
              </a:lnSpc>
              <a:buFont typeface="Wingdings" panose="05000000000000000000" pitchFamily="2" charset="2"/>
              <a:buChar char="q"/>
            </a:pPr>
            <a:r>
              <a:rPr lang="tr-TR" dirty="0" smtClean="0"/>
              <a:t>Yerel iş sahaları </a:t>
            </a:r>
            <a:r>
              <a:rPr lang="tr-TR" dirty="0"/>
              <a:t>(üniversitelerin </a:t>
            </a:r>
            <a:r>
              <a:rPr lang="tr-TR" dirty="0" smtClean="0"/>
              <a:t>yerel </a:t>
            </a:r>
            <a:r>
              <a:rPr lang="tr-TR" dirty="0"/>
              <a:t>işletmeleri işlerini büyütmesi </a:t>
            </a:r>
            <a:r>
              <a:rPr lang="tr-TR" dirty="0" smtClean="0"/>
              <a:t>için teşvik </a:t>
            </a:r>
            <a:r>
              <a:rPr lang="tr-TR" dirty="0"/>
              <a:t>etmesi) </a:t>
            </a:r>
            <a:r>
              <a:rPr lang="tr-TR" dirty="0" smtClean="0"/>
              <a:t>şeklindedir.</a:t>
            </a:r>
            <a:endParaRPr lang="tr-TR" dirty="0"/>
          </a:p>
          <a:p>
            <a:pPr algn="just">
              <a:lnSpc>
                <a:spcPct val="150000"/>
              </a:lnSpc>
            </a:pPr>
            <a:r>
              <a:rPr lang="tr-TR" dirty="0" smtClean="0"/>
              <a:t>Ayrıca </a:t>
            </a:r>
            <a:r>
              <a:rPr lang="tr-TR" dirty="0"/>
              <a:t>üniversiteler </a:t>
            </a:r>
            <a:r>
              <a:rPr lang="tr-TR" dirty="0" smtClean="0"/>
              <a:t>bölgelerindeki yerel </a:t>
            </a:r>
            <a:r>
              <a:rPr lang="tr-TR" dirty="0"/>
              <a:t>endüstrilerin </a:t>
            </a:r>
            <a:r>
              <a:rPr lang="tr-TR" dirty="0" err="1"/>
              <a:t>inovasyon</a:t>
            </a:r>
            <a:r>
              <a:rPr lang="tr-TR" dirty="0"/>
              <a:t> süreçlerine birçok açıdan ve </a:t>
            </a:r>
            <a:r>
              <a:rPr lang="tr-TR" dirty="0" smtClean="0"/>
              <a:t>doğrudan katkı </a:t>
            </a:r>
            <a:r>
              <a:rPr lang="tr-TR" dirty="0"/>
              <a:t>yaparak bulundukları bölgenin ekonomik </a:t>
            </a:r>
            <a:r>
              <a:rPr lang="tr-TR" dirty="0" smtClean="0"/>
              <a:t>gelişimini desteklemektedirler.</a:t>
            </a:r>
            <a:endParaRPr lang="tr-TR" dirty="0"/>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427" y="110837"/>
            <a:ext cx="1827998" cy="2692400"/>
          </a:xfrm>
          <a:prstGeom prst="rect">
            <a:avLst/>
          </a:prstGeom>
        </p:spPr>
      </p:pic>
    </p:spTree>
    <p:extLst>
      <p:ext uri="{BB962C8B-B14F-4D97-AF65-F5344CB8AC3E}">
        <p14:creationId xmlns:p14="http://schemas.microsoft.com/office/powerpoint/2010/main" val="542990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314722" y="429291"/>
            <a:ext cx="10704259" cy="489085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tr-TR" sz="2400" dirty="0" smtClean="0">
                <a:solidFill>
                  <a:schemeClr val="accent1">
                    <a:lumMod val="75000"/>
                  </a:schemeClr>
                </a:solidFill>
              </a:rPr>
              <a:t>Üniversitenin Misyonu Nedir?</a:t>
            </a:r>
          </a:p>
          <a:p>
            <a:pPr algn="just">
              <a:buFont typeface="Wingdings" panose="05000000000000000000" pitchFamily="2" charset="2"/>
              <a:buChar char="Ø"/>
            </a:pPr>
            <a:r>
              <a:rPr lang="tr-TR" dirty="0" smtClean="0">
                <a:solidFill>
                  <a:schemeClr val="accent1">
                    <a:lumMod val="75000"/>
                  </a:schemeClr>
                </a:solidFill>
              </a:rPr>
              <a:t> </a:t>
            </a:r>
            <a:r>
              <a:rPr lang="tr-TR" dirty="0" smtClean="0">
                <a:solidFill>
                  <a:schemeClr val="tx1"/>
                </a:solidFill>
              </a:rPr>
              <a:t>Üretici düşünceye sahip, disiplinli, tutarlı, geniş ufuklu ve nitelikli bireyler yetiştirmek.</a:t>
            </a:r>
          </a:p>
          <a:p>
            <a:pPr algn="just">
              <a:buFont typeface="Wingdings" panose="05000000000000000000" pitchFamily="2" charset="2"/>
              <a:buChar char="Ø"/>
            </a:pPr>
            <a:r>
              <a:rPr lang="tr-TR" dirty="0" smtClean="0">
                <a:solidFill>
                  <a:schemeClr val="tx1"/>
                </a:solidFill>
              </a:rPr>
              <a:t> Bilim ve tekniğin gelişmesine katkı sağlamak.</a:t>
            </a:r>
          </a:p>
          <a:p>
            <a:pPr algn="just">
              <a:buFont typeface="Wingdings" panose="05000000000000000000" pitchFamily="2" charset="2"/>
              <a:buChar char="Ø"/>
            </a:pPr>
            <a:r>
              <a:rPr lang="tr-TR" dirty="0" smtClean="0">
                <a:solidFill>
                  <a:schemeClr val="tx1"/>
                </a:solidFill>
              </a:rPr>
              <a:t> Ülke ve dünya meselelerine çözümler getirmek.</a:t>
            </a:r>
          </a:p>
          <a:p>
            <a:pPr algn="just">
              <a:buFont typeface="Wingdings" panose="05000000000000000000" pitchFamily="2" charset="2"/>
              <a:buChar char="Ø"/>
            </a:pPr>
            <a:r>
              <a:rPr lang="tr-TR" dirty="0" smtClean="0">
                <a:solidFill>
                  <a:schemeClr val="tx1"/>
                </a:solidFill>
              </a:rPr>
              <a:t> Özgür bir ortamda eğitim vererek, rasyonel düşünüp çözümler üretebilen vizyonlu nesiller yetiştirmek.</a:t>
            </a:r>
          </a:p>
          <a:p>
            <a:pPr algn="just">
              <a:buFont typeface="Wingdings" panose="05000000000000000000" pitchFamily="2" charset="2"/>
              <a:buChar char="Ø"/>
            </a:pPr>
            <a:r>
              <a:rPr lang="tr-TR" dirty="0" smtClean="0">
                <a:solidFill>
                  <a:schemeClr val="tx1"/>
                </a:solidFill>
              </a:rPr>
              <a:t> Eleştirel düşüncenin yayılmasında, yerleşmesinde öncü olmak.</a:t>
            </a:r>
          </a:p>
          <a:p>
            <a:pPr algn="just">
              <a:buFont typeface="Wingdings" panose="05000000000000000000" pitchFamily="2" charset="2"/>
              <a:buChar char="Ø"/>
            </a:pPr>
            <a:r>
              <a:rPr lang="tr-TR" dirty="0" smtClean="0">
                <a:solidFill>
                  <a:schemeClr val="tx1"/>
                </a:solidFill>
              </a:rPr>
              <a:t> Temel ve uygulamalı araştırmalar yaparak, mevcut bilgi ve fikirleri yenilemek, geliştirmek ve muhafaza etmek.</a:t>
            </a:r>
          </a:p>
          <a:p>
            <a:pPr algn="just">
              <a:buFont typeface="Wingdings" panose="05000000000000000000" pitchFamily="2" charset="2"/>
              <a:buChar char="Ø"/>
            </a:pPr>
            <a:r>
              <a:rPr lang="tr-TR" dirty="0" smtClean="0">
                <a:solidFill>
                  <a:schemeClr val="tx1"/>
                </a:solidFill>
              </a:rPr>
              <a:t> Meslek dallarının ihtiyacı olan nitelikli işgücünü yetiştirmek.</a:t>
            </a:r>
          </a:p>
          <a:p>
            <a:pPr algn="just">
              <a:buFont typeface="Wingdings" panose="05000000000000000000" pitchFamily="2" charset="2"/>
              <a:buChar char="Ø"/>
            </a:pPr>
            <a:r>
              <a:rPr lang="tr-TR" dirty="0" smtClean="0">
                <a:solidFill>
                  <a:schemeClr val="tx1"/>
                </a:solidFill>
              </a:rPr>
              <a:t> Kültürün gelişmesini, yayılımını ve nesilden </a:t>
            </a:r>
            <a:r>
              <a:rPr lang="tr-TR" dirty="0" err="1" smtClean="0">
                <a:solidFill>
                  <a:schemeClr val="tx1"/>
                </a:solidFill>
              </a:rPr>
              <a:t>nesile</a:t>
            </a:r>
            <a:r>
              <a:rPr lang="tr-TR" dirty="0" smtClean="0">
                <a:solidFill>
                  <a:schemeClr val="tx1"/>
                </a:solidFill>
              </a:rPr>
              <a:t> aktarımını sağlamak.</a:t>
            </a:r>
          </a:p>
          <a:p>
            <a:pPr algn="just">
              <a:buFont typeface="Wingdings" panose="05000000000000000000" pitchFamily="2" charset="2"/>
              <a:buChar char="Ø"/>
            </a:pPr>
            <a:endParaRPr lang="tr-TR" dirty="0">
              <a:solidFill>
                <a:schemeClr val="tx1"/>
              </a:solidFill>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8793" y="4018534"/>
            <a:ext cx="3095971" cy="2259704"/>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Tree>
    <p:extLst>
      <p:ext uri="{BB962C8B-B14F-4D97-AF65-F5344CB8AC3E}">
        <p14:creationId xmlns:p14="http://schemas.microsoft.com/office/powerpoint/2010/main" val="782793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52583" y="695144"/>
            <a:ext cx="7730835" cy="4662815"/>
          </a:xfrm>
          <a:prstGeom prst="rect">
            <a:avLst/>
          </a:prstGeom>
        </p:spPr>
        <p:txBody>
          <a:bodyPr wrap="square">
            <a:spAutoFit/>
          </a:bodyPr>
          <a:lstStyle/>
          <a:p>
            <a:pPr algn="just">
              <a:lnSpc>
                <a:spcPct val="150000"/>
              </a:lnSpc>
            </a:pPr>
            <a:r>
              <a:rPr lang="tr-TR" b="1" dirty="0">
                <a:solidFill>
                  <a:schemeClr val="accent2"/>
                </a:solidFill>
              </a:rPr>
              <a:t>Üniversitelerin </a:t>
            </a:r>
            <a:r>
              <a:rPr lang="tr-TR" b="1" dirty="0" smtClean="0">
                <a:solidFill>
                  <a:schemeClr val="accent2"/>
                </a:solidFill>
              </a:rPr>
              <a:t>Sosyal ve Kültürel Etkileri Üzerine Çeşitli Görüşler </a:t>
            </a:r>
          </a:p>
          <a:p>
            <a:pPr marL="285750" indent="-285750" algn="just">
              <a:lnSpc>
                <a:spcPct val="150000"/>
              </a:lnSpc>
              <a:buFont typeface="Wingdings" panose="05000000000000000000" pitchFamily="2" charset="2"/>
              <a:buChar char="§"/>
            </a:pPr>
            <a:r>
              <a:rPr lang="tr-TR" dirty="0" smtClean="0"/>
              <a:t>Birçok </a:t>
            </a:r>
            <a:r>
              <a:rPr lang="tr-TR" dirty="0"/>
              <a:t>yükseköğretim </a:t>
            </a:r>
            <a:r>
              <a:rPr lang="tr-TR" dirty="0" smtClean="0"/>
              <a:t>kurumu </a:t>
            </a:r>
            <a:r>
              <a:rPr lang="tr-TR" dirty="0"/>
              <a:t>sosyal ve çevresel katkıyı kendi misyonlarının bir parçası olarak gördüğünü belirtmektedir. </a:t>
            </a:r>
            <a:endParaRPr lang="tr-TR" dirty="0" smtClean="0"/>
          </a:p>
          <a:p>
            <a:pPr marL="285750" indent="-285750" algn="just">
              <a:lnSpc>
                <a:spcPct val="150000"/>
              </a:lnSpc>
              <a:buFont typeface="Wingdings" panose="05000000000000000000" pitchFamily="2" charset="2"/>
              <a:buChar char="§"/>
            </a:pPr>
            <a:r>
              <a:rPr lang="tr-TR" dirty="0" smtClean="0"/>
              <a:t>Yükseköğretim </a:t>
            </a:r>
            <a:r>
              <a:rPr lang="tr-TR" dirty="0"/>
              <a:t>kurumları kentsel ve kırsal alanların yenilenmesi, sağlık ve sosyal bakım, sosyal ve kültürel gelişime katkının yanında topluma faydalı araştırmalar yaparak da katkı sağlamaktadırlar. </a:t>
            </a:r>
            <a:endParaRPr lang="tr-TR" dirty="0" smtClean="0"/>
          </a:p>
          <a:p>
            <a:pPr marL="285750" indent="-285750" algn="just">
              <a:lnSpc>
                <a:spcPct val="150000"/>
              </a:lnSpc>
              <a:buFont typeface="Wingdings" panose="05000000000000000000" pitchFamily="2" charset="2"/>
              <a:buChar char="§"/>
            </a:pPr>
            <a:r>
              <a:rPr lang="tr-TR" dirty="0" smtClean="0"/>
              <a:t>Personel </a:t>
            </a:r>
            <a:r>
              <a:rPr lang="tr-TR" dirty="0"/>
              <a:t>ve öğrenci ile birlikte yerel yönetim hizmetlerine hem </a:t>
            </a:r>
            <a:r>
              <a:rPr lang="tr-TR" dirty="0" err="1"/>
              <a:t>gönülllü</a:t>
            </a:r>
            <a:r>
              <a:rPr lang="tr-TR" dirty="0"/>
              <a:t> olarak hem de bir yurttaş olarak hizmet vermektedirler. </a:t>
            </a:r>
            <a:endParaRPr lang="tr-TR" dirty="0" smtClean="0"/>
          </a:p>
          <a:p>
            <a:pPr marL="285750" indent="-285750" algn="just">
              <a:lnSpc>
                <a:spcPct val="150000"/>
              </a:lnSpc>
              <a:buFont typeface="Wingdings" panose="05000000000000000000" pitchFamily="2" charset="2"/>
              <a:buChar char="§"/>
            </a:pPr>
            <a:r>
              <a:rPr lang="tr-TR" dirty="0" smtClean="0"/>
              <a:t>Özellikle </a:t>
            </a:r>
            <a:r>
              <a:rPr lang="tr-TR" dirty="0"/>
              <a:t>tıp ve </a:t>
            </a:r>
            <a:r>
              <a:rPr lang="tr-TR" dirty="0" smtClean="0"/>
              <a:t>sosyal bilimlerin </a:t>
            </a:r>
            <a:r>
              <a:rPr lang="tr-TR" dirty="0"/>
              <a:t>saha çalışmalarında sosyal faydaya katkı yapan öğrenci aktiviteleri desteklenmektedir ki bu aktiviteler çoğu zaman </a:t>
            </a:r>
            <a:r>
              <a:rPr lang="tr-TR" dirty="0" smtClean="0"/>
              <a:t>tıbbi, klinik ve toplumsal </a:t>
            </a:r>
            <a:r>
              <a:rPr lang="tr-TR" dirty="0"/>
              <a:t>faaliyet ve hizmetlerin direkt tedariki şeklinde olmaktadır. </a:t>
            </a:r>
            <a:endParaRPr lang="tr-TR" dirty="0" smtClean="0"/>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pic>
        <p:nvPicPr>
          <p:cNvPr id="4" name="Resim 3"/>
          <p:cNvPicPr>
            <a:picLocks noChangeAspect="1"/>
          </p:cNvPicPr>
          <p:nvPr/>
        </p:nvPicPr>
        <p:blipFill rotWithShape="1">
          <a:blip r:embed="rId3">
            <a:extLst>
              <a:ext uri="{28A0092B-C50C-407E-A947-70E740481C1C}">
                <a14:useLocalDpi xmlns:a14="http://schemas.microsoft.com/office/drawing/2010/main" val="0"/>
              </a:ext>
            </a:extLst>
          </a:blip>
          <a:srcRect b="20224"/>
          <a:stretch/>
        </p:blipFill>
        <p:spPr>
          <a:xfrm>
            <a:off x="8633114" y="1818986"/>
            <a:ext cx="3238500" cy="2097232"/>
          </a:xfrm>
          <a:prstGeom prst="rect">
            <a:avLst/>
          </a:prstGeom>
        </p:spPr>
      </p:pic>
    </p:spTree>
    <p:extLst>
      <p:ext uri="{BB962C8B-B14F-4D97-AF65-F5344CB8AC3E}">
        <p14:creationId xmlns:p14="http://schemas.microsoft.com/office/powerpoint/2010/main" val="2204752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11200" y="520666"/>
            <a:ext cx="10270836" cy="5493812"/>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tr-TR" dirty="0"/>
              <a:t>Üniversitelerin hem yerel düzenlediği programlar hem </a:t>
            </a:r>
            <a:r>
              <a:rPr lang="tr-TR" dirty="0" smtClean="0"/>
              <a:t>de yaşam </a:t>
            </a:r>
            <a:r>
              <a:rPr lang="tr-TR" dirty="0"/>
              <a:t>boyu eğitim faaliyetleri sosyal ve ekonomik </a:t>
            </a:r>
            <a:r>
              <a:rPr lang="tr-TR" dirty="0" smtClean="0"/>
              <a:t>bütünleşmede önemli </a:t>
            </a:r>
            <a:r>
              <a:rPr lang="tr-TR" dirty="0"/>
              <a:t>bir etkiye sahip </a:t>
            </a:r>
            <a:r>
              <a:rPr lang="tr-TR" dirty="0" smtClean="0"/>
              <a:t>olmaktadır. Ayrıca üniversitelerin bu kapsamdaki katkıları aşağıdaki şekilde gruplandırılabilir:</a:t>
            </a:r>
            <a:endParaRPr lang="tr-TR" dirty="0"/>
          </a:p>
          <a:p>
            <a:pPr algn="just">
              <a:lnSpc>
                <a:spcPct val="150000"/>
              </a:lnSpc>
            </a:pPr>
            <a:r>
              <a:rPr lang="tr-TR" b="1" dirty="0">
                <a:solidFill>
                  <a:schemeClr val="accent2"/>
                </a:solidFill>
              </a:rPr>
              <a:t>Sağlık ve refah: </a:t>
            </a:r>
            <a:endParaRPr lang="tr-TR" b="1" dirty="0" smtClean="0">
              <a:solidFill>
                <a:schemeClr val="accent2"/>
              </a:solidFill>
            </a:endParaRPr>
          </a:p>
          <a:p>
            <a:pPr marL="285750" indent="-285750" algn="just">
              <a:lnSpc>
                <a:spcPct val="150000"/>
              </a:lnSpc>
              <a:buFont typeface="Wingdings" panose="05000000000000000000" pitchFamily="2" charset="2"/>
              <a:buChar char="Ø"/>
            </a:pPr>
            <a:r>
              <a:rPr lang="tr-TR" dirty="0" smtClean="0"/>
              <a:t>Yükseköğretim </a:t>
            </a:r>
            <a:r>
              <a:rPr lang="tr-TR" dirty="0"/>
              <a:t>kurumları verdikleri </a:t>
            </a:r>
            <a:r>
              <a:rPr lang="tr-TR" dirty="0" smtClean="0"/>
              <a:t>eğitim programları</a:t>
            </a:r>
            <a:r>
              <a:rPr lang="tr-TR" dirty="0"/>
              <a:t>, araştırma hizmetleri, genel hizmetler ve </a:t>
            </a:r>
            <a:r>
              <a:rPr lang="tr-TR" dirty="0" smtClean="0"/>
              <a:t>altyapı çalışmaları </a:t>
            </a:r>
            <a:r>
              <a:rPr lang="tr-TR" dirty="0"/>
              <a:t>yolu ile kendi bölge insanının sağlığı, </a:t>
            </a:r>
            <a:r>
              <a:rPr lang="tr-TR" dirty="0" smtClean="0"/>
              <a:t>güvenliği, sıhhat </a:t>
            </a:r>
            <a:r>
              <a:rPr lang="tr-TR" dirty="0"/>
              <a:t>ve genel sosyal refahına katkı </a:t>
            </a:r>
            <a:r>
              <a:rPr lang="tr-TR" dirty="0" smtClean="0"/>
              <a:t>yapmaktadır.</a:t>
            </a:r>
          </a:p>
          <a:p>
            <a:pPr marL="285750" indent="-285750" algn="just">
              <a:lnSpc>
                <a:spcPct val="150000"/>
              </a:lnSpc>
              <a:buFont typeface="Wingdings" panose="05000000000000000000" pitchFamily="2" charset="2"/>
              <a:buChar char="Ø"/>
            </a:pPr>
            <a:r>
              <a:rPr lang="tr-TR" dirty="0" smtClean="0"/>
              <a:t>Toplum </a:t>
            </a:r>
            <a:r>
              <a:rPr lang="tr-TR" dirty="0"/>
              <a:t>sağlığına yönelik üniversitelerin tıp </a:t>
            </a:r>
            <a:r>
              <a:rPr lang="tr-TR" dirty="0" smtClean="0"/>
              <a:t>fakültelerinin toplum </a:t>
            </a:r>
            <a:r>
              <a:rPr lang="tr-TR" dirty="0"/>
              <a:t>sağlığına yönelik faaliyetleri, gönüllü </a:t>
            </a:r>
            <a:r>
              <a:rPr lang="tr-TR" dirty="0" smtClean="0"/>
              <a:t>çalışmalar, halk </a:t>
            </a:r>
            <a:r>
              <a:rPr lang="tr-TR" dirty="0"/>
              <a:t>sağlığı günleri ile desteklenmektedir. </a:t>
            </a:r>
            <a:endParaRPr lang="tr-TR" dirty="0" smtClean="0"/>
          </a:p>
          <a:p>
            <a:pPr>
              <a:lnSpc>
                <a:spcPct val="150000"/>
              </a:lnSpc>
            </a:pPr>
            <a:r>
              <a:rPr lang="tr-TR" b="1" dirty="0">
                <a:solidFill>
                  <a:schemeClr val="accent2"/>
                </a:solidFill>
              </a:rPr>
              <a:t>Yerel canlanma ve kırsal gelişim: </a:t>
            </a:r>
            <a:endParaRPr lang="tr-TR" b="1" dirty="0" smtClean="0">
              <a:solidFill>
                <a:schemeClr val="accent2"/>
              </a:solidFill>
            </a:endParaRPr>
          </a:p>
          <a:p>
            <a:pPr marL="285750" indent="-285750">
              <a:lnSpc>
                <a:spcPct val="150000"/>
              </a:lnSpc>
              <a:buFont typeface="Wingdings" panose="05000000000000000000" pitchFamily="2" charset="2"/>
              <a:buChar char="Ø"/>
            </a:pPr>
            <a:r>
              <a:rPr lang="tr-TR" dirty="0" smtClean="0"/>
              <a:t>Üniversiteler </a:t>
            </a:r>
            <a:r>
              <a:rPr lang="tr-TR" dirty="0"/>
              <a:t>kampüs, </a:t>
            </a:r>
            <a:r>
              <a:rPr lang="tr-TR" dirty="0" smtClean="0"/>
              <a:t>yerleşke ve </a:t>
            </a:r>
            <a:r>
              <a:rPr lang="tr-TR" dirty="0"/>
              <a:t>yurtlar ile çevrelerine pozitif etki yapmaktadır. </a:t>
            </a:r>
            <a:endParaRPr lang="tr-TR" dirty="0" smtClean="0"/>
          </a:p>
          <a:p>
            <a:pPr marL="285750" indent="-285750">
              <a:lnSpc>
                <a:spcPct val="150000"/>
              </a:lnSpc>
              <a:buFont typeface="Wingdings" panose="05000000000000000000" pitchFamily="2" charset="2"/>
              <a:buChar char="Ø"/>
            </a:pPr>
            <a:r>
              <a:rPr lang="tr-TR" dirty="0" smtClean="0"/>
              <a:t>Üniversite ile </a:t>
            </a:r>
            <a:r>
              <a:rPr lang="tr-TR" dirty="0"/>
              <a:t>bağlantılı olarak belediye hizmetleri de eklendiğinde </a:t>
            </a:r>
            <a:r>
              <a:rPr lang="tr-TR" dirty="0" smtClean="0"/>
              <a:t>parklar, bahçeler </a:t>
            </a:r>
            <a:r>
              <a:rPr lang="tr-TR" dirty="0"/>
              <a:t>ve rekreasyon alanları ile bulundukları şehrin </a:t>
            </a:r>
            <a:r>
              <a:rPr lang="tr-TR" dirty="0" smtClean="0"/>
              <a:t>genel görüntüsüne/çevresine </a:t>
            </a:r>
            <a:r>
              <a:rPr lang="tr-TR" dirty="0"/>
              <a:t>katkı yapmaktadırlar. </a:t>
            </a: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Tree>
    <p:extLst>
      <p:ext uri="{BB962C8B-B14F-4D97-AF65-F5344CB8AC3E}">
        <p14:creationId xmlns:p14="http://schemas.microsoft.com/office/powerpoint/2010/main" val="2760138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54180" y="649699"/>
            <a:ext cx="10002984" cy="5493812"/>
          </a:xfrm>
          <a:prstGeom prst="rect">
            <a:avLst/>
          </a:prstGeom>
        </p:spPr>
        <p:txBody>
          <a:bodyPr wrap="square">
            <a:spAutoFit/>
          </a:bodyPr>
          <a:lstStyle/>
          <a:p>
            <a:pPr algn="just">
              <a:lnSpc>
                <a:spcPct val="150000"/>
              </a:lnSpc>
            </a:pPr>
            <a:r>
              <a:rPr lang="tr-TR" b="1" dirty="0" smtClean="0">
                <a:solidFill>
                  <a:schemeClr val="accent2"/>
                </a:solidFill>
              </a:rPr>
              <a:t>Kültürel </a:t>
            </a:r>
            <a:r>
              <a:rPr lang="tr-TR" b="1" dirty="0">
                <a:solidFill>
                  <a:schemeClr val="accent2"/>
                </a:solidFill>
              </a:rPr>
              <a:t>gelişme ve yaratıcı endüstriler: </a:t>
            </a:r>
            <a:endParaRPr lang="tr-TR" b="1" dirty="0" smtClean="0">
              <a:solidFill>
                <a:schemeClr val="accent2"/>
              </a:solidFill>
            </a:endParaRPr>
          </a:p>
          <a:p>
            <a:pPr marL="285750" indent="-285750" algn="just">
              <a:lnSpc>
                <a:spcPct val="150000"/>
              </a:lnSpc>
              <a:buFont typeface="Wingdings" panose="05000000000000000000" pitchFamily="2" charset="2"/>
              <a:buChar char="Ø"/>
            </a:pPr>
            <a:r>
              <a:rPr lang="tr-TR" dirty="0" smtClean="0"/>
              <a:t>Kalkınma </a:t>
            </a:r>
            <a:r>
              <a:rPr lang="tr-TR" dirty="0"/>
              <a:t>ajanı </a:t>
            </a:r>
            <a:r>
              <a:rPr lang="tr-TR" dirty="0" smtClean="0"/>
              <a:t>olarak kültür </a:t>
            </a:r>
            <a:r>
              <a:rPr lang="tr-TR" dirty="0"/>
              <a:t>yaratıcı endüstrilere doğrudan katkıda </a:t>
            </a:r>
            <a:r>
              <a:rPr lang="tr-TR" dirty="0" smtClean="0"/>
              <a:t>bulunmakta, yaratıcı </a:t>
            </a:r>
            <a:r>
              <a:rPr lang="tr-TR" dirty="0"/>
              <a:t>sınıfları çekerek ve elinde tutarak dolaylı bir </a:t>
            </a:r>
            <a:r>
              <a:rPr lang="tr-TR" dirty="0" smtClean="0"/>
              <a:t>ekonomik fayda </a:t>
            </a:r>
            <a:r>
              <a:rPr lang="tr-TR" dirty="0"/>
              <a:t>sağlamakta ve ek olarak kültür insanın anlayışını </a:t>
            </a:r>
            <a:r>
              <a:rPr lang="tr-TR" dirty="0" smtClean="0"/>
              <a:t>ve yaşam </a:t>
            </a:r>
            <a:r>
              <a:rPr lang="tr-TR" dirty="0"/>
              <a:t>kalitesini arttırmaktadır</a:t>
            </a:r>
            <a:r>
              <a:rPr lang="tr-TR" dirty="0" smtClean="0"/>
              <a:t>.</a:t>
            </a:r>
          </a:p>
          <a:p>
            <a:pPr marL="285750" indent="-285750" algn="just">
              <a:lnSpc>
                <a:spcPct val="150000"/>
              </a:lnSpc>
              <a:buFont typeface="Wingdings" panose="05000000000000000000" pitchFamily="2" charset="2"/>
              <a:buChar char="Ø"/>
            </a:pPr>
            <a:r>
              <a:rPr lang="tr-TR" dirty="0"/>
              <a:t>Yükseköğretim kurumları bulundukları bölgeye özgü </a:t>
            </a:r>
            <a:r>
              <a:rPr lang="tr-TR" dirty="0" smtClean="0"/>
              <a:t>öğretim programları </a:t>
            </a:r>
            <a:r>
              <a:rPr lang="tr-TR" dirty="0"/>
              <a:t>düzenleyerek ve toplumsal farkındalığı </a:t>
            </a:r>
            <a:r>
              <a:rPr lang="tr-TR" dirty="0" smtClean="0"/>
              <a:t>artırmaya yönelik </a:t>
            </a:r>
            <a:r>
              <a:rPr lang="tr-TR" dirty="0"/>
              <a:t>araştırma projeleri, danışmanlık ve özel </a:t>
            </a:r>
            <a:r>
              <a:rPr lang="tr-TR" dirty="0" smtClean="0"/>
              <a:t>gruplara yönelik </a:t>
            </a:r>
            <a:r>
              <a:rPr lang="tr-TR" dirty="0"/>
              <a:t>hizmetler ile bölgenin kültürel birikimine ve </a:t>
            </a:r>
            <a:r>
              <a:rPr lang="tr-TR" dirty="0" smtClean="0"/>
              <a:t>yaşam kalitesine </a:t>
            </a:r>
            <a:r>
              <a:rPr lang="tr-TR" dirty="0"/>
              <a:t>katkı yapmaktadır</a:t>
            </a:r>
            <a:r>
              <a:rPr lang="tr-TR" dirty="0" smtClean="0"/>
              <a:t>.</a:t>
            </a:r>
          </a:p>
          <a:p>
            <a:pPr marL="285750" indent="-285750" algn="just">
              <a:lnSpc>
                <a:spcPct val="150000"/>
              </a:lnSpc>
              <a:buFont typeface="Wingdings" panose="05000000000000000000" pitchFamily="2" charset="2"/>
              <a:buChar char="Ø"/>
            </a:pPr>
            <a:r>
              <a:rPr lang="tr-TR" b="1" u="sng" dirty="0"/>
              <a:t>Richard Florida </a:t>
            </a:r>
            <a:r>
              <a:rPr lang="tr-TR" dirty="0" smtClean="0"/>
              <a:t>ekonomik </a:t>
            </a:r>
            <a:r>
              <a:rPr lang="tr-TR" dirty="0"/>
              <a:t>büyümede anahtar </a:t>
            </a:r>
            <a:r>
              <a:rPr lang="tr-TR" dirty="0" smtClean="0"/>
              <a:t>bir unsur </a:t>
            </a:r>
            <a:r>
              <a:rPr lang="tr-TR" dirty="0"/>
              <a:t>olarak gördüğü </a:t>
            </a:r>
            <a:r>
              <a:rPr lang="tr-TR" b="1" u="sng" dirty="0"/>
              <a:t>‘yaratıcı sınıfın’ </a:t>
            </a:r>
            <a:r>
              <a:rPr lang="tr-TR" dirty="0"/>
              <a:t>‘tolerans, yetenek ve </a:t>
            </a:r>
            <a:r>
              <a:rPr lang="tr-TR" dirty="0" err="1" smtClean="0"/>
              <a:t>teknoloji’olmak</a:t>
            </a:r>
            <a:r>
              <a:rPr lang="tr-TR" dirty="0" smtClean="0"/>
              <a:t> üzere </a:t>
            </a:r>
            <a:r>
              <a:rPr lang="tr-TR" dirty="0"/>
              <a:t>bu üç sıfat ile birlikte anılan şehirleri </a:t>
            </a:r>
            <a:r>
              <a:rPr lang="tr-TR" dirty="0" smtClean="0"/>
              <a:t>tercih ettiklerini </a:t>
            </a:r>
            <a:r>
              <a:rPr lang="tr-TR" dirty="0"/>
              <a:t>belirtmiştir. </a:t>
            </a:r>
            <a:r>
              <a:rPr lang="tr-TR" dirty="0" smtClean="0"/>
              <a:t>Üniversiteler </a:t>
            </a:r>
            <a:r>
              <a:rPr lang="tr-TR" dirty="0"/>
              <a:t>bu noktada bulundukları kentlere küresel </a:t>
            </a:r>
            <a:r>
              <a:rPr lang="tr-TR" dirty="0" smtClean="0"/>
              <a:t>bilginin ve </a:t>
            </a:r>
            <a:r>
              <a:rPr lang="tr-TR" dirty="0"/>
              <a:t>yetenekli insan akışının sağlanmasına yardımcı </a:t>
            </a:r>
            <a:r>
              <a:rPr lang="tr-TR" dirty="0" smtClean="0"/>
              <a:t>kurumlar olarak </a:t>
            </a:r>
            <a:r>
              <a:rPr lang="tr-TR" dirty="0"/>
              <a:t>karşımıza çıkmaktadırlar. </a:t>
            </a:r>
            <a:endParaRPr lang="tr-TR" dirty="0" smtClean="0"/>
          </a:p>
          <a:p>
            <a:pPr marL="285750" indent="-285750" algn="just">
              <a:lnSpc>
                <a:spcPct val="150000"/>
              </a:lnSpc>
              <a:buFont typeface="Wingdings" panose="05000000000000000000" pitchFamily="2" charset="2"/>
              <a:buChar char="Ø"/>
            </a:pPr>
            <a:r>
              <a:rPr lang="tr-TR" dirty="0" smtClean="0"/>
              <a:t>Ayrıca </a:t>
            </a:r>
            <a:r>
              <a:rPr lang="tr-TR" dirty="0"/>
              <a:t>yükseköğretim </a:t>
            </a:r>
            <a:r>
              <a:rPr lang="tr-TR" dirty="0" smtClean="0"/>
              <a:t>kurumları çeşitli</a:t>
            </a:r>
            <a:r>
              <a:rPr lang="tr-TR" dirty="0"/>
              <a:t>, çok kültürlü ve toleransı yüksek ortamlar </a:t>
            </a:r>
            <a:r>
              <a:rPr lang="tr-TR" dirty="0" smtClean="0"/>
              <a:t>yaratarak sosyal </a:t>
            </a:r>
            <a:r>
              <a:rPr lang="tr-TR" dirty="0"/>
              <a:t>kaynaşma ve bütünleşmeyi </a:t>
            </a:r>
            <a:r>
              <a:rPr lang="tr-TR" dirty="0" smtClean="0"/>
              <a:t>sağlamaktadırlar.</a:t>
            </a:r>
            <a:endParaRPr lang="tr-TR" dirty="0"/>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Tree>
    <p:extLst>
      <p:ext uri="{BB962C8B-B14F-4D97-AF65-F5344CB8AC3E}">
        <p14:creationId xmlns:p14="http://schemas.microsoft.com/office/powerpoint/2010/main" val="3501041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44578" y="463735"/>
            <a:ext cx="8320732" cy="4247317"/>
          </a:xfrm>
          <a:prstGeom prst="rect">
            <a:avLst/>
          </a:prstGeom>
        </p:spPr>
        <p:txBody>
          <a:bodyPr wrap="square">
            <a:spAutoFit/>
          </a:bodyPr>
          <a:lstStyle/>
          <a:p>
            <a:pPr>
              <a:lnSpc>
                <a:spcPct val="150000"/>
              </a:lnSpc>
            </a:pPr>
            <a:r>
              <a:rPr lang="tr-TR" b="1" dirty="0" smtClean="0">
                <a:solidFill>
                  <a:schemeClr val="accent2"/>
                </a:solidFill>
              </a:rPr>
              <a:t>Çevresel </a:t>
            </a:r>
            <a:r>
              <a:rPr lang="tr-TR" b="1" dirty="0">
                <a:solidFill>
                  <a:schemeClr val="accent2"/>
                </a:solidFill>
              </a:rPr>
              <a:t>sürdürülebilirlik: </a:t>
            </a:r>
            <a:endParaRPr lang="tr-TR" b="1" dirty="0" smtClean="0">
              <a:solidFill>
                <a:schemeClr val="accent2"/>
              </a:solidFill>
            </a:endParaRPr>
          </a:p>
          <a:p>
            <a:pPr>
              <a:lnSpc>
                <a:spcPct val="150000"/>
              </a:lnSpc>
            </a:pPr>
            <a:r>
              <a:rPr lang="tr-TR" dirty="0" smtClean="0"/>
              <a:t>Üniversiteler </a:t>
            </a:r>
            <a:r>
              <a:rPr lang="tr-TR" dirty="0"/>
              <a:t>çevresel </a:t>
            </a:r>
            <a:r>
              <a:rPr lang="tr-TR" dirty="0" smtClean="0"/>
              <a:t>sürdürebilirliğin gelişimine </a:t>
            </a:r>
            <a:r>
              <a:rPr lang="tr-TR" dirty="0"/>
              <a:t>birçok açıdan katkı sağlayabilmektedir. </a:t>
            </a:r>
            <a:endParaRPr lang="tr-TR" dirty="0" smtClean="0"/>
          </a:p>
          <a:p>
            <a:pPr>
              <a:lnSpc>
                <a:spcPct val="150000"/>
              </a:lnSpc>
            </a:pPr>
            <a:r>
              <a:rPr lang="tr-TR" dirty="0" smtClean="0"/>
              <a:t>Bu katkılar</a:t>
            </a:r>
            <a:r>
              <a:rPr lang="tr-TR" dirty="0"/>
              <a:t>; </a:t>
            </a:r>
            <a:endParaRPr lang="tr-TR" dirty="0" smtClean="0"/>
          </a:p>
          <a:p>
            <a:pPr marL="285750" indent="-285750">
              <a:lnSpc>
                <a:spcPct val="150000"/>
              </a:lnSpc>
              <a:buFont typeface="Wingdings" panose="05000000000000000000" pitchFamily="2" charset="2"/>
              <a:buChar char="Ø"/>
            </a:pPr>
            <a:r>
              <a:rPr lang="tr-TR" dirty="0" smtClean="0"/>
              <a:t>Beşeri </a:t>
            </a:r>
            <a:r>
              <a:rPr lang="tr-TR" dirty="0"/>
              <a:t>sermaye ve </a:t>
            </a:r>
            <a:r>
              <a:rPr lang="tr-TR" dirty="0" smtClean="0"/>
              <a:t>sürdürülebilir </a:t>
            </a:r>
            <a:r>
              <a:rPr lang="tr-TR" dirty="0"/>
              <a:t>gelişme </a:t>
            </a:r>
            <a:r>
              <a:rPr lang="tr-TR" dirty="0" smtClean="0"/>
              <a:t>alanında ileri </a:t>
            </a:r>
            <a:r>
              <a:rPr lang="tr-TR" dirty="0"/>
              <a:t>eğitim programları geliştirme; </a:t>
            </a:r>
            <a:endParaRPr lang="tr-TR" dirty="0" smtClean="0"/>
          </a:p>
          <a:p>
            <a:pPr marL="285750" indent="-285750">
              <a:lnSpc>
                <a:spcPct val="150000"/>
              </a:lnSpc>
              <a:buFont typeface="Wingdings" panose="05000000000000000000" pitchFamily="2" charset="2"/>
              <a:buChar char="Ø"/>
            </a:pPr>
            <a:r>
              <a:rPr lang="tr-TR" dirty="0" smtClean="0"/>
              <a:t>Araştırma</a:t>
            </a:r>
            <a:r>
              <a:rPr lang="tr-TR" dirty="0"/>
              <a:t>, </a:t>
            </a:r>
            <a:r>
              <a:rPr lang="tr-TR" dirty="0" smtClean="0"/>
              <a:t>danışmanlık ve </a:t>
            </a:r>
            <a:r>
              <a:rPr lang="tr-TR" dirty="0"/>
              <a:t>kaynak uzman olarak rol alma, </a:t>
            </a:r>
            <a:endParaRPr lang="tr-TR" dirty="0" smtClean="0"/>
          </a:p>
          <a:p>
            <a:pPr marL="285750" indent="-285750">
              <a:lnSpc>
                <a:spcPct val="150000"/>
              </a:lnSpc>
              <a:buFont typeface="Wingdings" panose="05000000000000000000" pitchFamily="2" charset="2"/>
              <a:buChar char="Ø"/>
            </a:pPr>
            <a:r>
              <a:rPr lang="tr-TR" dirty="0" smtClean="0"/>
              <a:t>Sürdürebilirlik süreçlerinde bölgesel </a:t>
            </a:r>
            <a:r>
              <a:rPr lang="tr-TR" dirty="0"/>
              <a:t>aktörler ile kapasitenin bir araya gelmesinde </a:t>
            </a:r>
            <a:r>
              <a:rPr lang="tr-TR" dirty="0" smtClean="0"/>
              <a:t>aracılık etme</a:t>
            </a:r>
            <a:r>
              <a:rPr lang="tr-TR" dirty="0"/>
              <a:t>; </a:t>
            </a:r>
            <a:endParaRPr lang="tr-TR" dirty="0" smtClean="0"/>
          </a:p>
          <a:p>
            <a:pPr marL="285750" indent="-285750">
              <a:lnSpc>
                <a:spcPct val="150000"/>
              </a:lnSpc>
              <a:buFont typeface="Wingdings" panose="05000000000000000000" pitchFamily="2" charset="2"/>
              <a:buChar char="Ø"/>
            </a:pPr>
            <a:r>
              <a:rPr lang="tr-TR" dirty="0" smtClean="0"/>
              <a:t>Kampüs </a:t>
            </a:r>
            <a:r>
              <a:rPr lang="tr-TR" dirty="0"/>
              <a:t>yönetimi, bina tasarımı, atık yönetimi, su </a:t>
            </a:r>
            <a:r>
              <a:rPr lang="tr-TR" dirty="0" smtClean="0"/>
              <a:t>ve enerjinin </a:t>
            </a:r>
            <a:r>
              <a:rPr lang="tr-TR" dirty="0"/>
              <a:t>tasarruflu kullanımı, </a:t>
            </a:r>
            <a:endParaRPr lang="tr-TR" dirty="0" smtClean="0"/>
          </a:p>
          <a:p>
            <a:pPr marL="285750" indent="-285750">
              <a:lnSpc>
                <a:spcPct val="150000"/>
              </a:lnSpc>
              <a:buFont typeface="Wingdings" panose="05000000000000000000" pitchFamily="2" charset="2"/>
              <a:buChar char="Ø"/>
            </a:pPr>
            <a:r>
              <a:rPr lang="tr-TR" dirty="0" smtClean="0"/>
              <a:t>‘Yeşil </a:t>
            </a:r>
            <a:r>
              <a:rPr lang="tr-TR" dirty="0"/>
              <a:t>kampüs’ benzeri </a:t>
            </a:r>
            <a:r>
              <a:rPr lang="tr-TR" dirty="0" smtClean="0"/>
              <a:t>kampüs yönetiminde </a:t>
            </a:r>
            <a:r>
              <a:rPr lang="tr-TR" dirty="0"/>
              <a:t>iyi örneklerin </a:t>
            </a:r>
            <a:r>
              <a:rPr lang="tr-TR" dirty="0" smtClean="0"/>
              <a:t>gösterimi </a:t>
            </a:r>
            <a:r>
              <a:rPr lang="tr-TR" dirty="0"/>
              <a:t>gibi farklı </a:t>
            </a:r>
            <a:r>
              <a:rPr lang="tr-TR" dirty="0" smtClean="0"/>
              <a:t>alanlarda olmaktadır.</a:t>
            </a:r>
            <a:endParaRPr lang="tr-TR" dirty="0"/>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
        <p:nvSpPr>
          <p:cNvPr id="4" name="Dikdörtgen 3"/>
          <p:cNvSpPr/>
          <p:nvPr/>
        </p:nvSpPr>
        <p:spPr>
          <a:xfrm>
            <a:off x="618834" y="4918566"/>
            <a:ext cx="11009748" cy="1323439"/>
          </a:xfrm>
          <a:prstGeom prst="rect">
            <a:avLst/>
          </a:prstGeom>
        </p:spPr>
        <p:txBody>
          <a:bodyPr wrap="square">
            <a:spAutoFit/>
          </a:bodyPr>
          <a:lstStyle/>
          <a:p>
            <a:pPr algn="just"/>
            <a:r>
              <a:rPr lang="tr-TR" sz="1600" b="1" dirty="0" smtClean="0"/>
              <a:t>Kaynaklar: </a:t>
            </a:r>
          </a:p>
          <a:p>
            <a:pPr algn="just"/>
            <a:r>
              <a:rPr lang="tr-TR" sz="1600" b="1" dirty="0" smtClean="0"/>
              <a:t>- </a:t>
            </a:r>
            <a:r>
              <a:rPr lang="tr-TR" sz="1600" dirty="0" smtClean="0"/>
              <a:t>Ergun, C. (2014). «Üniversite </a:t>
            </a:r>
            <a:r>
              <a:rPr lang="tr-TR" sz="1600" dirty="0"/>
              <a:t>ve Kent İlişkisi Üzerine Görüşler: Mehmet Akif </a:t>
            </a:r>
            <a:r>
              <a:rPr lang="tr-TR" sz="1600" dirty="0" smtClean="0"/>
              <a:t>Ersoy Üniversitesi Örneği», Mehmet </a:t>
            </a:r>
            <a:r>
              <a:rPr lang="tr-TR" sz="1600" dirty="0"/>
              <a:t>Akif Ersoy Üniversitesi Eğitim Fakültesi Dergisi, Eylül 2014, Sayı 31, 216 </a:t>
            </a:r>
            <a:r>
              <a:rPr lang="tr-TR" sz="1600" dirty="0" smtClean="0"/>
              <a:t>– 237-216.</a:t>
            </a:r>
          </a:p>
          <a:p>
            <a:pPr algn="just"/>
            <a:r>
              <a:rPr lang="tr-TR" sz="1600" dirty="0" smtClean="0"/>
              <a:t>- </a:t>
            </a:r>
            <a:r>
              <a:rPr lang="tr-TR" sz="1600" dirty="0" err="1" smtClean="0"/>
              <a:t>Sankır</a:t>
            </a:r>
            <a:r>
              <a:rPr lang="tr-TR" sz="1600" dirty="0" smtClean="0"/>
              <a:t>, H. ve </a:t>
            </a:r>
            <a:r>
              <a:rPr lang="tr-TR" sz="1600" dirty="0" err="1" smtClean="0"/>
              <a:t>Sankır</a:t>
            </a:r>
            <a:r>
              <a:rPr lang="tr-TR" sz="1600" dirty="0" smtClean="0"/>
              <a:t>, Ş. (2017). «Toplumsal </a:t>
            </a:r>
            <a:r>
              <a:rPr lang="tr-TR" sz="1600" dirty="0"/>
              <a:t>Değişim Açısından </a:t>
            </a:r>
            <a:r>
              <a:rPr lang="tr-TR" sz="1600" dirty="0" smtClean="0"/>
              <a:t>Üniversite-Kent Etkileşimi </a:t>
            </a:r>
            <a:r>
              <a:rPr lang="tr-TR" sz="1600" dirty="0"/>
              <a:t>ve Algısı: Bülent Ecevit Üniversitesi Örneği», Yükseköğretim ve Bilim Dergisi, </a:t>
            </a:r>
            <a:r>
              <a:rPr lang="tr-TR" sz="1600" dirty="0" smtClean="0"/>
              <a:t>Cilt </a:t>
            </a:r>
            <a:r>
              <a:rPr lang="tr-TR" sz="1600" dirty="0"/>
              <a:t>7, </a:t>
            </a:r>
            <a:r>
              <a:rPr lang="tr-TR" sz="1600" dirty="0" smtClean="0"/>
              <a:t>Sayı </a:t>
            </a:r>
            <a:r>
              <a:rPr lang="tr-TR" sz="1600" dirty="0"/>
              <a:t>3</a:t>
            </a:r>
            <a:r>
              <a:rPr lang="tr-TR" sz="1600" dirty="0" smtClean="0"/>
              <a:t>, 473-483.</a:t>
            </a:r>
            <a:endParaRPr lang="tr-TR" sz="1600"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5310" y="1883697"/>
            <a:ext cx="3115598" cy="1407391"/>
          </a:xfrm>
          <a:prstGeom prst="rect">
            <a:avLst/>
          </a:prstGeom>
        </p:spPr>
      </p:pic>
    </p:spTree>
    <p:extLst>
      <p:ext uri="{BB962C8B-B14F-4D97-AF65-F5344CB8AC3E}">
        <p14:creationId xmlns:p14="http://schemas.microsoft.com/office/powerpoint/2010/main" val="237020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b="1" dirty="0" smtClean="0">
                <a:solidFill>
                  <a:schemeClr val="accent2"/>
                </a:solidFill>
              </a:rPr>
              <a:t>BÖLÜM-4: ETKİLİ İLETİŞİM YÖNTEMLERİ</a:t>
            </a:r>
            <a:endParaRPr lang="tr-TR" sz="4400" b="1" dirty="0">
              <a:solidFill>
                <a:schemeClr val="accent2"/>
              </a:solidFill>
            </a:endParaRPr>
          </a:p>
        </p:txBody>
      </p:sp>
      <p:sp>
        <p:nvSpPr>
          <p:cNvPr id="3" name="İçerik Yer Tutucusu 2"/>
          <p:cNvSpPr>
            <a:spLocks noGrp="1"/>
          </p:cNvSpPr>
          <p:nvPr>
            <p:ph idx="1"/>
          </p:nvPr>
        </p:nvSpPr>
        <p:spPr>
          <a:xfrm>
            <a:off x="737062" y="1836497"/>
            <a:ext cx="7704974" cy="4023360"/>
          </a:xfrm>
        </p:spPr>
        <p:txBody>
          <a:bodyPr>
            <a:normAutofit lnSpcReduction="10000"/>
          </a:bodyPr>
          <a:lstStyle/>
          <a:p>
            <a:pPr marL="0" indent="0" algn="just">
              <a:buNone/>
            </a:pPr>
            <a:r>
              <a:rPr lang="tr-TR" sz="1800" b="1" dirty="0">
                <a:solidFill>
                  <a:schemeClr val="accent2"/>
                </a:solidFill>
              </a:rPr>
              <a:t>İLETİŞİM NEDİR?</a:t>
            </a:r>
            <a:endParaRPr lang="tr-TR" sz="1800" dirty="0">
              <a:solidFill>
                <a:schemeClr val="accent2"/>
              </a:solidFill>
            </a:endParaRPr>
          </a:p>
          <a:p>
            <a:pPr algn="just">
              <a:buFont typeface="Wingdings" panose="05000000000000000000" pitchFamily="2" charset="2"/>
              <a:buChar char="§"/>
            </a:pPr>
            <a:r>
              <a:rPr lang="tr-TR" sz="1800" dirty="0" smtClean="0"/>
              <a:t>En </a:t>
            </a:r>
            <a:r>
              <a:rPr lang="tr-TR" sz="1800" dirty="0"/>
              <a:t>temel haliyle iletiş</a:t>
            </a:r>
            <a:r>
              <a:rPr lang="pt-PT" sz="1800" dirty="0"/>
              <a:t>im, g</a:t>
            </a:r>
            <a:r>
              <a:rPr lang="tr-TR" sz="1800" dirty="0" err="1"/>
              <a:t>öndericinin</a:t>
            </a:r>
            <a:r>
              <a:rPr lang="tr-TR" sz="1800" dirty="0"/>
              <a:t> uygun bir kanal aracılığıyla mesajını alıcıya aktarması olarak tanımlanır. </a:t>
            </a:r>
            <a:endParaRPr lang="tr-TR" sz="1800" dirty="0" smtClean="0"/>
          </a:p>
          <a:p>
            <a:pPr algn="just">
              <a:buFont typeface="Wingdings" panose="05000000000000000000" pitchFamily="2" charset="2"/>
              <a:buChar char="§"/>
            </a:pPr>
            <a:r>
              <a:rPr lang="en-US" sz="1800" dirty="0" err="1" smtClean="0"/>
              <a:t>Latince</a:t>
            </a:r>
            <a:r>
              <a:rPr lang="en-US" sz="1800" dirty="0" smtClean="0"/>
              <a:t> </a:t>
            </a:r>
            <a:r>
              <a:rPr lang="de-DE" sz="1800" dirty="0"/>
              <a:t>“</a:t>
            </a:r>
            <a:r>
              <a:rPr lang="en-US" sz="1800" dirty="0" err="1"/>
              <a:t>communicato</a:t>
            </a:r>
            <a:r>
              <a:rPr lang="tr-TR" sz="1800" dirty="0"/>
              <a:t>” ya da batı dillerindeki </a:t>
            </a:r>
            <a:r>
              <a:rPr lang="de-DE" sz="1800" dirty="0"/>
              <a:t>“</a:t>
            </a:r>
            <a:r>
              <a:rPr lang="fr-FR" sz="1800" dirty="0"/>
              <a:t>communication</a:t>
            </a:r>
            <a:r>
              <a:rPr lang="tr-TR" sz="1800" dirty="0"/>
              <a:t>” sözcüğünün karşılığı olan iletiş</a:t>
            </a:r>
            <a:r>
              <a:rPr lang="pt-PT" sz="1800" dirty="0"/>
              <a:t>im,</a:t>
            </a:r>
            <a:r>
              <a:rPr lang="de-DE" sz="1800" dirty="0"/>
              <a:t>“</a:t>
            </a:r>
            <a:r>
              <a:rPr lang="en-US" sz="1800" dirty="0"/>
              <a:t>common</a:t>
            </a:r>
            <a:r>
              <a:rPr lang="tr-TR" sz="1800" dirty="0"/>
              <a:t>” kökü</a:t>
            </a:r>
            <a:r>
              <a:rPr lang="nl-NL" sz="1800" dirty="0"/>
              <a:t>nden t</a:t>
            </a:r>
            <a:r>
              <a:rPr lang="tr-TR" sz="1800" dirty="0"/>
              <a:t>üremiştir ve</a:t>
            </a:r>
            <a:r>
              <a:rPr lang="de-DE" sz="1800" dirty="0"/>
              <a:t>“</a:t>
            </a:r>
            <a:r>
              <a:rPr lang="tr-TR" sz="1800" dirty="0"/>
              <a:t>ortaklaşa” ya da </a:t>
            </a:r>
            <a:r>
              <a:rPr lang="de-DE" sz="1800" dirty="0"/>
              <a:t>“</a:t>
            </a:r>
            <a:r>
              <a:rPr lang="tr-TR" sz="1800" dirty="0"/>
              <a:t>ortaklık kurma” anlamı</a:t>
            </a:r>
            <a:r>
              <a:rPr lang="pt-PT" sz="1800" dirty="0"/>
              <a:t>ndad</a:t>
            </a:r>
            <a:r>
              <a:rPr lang="tr-TR" sz="1800" dirty="0" err="1"/>
              <a:t>ır</a:t>
            </a:r>
            <a:r>
              <a:rPr lang="tr-TR" sz="1800" dirty="0"/>
              <a:t>. </a:t>
            </a:r>
            <a:endParaRPr lang="tr-TR" sz="1800" dirty="0" smtClean="0"/>
          </a:p>
          <a:p>
            <a:pPr algn="just">
              <a:buFont typeface="Wingdings" panose="05000000000000000000" pitchFamily="2" charset="2"/>
              <a:buChar char="§"/>
            </a:pPr>
            <a:r>
              <a:rPr lang="tr-TR" sz="1800" dirty="0" smtClean="0"/>
              <a:t>Bu </a:t>
            </a:r>
            <a:r>
              <a:rPr lang="tr-TR" sz="1800" dirty="0"/>
              <a:t>bağlamda iletişim bir ortaklık kurma veya ortak anlam yaratma işidir. Ortak anlam yaratma ya da ortaklık kurmanın ilk şartı ise aktarımdır.</a:t>
            </a:r>
          </a:p>
          <a:p>
            <a:pPr algn="just">
              <a:buFont typeface="Wingdings" panose="05000000000000000000" pitchFamily="2" charset="2"/>
              <a:buChar char="§"/>
            </a:pPr>
            <a:r>
              <a:rPr lang="en-US" sz="1800" dirty="0" err="1" smtClean="0"/>
              <a:t>İletişim</a:t>
            </a:r>
            <a:r>
              <a:rPr lang="en-US" sz="1800" dirty="0"/>
              <a:t>,  </a:t>
            </a:r>
            <a:r>
              <a:rPr lang="en-US" sz="1800" dirty="0" err="1"/>
              <a:t>bilgi</a:t>
            </a:r>
            <a:r>
              <a:rPr lang="en-US" sz="1800" dirty="0"/>
              <a:t>, </a:t>
            </a:r>
            <a:r>
              <a:rPr lang="en-US" sz="1800" dirty="0" err="1"/>
              <a:t>düşünce</a:t>
            </a:r>
            <a:r>
              <a:rPr lang="en-US" sz="1800" dirty="0"/>
              <a:t>, </a:t>
            </a:r>
            <a:r>
              <a:rPr lang="en-US" sz="1800" dirty="0" err="1"/>
              <a:t>tutum</a:t>
            </a:r>
            <a:r>
              <a:rPr lang="en-US" sz="1800" dirty="0"/>
              <a:t> </a:t>
            </a:r>
            <a:r>
              <a:rPr lang="en-US" sz="1800" dirty="0" err="1"/>
              <a:t>ve</a:t>
            </a:r>
            <a:r>
              <a:rPr lang="en-US" sz="1800" dirty="0"/>
              <a:t> </a:t>
            </a:r>
            <a:r>
              <a:rPr lang="en-US" sz="1800" dirty="0" err="1"/>
              <a:t>duyguların</a:t>
            </a:r>
            <a:r>
              <a:rPr lang="en-US" sz="1800" dirty="0"/>
              <a:t> </a:t>
            </a:r>
            <a:r>
              <a:rPr lang="en-US" sz="1800" dirty="0" err="1"/>
              <a:t>bir</a:t>
            </a:r>
            <a:r>
              <a:rPr lang="en-US" sz="1800" dirty="0"/>
              <a:t> </a:t>
            </a:r>
            <a:r>
              <a:rPr lang="en-US" sz="1800" dirty="0" err="1"/>
              <a:t>birey</a:t>
            </a:r>
            <a:r>
              <a:rPr lang="en-US" sz="1800" dirty="0"/>
              <a:t> </a:t>
            </a:r>
            <a:r>
              <a:rPr lang="en-US" sz="1800" dirty="0" err="1"/>
              <a:t>ya</a:t>
            </a:r>
            <a:r>
              <a:rPr lang="en-US" sz="1800" dirty="0"/>
              <a:t> da </a:t>
            </a:r>
            <a:r>
              <a:rPr lang="en-US" sz="1800" dirty="0" err="1"/>
              <a:t>grup</a:t>
            </a:r>
            <a:r>
              <a:rPr lang="en-US" sz="1800" dirty="0"/>
              <a:t> </a:t>
            </a:r>
            <a:r>
              <a:rPr lang="en-US" sz="1800" dirty="0" err="1"/>
              <a:t>tarafından</a:t>
            </a:r>
            <a:r>
              <a:rPr lang="en-US" sz="1800" dirty="0"/>
              <a:t> </a:t>
            </a:r>
            <a:r>
              <a:rPr lang="en-US" sz="1800" dirty="0" err="1"/>
              <a:t>diğer</a:t>
            </a:r>
            <a:r>
              <a:rPr lang="en-US" sz="1800" dirty="0"/>
              <a:t> </a:t>
            </a:r>
            <a:r>
              <a:rPr lang="en-US" sz="1800" dirty="0" err="1"/>
              <a:t>birey</a:t>
            </a:r>
            <a:r>
              <a:rPr lang="en-US" sz="1800" dirty="0"/>
              <a:t> </a:t>
            </a:r>
            <a:r>
              <a:rPr lang="en-US" sz="1800" dirty="0" err="1"/>
              <a:t>ya</a:t>
            </a:r>
            <a:r>
              <a:rPr lang="en-US" sz="1800" dirty="0"/>
              <a:t> da </a:t>
            </a:r>
            <a:r>
              <a:rPr lang="en-US" sz="1800" dirty="0" err="1"/>
              <a:t>gruba</a:t>
            </a:r>
            <a:r>
              <a:rPr lang="en-US" sz="1800" dirty="0"/>
              <a:t> </a:t>
            </a:r>
            <a:r>
              <a:rPr lang="en-US" sz="1800" dirty="0" err="1"/>
              <a:t>semboller</a:t>
            </a:r>
            <a:r>
              <a:rPr lang="en-US" sz="1800" dirty="0"/>
              <a:t> </a:t>
            </a:r>
            <a:r>
              <a:rPr lang="en-US" sz="1800" dirty="0" err="1"/>
              <a:t>aracılığıyla</a:t>
            </a:r>
            <a:r>
              <a:rPr lang="en-US" sz="1800" dirty="0"/>
              <a:t> </a:t>
            </a:r>
            <a:r>
              <a:rPr lang="en-US" sz="1800" dirty="0" err="1"/>
              <a:t>aktarılmasıdır</a:t>
            </a:r>
            <a:r>
              <a:rPr lang="en-US" sz="1800" dirty="0"/>
              <a:t>. </a:t>
            </a:r>
            <a:endParaRPr lang="tr-TR" sz="1800" dirty="0" smtClean="0"/>
          </a:p>
          <a:p>
            <a:pPr algn="just">
              <a:buFont typeface="Wingdings" panose="05000000000000000000" pitchFamily="2" charset="2"/>
              <a:buChar char="§"/>
            </a:pPr>
            <a:r>
              <a:rPr lang="en-US" sz="1800" dirty="0" err="1" smtClean="0"/>
              <a:t>İletişim</a:t>
            </a:r>
            <a:r>
              <a:rPr lang="en-US" sz="1800" dirty="0" smtClean="0"/>
              <a:t> </a:t>
            </a:r>
            <a:r>
              <a:rPr lang="en-US" sz="1800" dirty="0" err="1"/>
              <a:t>bireyler</a:t>
            </a:r>
            <a:r>
              <a:rPr lang="en-US" sz="1800" dirty="0"/>
              <a:t>, </a:t>
            </a:r>
            <a:r>
              <a:rPr lang="en-US" sz="1800" dirty="0" err="1"/>
              <a:t>toplumlar</a:t>
            </a:r>
            <a:r>
              <a:rPr lang="en-US" sz="1800" dirty="0"/>
              <a:t> </a:t>
            </a:r>
            <a:r>
              <a:rPr lang="en-US" sz="1800" dirty="0" err="1"/>
              <a:t>ve</a:t>
            </a:r>
            <a:r>
              <a:rPr lang="en-US" sz="1800" dirty="0"/>
              <a:t> </a:t>
            </a:r>
            <a:r>
              <a:rPr lang="en-US" sz="1800" dirty="0" err="1"/>
              <a:t>kültürler</a:t>
            </a:r>
            <a:r>
              <a:rPr lang="en-US" sz="1800" dirty="0"/>
              <a:t> </a:t>
            </a:r>
            <a:r>
              <a:rPr lang="en-US" sz="1800" dirty="0" err="1"/>
              <a:t>arasındaki</a:t>
            </a:r>
            <a:r>
              <a:rPr lang="en-US" sz="1800" dirty="0"/>
              <a:t> </a:t>
            </a:r>
            <a:r>
              <a:rPr lang="en-US" sz="1800" dirty="0" err="1"/>
              <a:t>bağıntıyı</a:t>
            </a:r>
            <a:r>
              <a:rPr lang="en-US" sz="1800" dirty="0"/>
              <a:t> </a:t>
            </a:r>
            <a:r>
              <a:rPr lang="en-US" sz="1800" dirty="0" err="1"/>
              <a:t>oluşturur</a:t>
            </a:r>
            <a:r>
              <a:rPr lang="en-US" sz="1800" dirty="0"/>
              <a:t>. </a:t>
            </a:r>
            <a:r>
              <a:rPr lang="en-US" sz="1800" dirty="0" err="1"/>
              <a:t>Semboller</a:t>
            </a:r>
            <a:r>
              <a:rPr lang="en-US" sz="1800" dirty="0"/>
              <a:t> </a:t>
            </a:r>
            <a:r>
              <a:rPr lang="en-US" sz="1800" dirty="0" err="1"/>
              <a:t>aracılığıyla</a:t>
            </a:r>
            <a:r>
              <a:rPr lang="en-US" sz="1800" dirty="0"/>
              <a:t> </a:t>
            </a:r>
            <a:r>
              <a:rPr lang="en-US" sz="1800" dirty="0" err="1"/>
              <a:t>ger</a:t>
            </a:r>
            <a:r>
              <a:rPr lang="pt-PT" sz="1800" dirty="0"/>
              <a:t>ç</a:t>
            </a:r>
            <a:r>
              <a:rPr lang="en-US" sz="1800" dirty="0" err="1"/>
              <a:t>ekleşen</a:t>
            </a:r>
            <a:r>
              <a:rPr lang="en-US" sz="1800" dirty="0"/>
              <a:t> </a:t>
            </a:r>
            <a:r>
              <a:rPr lang="en-US" sz="1800" dirty="0" err="1"/>
              <a:t>iletişim</a:t>
            </a:r>
            <a:r>
              <a:rPr lang="en-US" sz="1800" dirty="0"/>
              <a:t>, </a:t>
            </a:r>
            <a:r>
              <a:rPr lang="en-US" sz="1800" dirty="0" err="1"/>
              <a:t>kaynaktan</a:t>
            </a:r>
            <a:r>
              <a:rPr lang="en-US" sz="1800" dirty="0"/>
              <a:t> </a:t>
            </a:r>
            <a:r>
              <a:rPr lang="en-US" sz="1800" dirty="0" err="1"/>
              <a:t>hedefe</a:t>
            </a:r>
            <a:r>
              <a:rPr lang="en-US" sz="1800" dirty="0"/>
              <a:t> </a:t>
            </a:r>
            <a:r>
              <a:rPr lang="en-US" sz="1800" dirty="0" err="1"/>
              <a:t>ama</a:t>
            </a:r>
            <a:r>
              <a:rPr lang="pt-PT" sz="1800" dirty="0"/>
              <a:t>ç</a:t>
            </a:r>
            <a:r>
              <a:rPr lang="en-US" sz="1800" dirty="0" err="1"/>
              <a:t>lı</a:t>
            </a:r>
            <a:r>
              <a:rPr lang="en-US" sz="1800" dirty="0"/>
              <a:t> </a:t>
            </a:r>
            <a:r>
              <a:rPr lang="en-US" sz="1800" dirty="0" err="1"/>
              <a:t>olarak</a:t>
            </a:r>
            <a:r>
              <a:rPr lang="en-US" sz="1800" dirty="0"/>
              <a:t> </a:t>
            </a:r>
            <a:r>
              <a:rPr lang="en-US" sz="1800" dirty="0" err="1"/>
              <a:t>bilgi</a:t>
            </a:r>
            <a:r>
              <a:rPr lang="en-US" sz="1800" dirty="0"/>
              <a:t> </a:t>
            </a:r>
            <a:r>
              <a:rPr lang="en-US" sz="1800" dirty="0" err="1"/>
              <a:t>aktarımı</a:t>
            </a:r>
            <a:r>
              <a:rPr lang="en-US" sz="1800" dirty="0"/>
              <a:t> </a:t>
            </a:r>
            <a:r>
              <a:rPr lang="en-US" sz="1800" dirty="0" err="1"/>
              <a:t>işidir</a:t>
            </a:r>
            <a:r>
              <a:rPr lang="en-US" sz="1800" dirty="0" smtClean="0"/>
              <a:t>.</a:t>
            </a:r>
            <a:endParaRPr lang="tr-TR" sz="18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8869" y="2572940"/>
            <a:ext cx="3407641" cy="2273383"/>
          </a:xfrm>
          <a:prstGeom prst="rect">
            <a:avLst/>
          </a:prstGeom>
        </p:spPr>
      </p:pic>
    </p:spTree>
    <p:extLst>
      <p:ext uri="{BB962C8B-B14F-4D97-AF65-F5344CB8AC3E}">
        <p14:creationId xmlns:p14="http://schemas.microsoft.com/office/powerpoint/2010/main" val="27603333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16688" y="160954"/>
            <a:ext cx="9085931" cy="6186309"/>
          </a:xfrm>
          <a:prstGeom prst="rect">
            <a:avLst/>
          </a:prstGeom>
        </p:spPr>
        <p:txBody>
          <a:bodyPr wrap="square">
            <a:spAutoFit/>
          </a:bodyPr>
          <a:lstStyle/>
          <a:p>
            <a:pPr algn="just"/>
            <a:r>
              <a:rPr lang="tr-TR" b="1" dirty="0">
                <a:solidFill>
                  <a:schemeClr val="accent2"/>
                </a:solidFill>
              </a:rPr>
              <a:t>NEDEN İLETİŞİM?</a:t>
            </a:r>
          </a:p>
          <a:p>
            <a:pPr marL="285750" indent="-285750" algn="just">
              <a:lnSpc>
                <a:spcPct val="150000"/>
              </a:lnSpc>
              <a:buFont typeface="Wingdings" panose="05000000000000000000" pitchFamily="2" charset="2"/>
              <a:buChar char="§"/>
            </a:pPr>
            <a:r>
              <a:rPr lang="tr-TR" dirty="0" smtClean="0"/>
              <a:t>Toplum </a:t>
            </a:r>
            <a:r>
              <a:rPr lang="tr-TR" dirty="0"/>
              <a:t>dediğimiz olgu insanlar arası etkileşimle var olan bir olgudur. İnsan ise belirli bir toplum içinde yaşayan ve o toplumu inşa eden sosyal bir varlıktır. </a:t>
            </a:r>
            <a:endParaRPr lang="tr-TR" dirty="0" smtClean="0"/>
          </a:p>
          <a:p>
            <a:pPr marL="285750" indent="-285750" algn="just">
              <a:lnSpc>
                <a:spcPct val="150000"/>
              </a:lnSpc>
              <a:buFont typeface="Wingdings" panose="05000000000000000000" pitchFamily="2" charset="2"/>
              <a:buChar char="§"/>
            </a:pPr>
            <a:r>
              <a:rPr lang="tr-TR" dirty="0" smtClean="0"/>
              <a:t>Sağlıklı </a:t>
            </a:r>
            <a:r>
              <a:rPr lang="tr-TR" dirty="0"/>
              <a:t>bir toplum yapısının oluşması insanların topluma uyumlu bireyler olarak yaşamlarını daha ileriye götürebilmeleri ancak bu etkileşim sonucunda gerçekleşebilir. </a:t>
            </a:r>
            <a:endParaRPr lang="tr-TR" dirty="0" smtClean="0"/>
          </a:p>
          <a:p>
            <a:pPr marL="285750" indent="-285750" algn="just">
              <a:lnSpc>
                <a:spcPct val="150000"/>
              </a:lnSpc>
              <a:buFont typeface="Wingdings" panose="05000000000000000000" pitchFamily="2" charset="2"/>
              <a:buChar char="§"/>
            </a:pPr>
            <a:r>
              <a:rPr lang="tr-TR" dirty="0" smtClean="0"/>
              <a:t>Dolayısıyla </a:t>
            </a:r>
            <a:r>
              <a:rPr lang="tr-TR" dirty="0"/>
              <a:t>“iletişim” insanın zorunlu bir eylemi olarak karşımıza çıkarmaktadır. </a:t>
            </a:r>
            <a:r>
              <a:rPr lang="tr-TR" dirty="0" smtClean="0"/>
              <a:t>Bu </a:t>
            </a:r>
            <a:r>
              <a:rPr lang="tr-TR" dirty="0"/>
              <a:t>zorunluluk aynı şekilde toplumsal yaşamın bir parçası olan üniversite hayatı </a:t>
            </a:r>
            <a:r>
              <a:rPr lang="tr-TR" dirty="0" smtClean="0"/>
              <a:t>için de </a:t>
            </a:r>
            <a:r>
              <a:rPr lang="tr-TR" dirty="0"/>
              <a:t>söz konusudur. </a:t>
            </a:r>
            <a:endParaRPr lang="tr-TR" dirty="0" smtClean="0"/>
          </a:p>
          <a:p>
            <a:pPr marL="285750" indent="-285750" algn="just">
              <a:lnSpc>
                <a:spcPct val="150000"/>
              </a:lnSpc>
              <a:buFont typeface="Wingdings" panose="05000000000000000000" pitchFamily="2" charset="2"/>
              <a:buChar char="§"/>
            </a:pPr>
            <a:r>
              <a:rPr lang="tr-TR" dirty="0" smtClean="0"/>
              <a:t>Üniversite </a:t>
            </a:r>
            <a:r>
              <a:rPr lang="tr-TR" dirty="0"/>
              <a:t>ortamları çok kültürlü ortamlardır. Üniversiteye gelen her öğrenci kendi yaşadığı coğrafyanın kültürüyle birlikte gelmektedir. </a:t>
            </a:r>
            <a:endParaRPr lang="tr-TR" dirty="0" smtClean="0"/>
          </a:p>
          <a:p>
            <a:pPr marL="285750" indent="-285750" algn="just">
              <a:lnSpc>
                <a:spcPct val="150000"/>
              </a:lnSpc>
              <a:buFont typeface="Wingdings" panose="05000000000000000000" pitchFamily="2" charset="2"/>
              <a:buChar char="§"/>
            </a:pPr>
            <a:r>
              <a:rPr lang="tr-TR" dirty="0" smtClean="0"/>
              <a:t>Bireylere </a:t>
            </a:r>
            <a:r>
              <a:rPr lang="tr-TR" dirty="0"/>
              <a:t>birbirlerinden istifade ederek kendilerini geliştirebilecek önemli fırsatlar sunan böyle bir ortamda insanların birbirlerini anlamaya ve birbirleriyle sağlıklı bir ilişki yürütmeye daha çok ihtiyaçları vardır. </a:t>
            </a:r>
            <a:endParaRPr lang="tr-TR" dirty="0" smtClean="0"/>
          </a:p>
          <a:p>
            <a:pPr marL="285750" indent="-285750" algn="just">
              <a:lnSpc>
                <a:spcPct val="150000"/>
              </a:lnSpc>
              <a:buFont typeface="Wingdings" panose="05000000000000000000" pitchFamily="2" charset="2"/>
              <a:buChar char="§"/>
            </a:pPr>
            <a:r>
              <a:rPr lang="tr-TR" dirty="0" smtClean="0"/>
              <a:t>Sağlıklı </a:t>
            </a:r>
            <a:r>
              <a:rPr lang="tr-TR" dirty="0"/>
              <a:t>iletişim kurabilen her birey toplumun diğer insanlar vasıtasıyla sunmuş olduğu fırsatlardan daha çok istifade edebilmektedir. </a:t>
            </a:r>
            <a:endParaRPr lang="tr-TR" dirty="0" smtClean="0"/>
          </a:p>
          <a:p>
            <a:pPr marL="285750" indent="-285750" algn="just">
              <a:lnSpc>
                <a:spcPct val="150000"/>
              </a:lnSpc>
              <a:buFont typeface="Wingdings" panose="05000000000000000000" pitchFamily="2" charset="2"/>
              <a:buChar char="§"/>
            </a:pPr>
            <a:r>
              <a:rPr lang="tr-TR" dirty="0" smtClean="0"/>
              <a:t>Bu </a:t>
            </a:r>
            <a:r>
              <a:rPr lang="tr-TR" dirty="0"/>
              <a:t>sebeple </a:t>
            </a:r>
            <a:r>
              <a:rPr lang="tr-TR" dirty="0" smtClean="0"/>
              <a:t>üniversite </a:t>
            </a:r>
            <a:r>
              <a:rPr lang="tr-TR" dirty="0"/>
              <a:t>hayatında sağlıklı iletişim kurabilmek bir kat daha önem kazanmaktadır. </a:t>
            </a: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5055" y="1694873"/>
            <a:ext cx="2395249" cy="2895600"/>
          </a:xfrm>
          <a:prstGeom prst="rect">
            <a:avLst/>
          </a:prstGeom>
        </p:spPr>
      </p:pic>
    </p:spTree>
    <p:extLst>
      <p:ext uri="{BB962C8B-B14F-4D97-AF65-F5344CB8AC3E}">
        <p14:creationId xmlns:p14="http://schemas.microsoft.com/office/powerpoint/2010/main" val="3838597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98764" y="529671"/>
            <a:ext cx="8645236" cy="5078313"/>
          </a:xfrm>
          <a:prstGeom prst="rect">
            <a:avLst/>
          </a:prstGeom>
        </p:spPr>
        <p:txBody>
          <a:bodyPr wrap="square">
            <a:spAutoFit/>
          </a:bodyPr>
          <a:lstStyle/>
          <a:p>
            <a:pPr>
              <a:lnSpc>
                <a:spcPct val="150000"/>
              </a:lnSpc>
            </a:pPr>
            <a:r>
              <a:rPr lang="tr-TR" b="1" dirty="0" smtClean="0">
                <a:solidFill>
                  <a:schemeClr val="accent2"/>
                </a:solidFill>
              </a:rPr>
              <a:t>İLETİŞİMDE SİMGELER</a:t>
            </a:r>
          </a:p>
          <a:p>
            <a:pPr marL="285750" indent="-285750" algn="just">
              <a:lnSpc>
                <a:spcPct val="150000"/>
              </a:lnSpc>
              <a:buFont typeface="Wingdings" panose="05000000000000000000" pitchFamily="2" charset="2"/>
              <a:buChar char="§"/>
            </a:pPr>
            <a:r>
              <a:rPr lang="tr-TR" dirty="0" smtClean="0"/>
              <a:t>Simgeler, toplumların ya da kişilerin geçmişi ve çevreleri ile etkileşimleri sonucu ortaya çıkan ürünlerdir. </a:t>
            </a:r>
          </a:p>
          <a:p>
            <a:pPr marL="285750" indent="-285750" algn="just">
              <a:lnSpc>
                <a:spcPct val="150000"/>
              </a:lnSpc>
              <a:buFont typeface="Wingdings" panose="05000000000000000000" pitchFamily="2" charset="2"/>
              <a:buChar char="§"/>
            </a:pPr>
            <a:r>
              <a:rPr lang="tr-TR" dirty="0" smtClean="0"/>
              <a:t>En basit haliyle a-r-a-b-a söz dizini harflerin yana yana gelmesi oluşmuş motorlu bir taşıtı ifade etmek oluşmuş bir semboldür. </a:t>
            </a:r>
          </a:p>
          <a:p>
            <a:pPr marL="285750" indent="-285750" algn="just">
              <a:lnSpc>
                <a:spcPct val="150000"/>
              </a:lnSpc>
              <a:buFont typeface="Wingdings" panose="05000000000000000000" pitchFamily="2" charset="2"/>
              <a:buChar char="§"/>
            </a:pPr>
            <a:r>
              <a:rPr lang="tr-TR" dirty="0" smtClean="0"/>
              <a:t>Ama bu sembol her birey için farklı marka ya da model bir aracı çağrıştırabilir. </a:t>
            </a:r>
          </a:p>
          <a:p>
            <a:pPr marL="285750" indent="-285750" algn="just">
              <a:lnSpc>
                <a:spcPct val="150000"/>
              </a:lnSpc>
              <a:buFont typeface="Wingdings" panose="05000000000000000000" pitchFamily="2" charset="2"/>
              <a:buChar char="§"/>
            </a:pPr>
            <a:r>
              <a:rPr lang="tr-TR" dirty="0" smtClean="0"/>
              <a:t>Ancak araba sözcüğü genel olarak </a:t>
            </a:r>
            <a:r>
              <a:rPr lang="tr-TR" dirty="0" err="1" smtClean="0"/>
              <a:t>Türkçe’yi</a:t>
            </a:r>
            <a:r>
              <a:rPr lang="tr-TR" dirty="0" smtClean="0"/>
              <a:t> bilen herkes için dört tekerleği olan, içine binilebilen motorlu bir taşıtı ifade etmektedir. </a:t>
            </a:r>
          </a:p>
          <a:p>
            <a:pPr marL="285750" indent="-285750" algn="just">
              <a:lnSpc>
                <a:spcPct val="150000"/>
              </a:lnSpc>
              <a:buFont typeface="Wingdings" panose="05000000000000000000" pitchFamily="2" charset="2"/>
              <a:buChar char="§"/>
            </a:pPr>
            <a:r>
              <a:rPr lang="tr-TR" dirty="0" smtClean="0"/>
              <a:t>Buradan hareketle simgeler kendiliğinden ortaya çıkmaz. Onlara anlam kazandıran toplumsal ya da kültürel yaşamdır. Simgeler, iletişimi anlamlandıran sembollerdir. </a:t>
            </a:r>
          </a:p>
          <a:p>
            <a:pPr marL="285750" indent="-285750" algn="just">
              <a:lnSpc>
                <a:spcPct val="150000"/>
              </a:lnSpc>
              <a:buFont typeface="Wingdings" panose="05000000000000000000" pitchFamily="2" charset="2"/>
              <a:buChar char="§"/>
            </a:pPr>
            <a:r>
              <a:rPr lang="tr-TR" dirty="0" smtClean="0"/>
              <a:t>Özetle </a:t>
            </a:r>
            <a:r>
              <a:rPr lang="tr-TR" dirty="0"/>
              <a:t>simgeler, mesajın oluşturulmasında kullanılan, işaretler, semboller ve jestler simge olarak tanımlanır. İletişimde anlam yaratmanın aracısı simgelerdir. </a:t>
            </a: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1836" y="2068945"/>
            <a:ext cx="2588491" cy="2588491"/>
          </a:xfrm>
          <a:prstGeom prst="rect">
            <a:avLst/>
          </a:prstGeom>
        </p:spPr>
      </p:pic>
    </p:spTree>
    <p:extLst>
      <p:ext uri="{BB962C8B-B14F-4D97-AF65-F5344CB8AC3E}">
        <p14:creationId xmlns:p14="http://schemas.microsoft.com/office/powerpoint/2010/main" val="1599338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17236" y="106451"/>
            <a:ext cx="10954328" cy="6294031"/>
          </a:xfrm>
          <a:prstGeom prst="rect">
            <a:avLst/>
          </a:prstGeom>
        </p:spPr>
        <p:txBody>
          <a:bodyPr wrap="square">
            <a:spAutoFit/>
          </a:bodyPr>
          <a:lstStyle/>
          <a:p>
            <a:pPr algn="just" fontAlgn="base">
              <a:lnSpc>
                <a:spcPct val="150000"/>
              </a:lnSpc>
              <a:spcAft>
                <a:spcPts val="1500"/>
              </a:spcAft>
            </a:pPr>
            <a:r>
              <a:rPr lang="tr-TR" dirty="0"/>
              <a:t>En genel haliyle iletişimde </a:t>
            </a:r>
            <a:r>
              <a:rPr lang="tr-TR" b="1" dirty="0"/>
              <a:t>iki türden </a:t>
            </a:r>
            <a:r>
              <a:rPr lang="tr-TR" dirty="0"/>
              <a:t>simge kullanılır: </a:t>
            </a:r>
            <a:endParaRPr lang="tr-TR" b="1" kern="0" dirty="0" smtClean="0">
              <a:solidFill>
                <a:srgbClr val="000000"/>
              </a:solidFill>
              <a:uFill>
                <a:solidFill>
                  <a:srgbClr val="000000"/>
                </a:solidFill>
              </a:uFill>
              <a:ea typeface="Calibri" panose="020F0502020204030204" pitchFamily="34" charset="0"/>
            </a:endParaRPr>
          </a:p>
          <a:p>
            <a:pPr marL="342900" lvl="0" indent="-342900" algn="just" fontAlgn="base">
              <a:lnSpc>
                <a:spcPct val="150000"/>
              </a:lnSpc>
              <a:spcAft>
                <a:spcPts val="1500"/>
              </a:spcAft>
              <a:buFont typeface="+mj-lt"/>
              <a:buAutoNum type="alphaLcPeriod"/>
            </a:pPr>
            <a:r>
              <a:rPr lang="de-DE" b="1" kern="0" dirty="0" smtClean="0">
                <a:solidFill>
                  <a:schemeClr val="accent2"/>
                </a:solidFill>
                <a:uFill>
                  <a:solidFill>
                    <a:srgbClr val="000000"/>
                  </a:solidFill>
                </a:uFill>
                <a:ea typeface="Calibri" panose="020F0502020204030204" pitchFamily="34" charset="0"/>
              </a:rPr>
              <a:t>Do</a:t>
            </a:r>
            <a:r>
              <a:rPr lang="tr-TR" b="1" kern="0" dirty="0" err="1">
                <a:solidFill>
                  <a:schemeClr val="accent2"/>
                </a:solidFill>
                <a:uFill>
                  <a:solidFill>
                    <a:srgbClr val="000000"/>
                  </a:solidFill>
                </a:uFill>
                <a:ea typeface="Calibri" panose="020F0502020204030204" pitchFamily="34" charset="0"/>
              </a:rPr>
              <a:t>ğal</a:t>
            </a:r>
            <a:r>
              <a:rPr lang="tr-TR" b="1" kern="0" dirty="0">
                <a:solidFill>
                  <a:schemeClr val="accent2"/>
                </a:solidFill>
                <a:uFill>
                  <a:solidFill>
                    <a:srgbClr val="000000"/>
                  </a:solidFill>
                </a:uFill>
                <a:ea typeface="Calibri" panose="020F0502020204030204" pitchFamily="34" charset="0"/>
              </a:rPr>
              <a:t> simgeler:</a:t>
            </a:r>
            <a:r>
              <a:rPr lang="tr-TR" kern="0" dirty="0">
                <a:solidFill>
                  <a:schemeClr val="accent2"/>
                </a:solidFill>
                <a:uFill>
                  <a:solidFill>
                    <a:srgbClr val="000000"/>
                  </a:solidFill>
                </a:uFill>
                <a:ea typeface="Calibri" panose="020F0502020204030204" pitchFamily="34" charset="0"/>
              </a:rPr>
              <a:t> </a:t>
            </a:r>
            <a:r>
              <a:rPr lang="tr-TR" kern="0" dirty="0">
                <a:solidFill>
                  <a:srgbClr val="000000"/>
                </a:solidFill>
                <a:uFill>
                  <a:solidFill>
                    <a:srgbClr val="000000"/>
                  </a:solidFill>
                </a:uFill>
                <a:ea typeface="Calibri" panose="020F0502020204030204" pitchFamily="34" charset="0"/>
              </a:rPr>
              <a:t>Temsil ettiği nesne ile doğal ve ger</a:t>
            </a:r>
            <a:r>
              <a:rPr lang="pt-PT" kern="0" dirty="0">
                <a:solidFill>
                  <a:srgbClr val="000000"/>
                </a:solidFill>
                <a:uFill>
                  <a:solidFill>
                    <a:srgbClr val="000000"/>
                  </a:solidFill>
                </a:uFill>
                <a:ea typeface="Calibri" panose="020F0502020204030204" pitchFamily="34" charset="0"/>
              </a:rPr>
              <a:t>ç</a:t>
            </a:r>
            <a:r>
              <a:rPr lang="tr-TR" kern="0" dirty="0">
                <a:solidFill>
                  <a:srgbClr val="000000"/>
                </a:solidFill>
                <a:uFill>
                  <a:solidFill>
                    <a:srgbClr val="000000"/>
                  </a:solidFill>
                </a:uFill>
                <a:ea typeface="Calibri" panose="020F0502020204030204" pitchFamily="34" charset="0"/>
              </a:rPr>
              <a:t>ek bir bağ i</a:t>
            </a:r>
            <a:r>
              <a:rPr lang="pt-PT" kern="0" dirty="0">
                <a:solidFill>
                  <a:srgbClr val="000000"/>
                </a:solidFill>
                <a:uFill>
                  <a:solidFill>
                    <a:srgbClr val="000000"/>
                  </a:solidFill>
                </a:uFill>
                <a:ea typeface="Calibri" panose="020F0502020204030204" pitchFamily="34" charset="0"/>
              </a:rPr>
              <a:t>ç</a:t>
            </a:r>
            <a:r>
              <a:rPr lang="tr-TR" kern="0" dirty="0">
                <a:solidFill>
                  <a:srgbClr val="000000"/>
                </a:solidFill>
                <a:uFill>
                  <a:solidFill>
                    <a:srgbClr val="000000"/>
                  </a:solidFill>
                </a:uFill>
                <a:ea typeface="Calibri" panose="020F0502020204030204" pitchFamily="34" charset="0"/>
              </a:rPr>
              <a:t>inde olan işaretlerdir. Bu simgelerin anlamı ile doğal bir bağı vardır. Bir başka deyişle bu bağ neden-sonuç ilişkisine dayalıdır. Bu simgelerin temel anlamı iletişim kurmak değildir. Doğal bir olgunun sonucu olarak ortaya çıkmışlardır. Simge, rastlantı</a:t>
            </a:r>
            <a:r>
              <a:rPr lang="pt-PT" kern="0" dirty="0">
                <a:solidFill>
                  <a:srgbClr val="000000"/>
                </a:solidFill>
                <a:uFill>
                  <a:solidFill>
                    <a:srgbClr val="000000"/>
                  </a:solidFill>
                </a:uFill>
                <a:ea typeface="Calibri" panose="020F0502020204030204" pitchFamily="34" charset="0"/>
              </a:rPr>
              <a:t>sal de</a:t>
            </a:r>
            <a:r>
              <a:rPr lang="tr-TR" kern="0" dirty="0" err="1">
                <a:solidFill>
                  <a:srgbClr val="000000"/>
                </a:solidFill>
                <a:uFill>
                  <a:solidFill>
                    <a:srgbClr val="000000"/>
                  </a:solidFill>
                </a:uFill>
                <a:ea typeface="Calibri" panose="020F0502020204030204" pitchFamily="34" charset="0"/>
              </a:rPr>
              <a:t>ğildir</a:t>
            </a:r>
            <a:r>
              <a:rPr lang="tr-TR" kern="0" dirty="0">
                <a:solidFill>
                  <a:srgbClr val="000000"/>
                </a:solidFill>
                <a:uFill>
                  <a:solidFill>
                    <a:srgbClr val="000000"/>
                  </a:solidFill>
                </a:uFill>
                <a:ea typeface="Calibri" panose="020F0502020204030204" pitchFamily="34" charset="0"/>
              </a:rPr>
              <a:t>. Dumanın çıkması doğal bir simgedir. Duman varsa ateş vardır. Ayrıca bulut ise yağmurun simgesidir. </a:t>
            </a:r>
          </a:p>
          <a:p>
            <a:pPr marL="342900" lvl="0" indent="-342900" algn="just" fontAlgn="base">
              <a:lnSpc>
                <a:spcPct val="150000"/>
              </a:lnSpc>
              <a:spcAft>
                <a:spcPts val="1500"/>
              </a:spcAft>
              <a:buFont typeface="+mj-lt"/>
              <a:buAutoNum type="alphaLcPeriod"/>
            </a:pPr>
            <a:r>
              <a:rPr lang="de-DE" b="1" kern="0" dirty="0">
                <a:solidFill>
                  <a:schemeClr val="accent2"/>
                </a:solidFill>
                <a:uFill>
                  <a:solidFill>
                    <a:srgbClr val="000000"/>
                  </a:solidFill>
                </a:uFill>
                <a:ea typeface="Calibri" panose="020F0502020204030204" pitchFamily="34" charset="0"/>
              </a:rPr>
              <a:t> </a:t>
            </a:r>
            <a:r>
              <a:rPr lang="tr-TR" b="1" kern="0" dirty="0" err="1">
                <a:solidFill>
                  <a:schemeClr val="accent2"/>
                </a:solidFill>
                <a:uFill>
                  <a:solidFill>
                    <a:srgbClr val="000000"/>
                  </a:solidFill>
                </a:uFill>
                <a:ea typeface="Calibri" panose="020F0502020204030204" pitchFamily="34" charset="0"/>
              </a:rPr>
              <a:t>Uzlaşımsal</a:t>
            </a:r>
            <a:r>
              <a:rPr lang="tr-TR" b="1" kern="0" dirty="0">
                <a:solidFill>
                  <a:schemeClr val="accent2"/>
                </a:solidFill>
                <a:uFill>
                  <a:solidFill>
                    <a:srgbClr val="000000"/>
                  </a:solidFill>
                </a:uFill>
                <a:ea typeface="Calibri" panose="020F0502020204030204" pitchFamily="34" charset="0"/>
              </a:rPr>
              <a:t> simgeler: </a:t>
            </a:r>
            <a:r>
              <a:rPr lang="de-DE" kern="0" dirty="0">
                <a:solidFill>
                  <a:srgbClr val="000000"/>
                </a:solidFill>
                <a:uFill>
                  <a:solidFill>
                    <a:srgbClr val="000000"/>
                  </a:solidFill>
                </a:uFill>
                <a:ea typeface="Calibri" panose="020F0502020204030204" pitchFamily="34" charset="0"/>
              </a:rPr>
              <a:t>Do</a:t>
            </a:r>
            <a:r>
              <a:rPr lang="tr-TR" kern="0" dirty="0" err="1">
                <a:solidFill>
                  <a:srgbClr val="000000"/>
                </a:solidFill>
                <a:uFill>
                  <a:solidFill>
                    <a:srgbClr val="000000"/>
                  </a:solidFill>
                </a:uFill>
                <a:ea typeface="Calibri" panose="020F0502020204030204" pitchFamily="34" charset="0"/>
              </a:rPr>
              <a:t>ğal</a:t>
            </a:r>
            <a:r>
              <a:rPr lang="tr-TR" kern="0" dirty="0">
                <a:solidFill>
                  <a:srgbClr val="000000"/>
                </a:solidFill>
                <a:uFill>
                  <a:solidFill>
                    <a:srgbClr val="000000"/>
                  </a:solidFill>
                </a:uFill>
                <a:ea typeface="Calibri" panose="020F0502020204030204" pitchFamily="34" charset="0"/>
              </a:rPr>
              <a:t> simgelerden farklı olarak </a:t>
            </a:r>
            <a:r>
              <a:rPr lang="tr-TR" kern="0" dirty="0" err="1">
                <a:solidFill>
                  <a:srgbClr val="000000"/>
                </a:solidFill>
                <a:uFill>
                  <a:solidFill>
                    <a:srgbClr val="000000"/>
                  </a:solidFill>
                </a:uFill>
                <a:ea typeface="Calibri" panose="020F0502020204030204" pitchFamily="34" charset="0"/>
              </a:rPr>
              <a:t>uzlaşımsal</a:t>
            </a:r>
            <a:r>
              <a:rPr lang="tr-TR" kern="0" dirty="0">
                <a:solidFill>
                  <a:srgbClr val="000000"/>
                </a:solidFill>
                <a:uFill>
                  <a:solidFill>
                    <a:srgbClr val="000000"/>
                  </a:solidFill>
                </a:uFill>
                <a:ea typeface="Calibri" panose="020F0502020204030204" pitchFamily="34" charset="0"/>
              </a:rPr>
              <a:t> simgelerin yaratılış amacı iletişim kurmaktır. Bu simgelerin anlamlanmasında doğal bir illiyet bağı aranmaz ve anlamlarını, simgeyi kullananlar arasındaki uzlaşı belirler. Trafikte giderken karşıdan gelen aracın </a:t>
            </a:r>
            <a:r>
              <a:rPr lang="tr-TR" kern="0" dirty="0" err="1">
                <a:solidFill>
                  <a:srgbClr val="000000"/>
                </a:solidFill>
                <a:uFill>
                  <a:solidFill>
                    <a:srgbClr val="000000"/>
                  </a:solidFill>
                </a:uFill>
                <a:ea typeface="Calibri" panose="020F0502020204030204" pitchFamily="34" charset="0"/>
              </a:rPr>
              <a:t>sellektör</a:t>
            </a:r>
            <a:r>
              <a:rPr lang="tr-TR" kern="0" dirty="0">
                <a:solidFill>
                  <a:srgbClr val="000000"/>
                </a:solidFill>
                <a:uFill>
                  <a:solidFill>
                    <a:srgbClr val="000000"/>
                  </a:solidFill>
                </a:uFill>
                <a:ea typeface="Calibri" panose="020F0502020204030204" pitchFamily="34" charset="0"/>
              </a:rPr>
              <a:t> yapması </a:t>
            </a:r>
            <a:r>
              <a:rPr lang="tr-TR" kern="0" dirty="0" err="1">
                <a:solidFill>
                  <a:srgbClr val="000000"/>
                </a:solidFill>
                <a:uFill>
                  <a:solidFill>
                    <a:srgbClr val="000000"/>
                  </a:solidFill>
                </a:uFill>
                <a:ea typeface="Calibri" panose="020F0502020204030204" pitchFamily="34" charset="0"/>
              </a:rPr>
              <a:t>uzlaşımsal</a:t>
            </a:r>
            <a:r>
              <a:rPr lang="tr-TR" kern="0" dirty="0">
                <a:solidFill>
                  <a:srgbClr val="000000"/>
                </a:solidFill>
                <a:uFill>
                  <a:solidFill>
                    <a:srgbClr val="000000"/>
                  </a:solidFill>
                </a:uFill>
                <a:ea typeface="Calibri" panose="020F0502020204030204" pitchFamily="34" charset="0"/>
              </a:rPr>
              <a:t> bir simgedir. İşaret üzerinde  uzlaşmanın sonucu bu durum radar olarak anlam bulur. </a:t>
            </a:r>
            <a:r>
              <a:rPr lang="tr-TR" kern="0" dirty="0" err="1">
                <a:solidFill>
                  <a:srgbClr val="000000"/>
                </a:solidFill>
                <a:uFill>
                  <a:solidFill>
                    <a:srgbClr val="000000"/>
                  </a:solidFill>
                </a:uFill>
                <a:ea typeface="Calibri" panose="020F0502020204030204" pitchFamily="34" charset="0"/>
              </a:rPr>
              <a:t>Uzlaşısal</a:t>
            </a:r>
            <a:r>
              <a:rPr lang="tr-TR" kern="0" dirty="0">
                <a:solidFill>
                  <a:srgbClr val="000000"/>
                </a:solidFill>
                <a:uFill>
                  <a:solidFill>
                    <a:srgbClr val="000000"/>
                  </a:solidFill>
                </a:uFill>
                <a:ea typeface="Calibri" panose="020F0502020204030204" pitchFamily="34" charset="0"/>
              </a:rPr>
              <a:t> simgelerin iki işlevi vardır. Bunlardan ilki </a:t>
            </a:r>
            <a:r>
              <a:rPr lang="tr-TR" b="1" kern="0" dirty="0">
                <a:solidFill>
                  <a:srgbClr val="000000"/>
                </a:solidFill>
                <a:uFill>
                  <a:solidFill>
                    <a:srgbClr val="000000"/>
                  </a:solidFill>
                </a:uFill>
                <a:ea typeface="Calibri" panose="020F0502020204030204" pitchFamily="34" charset="0"/>
              </a:rPr>
              <a:t>etki, </a:t>
            </a:r>
            <a:r>
              <a:rPr lang="tr-TR" kern="0" dirty="0">
                <a:solidFill>
                  <a:srgbClr val="000000"/>
                </a:solidFill>
                <a:uFill>
                  <a:solidFill>
                    <a:srgbClr val="000000"/>
                  </a:solidFill>
                </a:uFill>
                <a:ea typeface="Calibri" panose="020F0502020204030204" pitchFamily="34" charset="0"/>
              </a:rPr>
              <a:t>diğeri ise </a:t>
            </a:r>
            <a:r>
              <a:rPr lang="tr-TR" b="1" kern="0" dirty="0">
                <a:solidFill>
                  <a:srgbClr val="000000"/>
                </a:solidFill>
                <a:uFill>
                  <a:solidFill>
                    <a:srgbClr val="000000"/>
                  </a:solidFill>
                </a:uFill>
                <a:ea typeface="Calibri" panose="020F0502020204030204" pitchFamily="34" charset="0"/>
              </a:rPr>
              <a:t>temsil </a:t>
            </a:r>
            <a:r>
              <a:rPr lang="tr-TR" kern="0" dirty="0">
                <a:solidFill>
                  <a:srgbClr val="000000"/>
                </a:solidFill>
                <a:uFill>
                  <a:solidFill>
                    <a:srgbClr val="000000"/>
                  </a:solidFill>
                </a:uFill>
                <a:ea typeface="Calibri" panose="020F0502020204030204" pitchFamily="34" charset="0"/>
              </a:rPr>
              <a:t>işlevidir. </a:t>
            </a:r>
            <a:r>
              <a:rPr lang="tr-TR" b="1" kern="0" dirty="0">
                <a:solidFill>
                  <a:srgbClr val="000000"/>
                </a:solidFill>
                <a:uFill>
                  <a:solidFill>
                    <a:srgbClr val="000000"/>
                  </a:solidFill>
                </a:uFill>
                <a:ea typeface="Calibri" panose="020F0502020204030204" pitchFamily="34" charset="0"/>
              </a:rPr>
              <a:t>Etki iş</a:t>
            </a:r>
            <a:r>
              <a:rPr lang="it-IT" b="1" kern="0" dirty="0">
                <a:solidFill>
                  <a:srgbClr val="000000"/>
                </a:solidFill>
                <a:uFill>
                  <a:solidFill>
                    <a:srgbClr val="000000"/>
                  </a:solidFill>
                </a:uFill>
                <a:ea typeface="Calibri" panose="020F0502020204030204" pitchFamily="34" charset="0"/>
              </a:rPr>
              <a:t>levi; </a:t>
            </a:r>
            <a:r>
              <a:rPr lang="tr-TR" kern="0" dirty="0">
                <a:solidFill>
                  <a:srgbClr val="000000"/>
                </a:solidFill>
                <a:uFill>
                  <a:solidFill>
                    <a:srgbClr val="000000"/>
                  </a:solidFill>
                </a:uFill>
                <a:ea typeface="Calibri" panose="020F0502020204030204" pitchFamily="34" charset="0"/>
              </a:rPr>
              <a:t>bir </a:t>
            </a:r>
            <a:r>
              <a:rPr lang="tr-TR" kern="0" dirty="0" err="1">
                <a:solidFill>
                  <a:srgbClr val="000000"/>
                </a:solidFill>
                <a:uFill>
                  <a:solidFill>
                    <a:srgbClr val="000000"/>
                  </a:solidFill>
                </a:uFill>
                <a:ea typeface="Calibri" panose="020F0502020204030204" pitchFamily="34" charset="0"/>
              </a:rPr>
              <a:t>uzlaşımsal</a:t>
            </a:r>
            <a:r>
              <a:rPr lang="tr-TR" kern="0" dirty="0">
                <a:solidFill>
                  <a:srgbClr val="000000"/>
                </a:solidFill>
                <a:uFill>
                  <a:solidFill>
                    <a:srgbClr val="000000"/>
                  </a:solidFill>
                </a:uFill>
                <a:ea typeface="Calibri" panose="020F0502020204030204" pitchFamily="34" charset="0"/>
              </a:rPr>
              <a:t> simgenin doğrudan karşıdakinin davranışına yön vermesi amacıyla kullanımı durumunda söz konusudur (trafikte </a:t>
            </a:r>
            <a:r>
              <a:rPr lang="tr-TR" kern="0" dirty="0" err="1">
                <a:solidFill>
                  <a:srgbClr val="000000"/>
                </a:solidFill>
                <a:uFill>
                  <a:solidFill>
                    <a:srgbClr val="000000"/>
                  </a:solidFill>
                </a:uFill>
                <a:ea typeface="Calibri" panose="020F0502020204030204" pitchFamily="34" charset="0"/>
              </a:rPr>
              <a:t>sellektör</a:t>
            </a:r>
            <a:r>
              <a:rPr lang="tr-TR" kern="0" dirty="0">
                <a:solidFill>
                  <a:srgbClr val="000000"/>
                </a:solidFill>
                <a:uFill>
                  <a:solidFill>
                    <a:srgbClr val="000000"/>
                  </a:solidFill>
                </a:uFill>
                <a:ea typeface="Calibri" panose="020F0502020204030204" pitchFamily="34" charset="0"/>
              </a:rPr>
              <a:t> sonrası hız kesmek). </a:t>
            </a:r>
            <a:r>
              <a:rPr lang="tr-TR" b="1" kern="0" dirty="0">
                <a:solidFill>
                  <a:srgbClr val="000000"/>
                </a:solidFill>
                <a:uFill>
                  <a:solidFill>
                    <a:srgbClr val="000000"/>
                  </a:solidFill>
                </a:uFill>
                <a:ea typeface="Calibri" panose="020F0502020204030204" pitchFamily="34" charset="0"/>
              </a:rPr>
              <a:t>Temsil iş</a:t>
            </a:r>
            <a:r>
              <a:rPr lang="it-IT" b="1" kern="0" dirty="0">
                <a:solidFill>
                  <a:srgbClr val="000000"/>
                </a:solidFill>
                <a:uFill>
                  <a:solidFill>
                    <a:srgbClr val="000000"/>
                  </a:solidFill>
                </a:uFill>
                <a:ea typeface="Calibri" panose="020F0502020204030204" pitchFamily="34" charset="0"/>
              </a:rPr>
              <a:t>levi; </a:t>
            </a:r>
            <a:r>
              <a:rPr lang="tr-TR" kern="0" dirty="0">
                <a:solidFill>
                  <a:srgbClr val="000000"/>
                </a:solidFill>
                <a:uFill>
                  <a:solidFill>
                    <a:srgbClr val="000000"/>
                  </a:solidFill>
                </a:uFill>
                <a:ea typeface="Calibri" panose="020F0502020204030204" pitchFamily="34" charset="0"/>
              </a:rPr>
              <a:t>bir simge bir şeyi temsilen niteliyorsa söz konusudur. Temsil işlevine sahip, uyaranlar, temsil ettikleri nesneyi niteleyecek </a:t>
            </a:r>
            <a:r>
              <a:rPr lang="tr-TR" kern="0" dirty="0" err="1">
                <a:solidFill>
                  <a:srgbClr val="000000"/>
                </a:solidFill>
                <a:uFill>
                  <a:solidFill>
                    <a:srgbClr val="000000"/>
                  </a:solidFill>
                </a:uFill>
                <a:ea typeface="Calibri" panose="020F0502020204030204" pitchFamily="34" charset="0"/>
              </a:rPr>
              <a:t>bi</a:t>
            </a:r>
            <a:r>
              <a:rPr lang="pt-PT" kern="0" dirty="0">
                <a:solidFill>
                  <a:srgbClr val="000000"/>
                </a:solidFill>
                <a:uFill>
                  <a:solidFill>
                    <a:srgbClr val="000000"/>
                  </a:solidFill>
                </a:uFill>
                <a:ea typeface="Calibri" panose="020F0502020204030204" pitchFamily="34" charset="0"/>
              </a:rPr>
              <a:t>ç</a:t>
            </a:r>
            <a:r>
              <a:rPr lang="tr-TR" kern="0" dirty="0">
                <a:solidFill>
                  <a:srgbClr val="000000"/>
                </a:solidFill>
                <a:uFill>
                  <a:solidFill>
                    <a:srgbClr val="000000"/>
                  </a:solidFill>
                </a:uFill>
                <a:ea typeface="Calibri" panose="020F0502020204030204" pitchFamily="34" charset="0"/>
              </a:rPr>
              <a:t>imde anlamlandırılırlar. Bu durumda simge, ger</a:t>
            </a:r>
            <a:r>
              <a:rPr lang="pt-PT" kern="0" dirty="0">
                <a:solidFill>
                  <a:srgbClr val="000000"/>
                </a:solidFill>
                <a:uFill>
                  <a:solidFill>
                    <a:srgbClr val="000000"/>
                  </a:solidFill>
                </a:uFill>
                <a:ea typeface="Calibri" panose="020F0502020204030204" pitchFamily="34" charset="0"/>
              </a:rPr>
              <a:t>ç</a:t>
            </a:r>
            <a:r>
              <a:rPr lang="tr-TR" kern="0" dirty="0">
                <a:solidFill>
                  <a:srgbClr val="000000"/>
                </a:solidFill>
                <a:uFill>
                  <a:solidFill>
                    <a:srgbClr val="000000"/>
                  </a:solidFill>
                </a:uFill>
                <a:ea typeface="Calibri" panose="020F0502020204030204" pitchFamily="34" charset="0"/>
              </a:rPr>
              <a:t>ekteki anlamını</a:t>
            </a:r>
            <a:r>
              <a:rPr lang="de-DE" kern="0" dirty="0">
                <a:solidFill>
                  <a:srgbClr val="000000"/>
                </a:solidFill>
                <a:uFill>
                  <a:solidFill>
                    <a:srgbClr val="000000"/>
                  </a:solidFill>
                </a:uFill>
                <a:ea typeface="Calibri" panose="020F0502020204030204" pitchFamily="34" charset="0"/>
              </a:rPr>
              <a:t>n d</a:t>
            </a:r>
            <a:r>
              <a:rPr lang="tr-TR" kern="0" dirty="0">
                <a:solidFill>
                  <a:srgbClr val="000000"/>
                </a:solidFill>
                <a:uFill>
                  <a:solidFill>
                    <a:srgbClr val="000000"/>
                  </a:solidFill>
                </a:uFill>
                <a:ea typeface="Calibri" panose="020F0502020204030204" pitchFamily="34" charset="0"/>
              </a:rPr>
              <a:t>ışında bir anlamı temsil etmek i</a:t>
            </a:r>
            <a:r>
              <a:rPr lang="pt-PT" kern="0" dirty="0">
                <a:solidFill>
                  <a:srgbClr val="000000"/>
                </a:solidFill>
                <a:uFill>
                  <a:solidFill>
                    <a:srgbClr val="000000"/>
                  </a:solidFill>
                </a:uFill>
                <a:ea typeface="Calibri" panose="020F0502020204030204" pitchFamily="34" charset="0"/>
              </a:rPr>
              <a:t>ç</a:t>
            </a:r>
            <a:r>
              <a:rPr lang="tr-TR" kern="0" dirty="0">
                <a:solidFill>
                  <a:srgbClr val="000000"/>
                </a:solidFill>
                <a:uFill>
                  <a:solidFill>
                    <a:srgbClr val="000000"/>
                  </a:solidFill>
                </a:uFill>
                <a:ea typeface="Calibri" panose="020F0502020204030204" pitchFamily="34" charset="0"/>
              </a:rPr>
              <a:t>in kullanılır (bayrağın bağımsızlık timsali olması).</a:t>
            </a:r>
            <a:endParaRPr lang="tr-TR" u="none" strike="noStrike" kern="0" spc="0" dirty="0">
              <a:solidFill>
                <a:srgbClr val="000000"/>
              </a:solidFill>
              <a:effectLst/>
              <a:uFill>
                <a:solidFill>
                  <a:srgbClr val="000000"/>
                </a:solidFill>
              </a:uFill>
              <a:ea typeface="Calibri" panose="020F0502020204030204" pitchFamily="34" charset="0"/>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Tree>
    <p:extLst>
      <p:ext uri="{BB962C8B-B14F-4D97-AF65-F5344CB8AC3E}">
        <p14:creationId xmlns:p14="http://schemas.microsoft.com/office/powerpoint/2010/main" val="42829708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2322" y="332695"/>
            <a:ext cx="10945091" cy="5909310"/>
          </a:xfrm>
          <a:prstGeom prst="rect">
            <a:avLst/>
          </a:prstGeom>
        </p:spPr>
        <p:txBody>
          <a:bodyPr wrap="square">
            <a:spAutoFit/>
          </a:bodyPr>
          <a:lstStyle/>
          <a:p>
            <a:pPr>
              <a:lnSpc>
                <a:spcPct val="150000"/>
              </a:lnSpc>
            </a:pPr>
            <a:r>
              <a:rPr lang="tr-TR" b="1" dirty="0" smtClean="0">
                <a:solidFill>
                  <a:schemeClr val="accent2"/>
                </a:solidFill>
              </a:rPr>
              <a:t>İLETİŞİMİN AMACI, ÖNEMİ VE İŞLEVLERİ</a:t>
            </a:r>
          </a:p>
          <a:p>
            <a:pPr marL="285750" indent="-285750">
              <a:lnSpc>
                <a:spcPct val="150000"/>
              </a:lnSpc>
              <a:buFont typeface="Wingdings" panose="05000000000000000000" pitchFamily="2" charset="2"/>
              <a:buChar char="§"/>
            </a:pPr>
            <a:r>
              <a:rPr lang="tr-TR" dirty="0" smtClean="0"/>
              <a:t> Amaçsız </a:t>
            </a:r>
            <a:r>
              <a:rPr lang="tr-TR" dirty="0"/>
              <a:t>bir iletişim düşünülemez. Her insanın karşısındaki kişiyle iletişime geçerken mutlaka bir amacı vardır. </a:t>
            </a:r>
            <a:r>
              <a:rPr lang="tr-TR" dirty="0" smtClean="0"/>
              <a:t>Burada temel </a:t>
            </a:r>
            <a:r>
              <a:rPr lang="tr-TR" dirty="0"/>
              <a:t>amaç iletişim sürecinde etkileme ve etkilenmek; hedefte davranış değişikliği oluşturmaktır. </a:t>
            </a:r>
            <a:endParaRPr lang="tr-TR" dirty="0" smtClean="0"/>
          </a:p>
          <a:p>
            <a:pPr marL="285750" indent="-285750">
              <a:lnSpc>
                <a:spcPct val="150000"/>
              </a:lnSpc>
              <a:buFont typeface="Wingdings" panose="05000000000000000000" pitchFamily="2" charset="2"/>
              <a:buChar char="§"/>
            </a:pPr>
            <a:r>
              <a:rPr lang="tr-TR" dirty="0" smtClean="0"/>
              <a:t>İletişim </a:t>
            </a:r>
            <a:r>
              <a:rPr lang="tr-TR" dirty="0"/>
              <a:t>olmaksızın insanların birbirlerini etkilemeleri, ilişki kurmaları, anlaşabilmeleri ve dolayısıyla da bir arada yaşayabilmeleri olası değildir. </a:t>
            </a:r>
            <a:endParaRPr lang="tr-TR" dirty="0" smtClean="0"/>
          </a:p>
          <a:p>
            <a:pPr marL="285750" indent="-285750">
              <a:lnSpc>
                <a:spcPct val="150000"/>
              </a:lnSpc>
              <a:buFont typeface="Wingdings" panose="05000000000000000000" pitchFamily="2" charset="2"/>
              <a:buChar char="§"/>
            </a:pPr>
            <a:r>
              <a:rPr lang="tr-TR" dirty="0" smtClean="0"/>
              <a:t>İletişim</a:t>
            </a:r>
            <a:r>
              <a:rPr lang="tr-TR" dirty="0"/>
              <a:t>, pek çok insan için kafa yormayı gerektirmeyen gündelik yaşamın olağan akışı içinde kendiliğinden ortaya çıkan ve yürüyüp giden bir süreçtir. </a:t>
            </a:r>
            <a:endParaRPr lang="tr-TR" dirty="0" smtClean="0"/>
          </a:p>
          <a:p>
            <a:pPr marL="285750" indent="-285750">
              <a:lnSpc>
                <a:spcPct val="150000"/>
              </a:lnSpc>
              <a:buFont typeface="Wingdings" panose="05000000000000000000" pitchFamily="2" charset="2"/>
              <a:buChar char="§"/>
            </a:pPr>
            <a:r>
              <a:rPr lang="tr-TR" dirty="0" smtClean="0"/>
              <a:t>Ancak konuya bilimsel yaklaşıldığında durum bu kadar basit değildir. </a:t>
            </a:r>
            <a:r>
              <a:rPr lang="tr-TR" b="1" dirty="0" smtClean="0"/>
              <a:t>Öncelikle </a:t>
            </a:r>
            <a:r>
              <a:rPr lang="tr-TR" b="1" dirty="0"/>
              <a:t>iletişim eylemi için:</a:t>
            </a:r>
          </a:p>
          <a:p>
            <a:pPr marL="285750" indent="-285750">
              <a:lnSpc>
                <a:spcPct val="150000"/>
              </a:lnSpc>
              <a:buFont typeface="Wingdings" panose="05000000000000000000" pitchFamily="2" charset="2"/>
              <a:buChar char="Ø"/>
            </a:pPr>
            <a:r>
              <a:rPr lang="tr-TR" dirty="0" smtClean="0"/>
              <a:t>Her </a:t>
            </a:r>
            <a:r>
              <a:rPr lang="tr-TR" dirty="0"/>
              <a:t>zaman iki tarafa ihtiyaç vardır. Taraflardan biri iletiyi gönderir, diğer ise iletiyi kabul eder ya da anlar. Süreç içerisinde tarafların rolleri değişkenlik gösterebilir.  </a:t>
            </a:r>
          </a:p>
          <a:p>
            <a:pPr marL="285750" indent="-285750">
              <a:lnSpc>
                <a:spcPct val="150000"/>
              </a:lnSpc>
              <a:buFont typeface="Wingdings" panose="05000000000000000000" pitchFamily="2" charset="2"/>
              <a:buChar char="Ø"/>
            </a:pPr>
            <a:r>
              <a:rPr lang="tr-TR" dirty="0" smtClean="0"/>
              <a:t>İletişim </a:t>
            </a:r>
            <a:r>
              <a:rPr lang="tr-TR" dirty="0"/>
              <a:t>simgeler aracılığıyla gerçekleşir. Ancak bireyler toplumsal yaşam içinde bu simgelere o denli alışıktırlar ki; bunların birer simge ya da gösterge olduğunu fark etmezler. </a:t>
            </a:r>
          </a:p>
          <a:p>
            <a:pPr marL="285750" indent="-285750">
              <a:lnSpc>
                <a:spcPct val="150000"/>
              </a:lnSpc>
              <a:buFont typeface="Wingdings" panose="05000000000000000000" pitchFamily="2" charset="2"/>
              <a:buChar char="Ø"/>
            </a:pPr>
            <a:r>
              <a:rPr lang="tr-TR" dirty="0" smtClean="0"/>
              <a:t>İletişim </a:t>
            </a:r>
            <a:r>
              <a:rPr lang="tr-TR" dirty="0"/>
              <a:t>sırasında göstergeler anlamlarına göre yorumlanmaktadır. Simgelerin kullanımı üzerinde anlamsal bir uzlaşı vardır ve burada önemli olan nesnenin kendisi değil, temsil ettikleri iletişim sürecini anlamlandırmaktadır. </a:t>
            </a: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Tree>
    <p:extLst>
      <p:ext uri="{BB962C8B-B14F-4D97-AF65-F5344CB8AC3E}">
        <p14:creationId xmlns:p14="http://schemas.microsoft.com/office/powerpoint/2010/main" val="39490135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92179" y="375655"/>
            <a:ext cx="10612581" cy="5866350"/>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tr-TR" dirty="0"/>
              <a:t>Bu özelliklerden de anlaşılacağı üzere, iletişim hayatın her anında vardır. Ancak hayatın rutin akışı içinde bireyler bu unsurları fark bile edememektedir. Sadece iletişime ilişkin sorun yaşandığında konu hakkındaki eğitim gereksinimi bireylerine karşısına çıkmaktadır. İyi niyetli olarak ortaya konulan bir davranış ya da simgelerin yanlış kullanılması iletişim sürecinde kopmalara neden olduğunda bireyler şaşırmakta yanlış yaptıkları noktayı tespit etmeye çalışmaktadır. </a:t>
            </a:r>
          </a:p>
          <a:p>
            <a:pPr marL="285750" indent="-285750" algn="just">
              <a:lnSpc>
                <a:spcPct val="150000"/>
              </a:lnSpc>
              <a:buFont typeface="Wingdings" panose="05000000000000000000" pitchFamily="2" charset="2"/>
              <a:buChar char="§"/>
            </a:pPr>
            <a:r>
              <a:rPr lang="tr-TR" dirty="0" smtClean="0"/>
              <a:t>Bireyin </a:t>
            </a:r>
            <a:r>
              <a:rPr lang="tr-TR" dirty="0"/>
              <a:t>iletişim kurması bir gereksinim olmasının yanında her düzeyde bir amaca da hizmet eder </a:t>
            </a:r>
            <a:r>
              <a:rPr lang="tr-TR" dirty="0" smtClean="0"/>
              <a:t>niteliktedir. Ancak </a:t>
            </a:r>
            <a:r>
              <a:rPr lang="tr-TR" dirty="0"/>
              <a:t>bu amaçlar şahsi çıkarlara göre şekillenmemelidir. </a:t>
            </a:r>
            <a:endParaRPr lang="tr-TR" dirty="0" smtClean="0"/>
          </a:p>
          <a:p>
            <a:pPr marL="285750" indent="-285750" algn="just">
              <a:lnSpc>
                <a:spcPct val="150000"/>
              </a:lnSpc>
              <a:buFont typeface="Wingdings" panose="05000000000000000000" pitchFamily="2" charset="2"/>
              <a:buChar char="§"/>
            </a:pPr>
            <a:r>
              <a:rPr lang="tr-TR" dirty="0" smtClean="0"/>
              <a:t>İnsan </a:t>
            </a:r>
            <a:r>
              <a:rPr lang="tr-TR" dirty="0"/>
              <a:t>diğer insanların haklarını gözeterek ve onlar içinde iyi şeyler olmasını dileyerek bir takım amaçlar belirleyebilir. </a:t>
            </a:r>
            <a:endParaRPr lang="tr-TR" dirty="0" smtClean="0"/>
          </a:p>
          <a:p>
            <a:pPr marL="285750" indent="-285750" algn="just">
              <a:lnSpc>
                <a:spcPct val="150000"/>
              </a:lnSpc>
              <a:buFont typeface="Wingdings" panose="05000000000000000000" pitchFamily="2" charset="2"/>
              <a:buChar char="§"/>
            </a:pPr>
            <a:r>
              <a:rPr lang="tr-TR" dirty="0" smtClean="0"/>
              <a:t>Aksi </a:t>
            </a:r>
            <a:r>
              <a:rPr lang="tr-TR" dirty="0"/>
              <a:t>takdirde sadece çıkar ekseninde belirlenen amaçlar zamanla kişiyi toplumdan soyutlayacak ve onu yalnızlaştıracaktır. </a:t>
            </a:r>
            <a:endParaRPr lang="tr-TR" dirty="0" smtClean="0"/>
          </a:p>
          <a:p>
            <a:pPr marL="285750" indent="-285750" algn="just">
              <a:lnSpc>
                <a:spcPct val="150000"/>
              </a:lnSpc>
              <a:buFont typeface="Wingdings" panose="05000000000000000000" pitchFamily="2" charset="2"/>
              <a:buChar char="§"/>
            </a:pPr>
            <a:r>
              <a:rPr lang="tr-TR" dirty="0" smtClean="0"/>
              <a:t>Bu </a:t>
            </a:r>
            <a:r>
              <a:rPr lang="tr-TR" dirty="0"/>
              <a:t>şekilde bireysel çıkarlar etrafında şekillendirilen amaçlar kişiyi kısa vadede bir takım sonuçlara ulaştırsa da uzun vadede daha iyi bir noktaya taşımayacaktır. </a:t>
            </a:r>
            <a:endParaRPr lang="tr-TR" dirty="0" smtClean="0"/>
          </a:p>
          <a:p>
            <a:pPr marL="285750" indent="-285750" algn="just">
              <a:lnSpc>
                <a:spcPct val="150000"/>
              </a:lnSpc>
              <a:buFont typeface="Wingdings" panose="05000000000000000000" pitchFamily="2" charset="2"/>
              <a:buChar char="§"/>
            </a:pPr>
            <a:r>
              <a:rPr lang="tr-TR" dirty="0" smtClean="0"/>
              <a:t>O </a:t>
            </a:r>
            <a:r>
              <a:rPr lang="tr-TR" dirty="0"/>
              <a:t>halde etkili iletişimin en temel şartı “çıkar amaçlı olmaması ve samimiyete dayalı” olmasıdır. </a:t>
            </a: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Tree>
    <p:extLst>
      <p:ext uri="{BB962C8B-B14F-4D97-AF65-F5344CB8AC3E}">
        <p14:creationId xmlns:p14="http://schemas.microsoft.com/office/powerpoint/2010/main" val="1284300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nvSpPr>
        <p:spPr>
          <a:xfrm>
            <a:off x="656468" y="1380638"/>
            <a:ext cx="10058400" cy="476154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tr-TR" sz="2400" dirty="0" smtClean="0">
                <a:solidFill>
                  <a:schemeClr val="accent1">
                    <a:lumMod val="75000"/>
                  </a:schemeClr>
                </a:solidFill>
              </a:rPr>
              <a:t>Üniversitenin Vizyonu Nedir?</a:t>
            </a:r>
          </a:p>
          <a:p>
            <a:pPr algn="just">
              <a:buFont typeface="Wingdings" panose="05000000000000000000" pitchFamily="2" charset="2"/>
              <a:buChar char="Ø"/>
            </a:pPr>
            <a:r>
              <a:rPr lang="tr-TR" dirty="0" smtClean="0">
                <a:solidFill>
                  <a:schemeClr val="accent1">
                    <a:lumMod val="75000"/>
                  </a:schemeClr>
                </a:solidFill>
              </a:rPr>
              <a:t> </a:t>
            </a:r>
            <a:r>
              <a:rPr lang="tr-TR" dirty="0" smtClean="0">
                <a:solidFill>
                  <a:schemeClr val="tx1"/>
                </a:solidFill>
              </a:rPr>
              <a:t>Üniversitelerin temeli bilimsel rasyonaliteye dayanır</a:t>
            </a:r>
            <a:r>
              <a:rPr lang="tr-TR" dirty="0">
                <a:solidFill>
                  <a:schemeClr val="tx1"/>
                </a:solidFill>
              </a:rPr>
              <a:t>.</a:t>
            </a:r>
          </a:p>
          <a:p>
            <a:pPr algn="just">
              <a:buFont typeface="Wingdings" panose="05000000000000000000" pitchFamily="2" charset="2"/>
              <a:buChar char="Ø"/>
            </a:pPr>
            <a:r>
              <a:rPr lang="tr-TR" dirty="0" smtClean="0">
                <a:solidFill>
                  <a:schemeClr val="tx1"/>
                </a:solidFill>
              </a:rPr>
              <a:t> Üniversite </a:t>
            </a:r>
            <a:r>
              <a:rPr lang="tr-TR" dirty="0">
                <a:solidFill>
                  <a:schemeClr val="tx1"/>
                </a:solidFill>
              </a:rPr>
              <a:t>bilimin üstünlüğü fikrine sahip </a:t>
            </a:r>
            <a:r>
              <a:rPr lang="tr-TR" dirty="0" smtClean="0">
                <a:solidFill>
                  <a:schemeClr val="tx1"/>
                </a:solidFill>
              </a:rPr>
              <a:t>çıkar, </a:t>
            </a:r>
            <a:r>
              <a:rPr lang="tr-TR" dirty="0">
                <a:solidFill>
                  <a:schemeClr val="tx1"/>
                </a:solidFill>
              </a:rPr>
              <a:t>onu </a:t>
            </a:r>
            <a:r>
              <a:rPr lang="tr-TR" dirty="0" smtClean="0">
                <a:solidFill>
                  <a:schemeClr val="tx1"/>
                </a:solidFill>
              </a:rPr>
              <a:t>korur ve bu fikri </a:t>
            </a:r>
            <a:r>
              <a:rPr lang="tr-TR" dirty="0">
                <a:solidFill>
                  <a:schemeClr val="tx1"/>
                </a:solidFill>
              </a:rPr>
              <a:t>ideolojilere, siyasî çıkarlara alet </a:t>
            </a:r>
            <a:r>
              <a:rPr lang="tr-TR" dirty="0" smtClean="0">
                <a:solidFill>
                  <a:schemeClr val="tx1"/>
                </a:solidFill>
              </a:rPr>
              <a:t>etmez.</a:t>
            </a:r>
            <a:endParaRPr lang="tr-TR" dirty="0">
              <a:solidFill>
                <a:schemeClr val="tx1"/>
              </a:solidFill>
            </a:endParaRPr>
          </a:p>
          <a:p>
            <a:pPr algn="just">
              <a:buFont typeface="Wingdings" panose="05000000000000000000" pitchFamily="2" charset="2"/>
              <a:buChar char="Ø"/>
            </a:pPr>
            <a:r>
              <a:rPr lang="tr-TR" dirty="0" smtClean="0">
                <a:solidFill>
                  <a:schemeClr val="tx1"/>
                </a:solidFill>
              </a:rPr>
              <a:t> Üniversite </a:t>
            </a:r>
            <a:r>
              <a:rPr lang="tr-TR" dirty="0">
                <a:solidFill>
                  <a:schemeClr val="tx1"/>
                </a:solidFill>
              </a:rPr>
              <a:t>siyasî konularda yerine göre görüş </a:t>
            </a:r>
            <a:r>
              <a:rPr lang="tr-TR" dirty="0" smtClean="0">
                <a:solidFill>
                  <a:schemeClr val="tx1"/>
                </a:solidFill>
              </a:rPr>
              <a:t>bildirir; ancak siyaset yapmaz.</a:t>
            </a:r>
            <a:endParaRPr lang="tr-TR" dirty="0">
              <a:solidFill>
                <a:schemeClr val="tx1"/>
              </a:solidFill>
            </a:endParaRPr>
          </a:p>
          <a:p>
            <a:pPr algn="just">
              <a:buFont typeface="Wingdings" panose="05000000000000000000" pitchFamily="2" charset="2"/>
              <a:buChar char="Ø"/>
            </a:pPr>
            <a:r>
              <a:rPr lang="tr-TR" dirty="0">
                <a:solidFill>
                  <a:schemeClr val="tx1"/>
                </a:solidFill>
              </a:rPr>
              <a:t> </a:t>
            </a:r>
            <a:r>
              <a:rPr lang="tr-TR" dirty="0" smtClean="0">
                <a:solidFill>
                  <a:schemeClr val="tx1"/>
                </a:solidFill>
              </a:rPr>
              <a:t>Üniversiteler </a:t>
            </a:r>
            <a:r>
              <a:rPr lang="tr-TR" dirty="0">
                <a:solidFill>
                  <a:schemeClr val="tx1"/>
                </a:solidFill>
              </a:rPr>
              <a:t>ve üniversite </a:t>
            </a:r>
            <a:r>
              <a:rPr lang="tr-TR" dirty="0" smtClean="0">
                <a:solidFill>
                  <a:schemeClr val="tx1"/>
                </a:solidFill>
              </a:rPr>
              <a:t>mensupları </a:t>
            </a:r>
            <a:r>
              <a:rPr lang="tr-TR" dirty="0">
                <a:solidFill>
                  <a:schemeClr val="tx1"/>
                </a:solidFill>
              </a:rPr>
              <a:t>bilimsel </a:t>
            </a:r>
            <a:r>
              <a:rPr lang="tr-TR" dirty="0" smtClean="0">
                <a:solidFill>
                  <a:schemeClr val="tx1"/>
                </a:solidFill>
              </a:rPr>
              <a:t>zihniyete ve </a:t>
            </a:r>
            <a:r>
              <a:rPr lang="tr-TR" dirty="0">
                <a:solidFill>
                  <a:schemeClr val="tx1"/>
                </a:solidFill>
              </a:rPr>
              <a:t>bilim şuuruna </a:t>
            </a:r>
            <a:r>
              <a:rPr lang="tr-TR" dirty="0" smtClean="0">
                <a:solidFill>
                  <a:schemeClr val="tx1"/>
                </a:solidFill>
              </a:rPr>
              <a:t>sahip çıkar.</a:t>
            </a:r>
            <a:endParaRPr lang="tr-TR" dirty="0">
              <a:solidFill>
                <a:schemeClr val="tx1"/>
              </a:solidFill>
            </a:endParaRPr>
          </a:p>
          <a:p>
            <a:pPr algn="just">
              <a:buFont typeface="Wingdings" panose="05000000000000000000" pitchFamily="2" charset="2"/>
              <a:buChar char="Ø"/>
            </a:pPr>
            <a:r>
              <a:rPr lang="tr-TR" dirty="0">
                <a:solidFill>
                  <a:schemeClr val="tx1"/>
                </a:solidFill>
              </a:rPr>
              <a:t> </a:t>
            </a:r>
            <a:r>
              <a:rPr lang="tr-TR" dirty="0" smtClean="0">
                <a:solidFill>
                  <a:schemeClr val="tx1"/>
                </a:solidFill>
              </a:rPr>
              <a:t>Üniversitelere </a:t>
            </a:r>
            <a:r>
              <a:rPr lang="tr-TR" dirty="0">
                <a:solidFill>
                  <a:schemeClr val="tx1"/>
                </a:solidFill>
              </a:rPr>
              <a:t>gelen gençler </a:t>
            </a:r>
            <a:r>
              <a:rPr lang="tr-TR" dirty="0" smtClean="0">
                <a:solidFill>
                  <a:schemeClr val="tx1"/>
                </a:solidFill>
              </a:rPr>
              <a:t>araştırıcı adayı olduklarından, </a:t>
            </a:r>
            <a:r>
              <a:rPr lang="tr-TR" dirty="0">
                <a:solidFill>
                  <a:schemeClr val="tx1"/>
                </a:solidFill>
              </a:rPr>
              <a:t>klasik bilgilerin öğrenicisi </a:t>
            </a:r>
            <a:r>
              <a:rPr lang="tr-TR" dirty="0" smtClean="0">
                <a:solidFill>
                  <a:schemeClr val="tx1"/>
                </a:solidFill>
              </a:rPr>
              <a:t>olmaktan ziyade, çeşitli araştırmalarla </a:t>
            </a:r>
            <a:r>
              <a:rPr lang="tr-TR" dirty="0">
                <a:solidFill>
                  <a:schemeClr val="tx1"/>
                </a:solidFill>
              </a:rPr>
              <a:t>kendisine ve başkalarının birikimine katkı sağlayan, yeni bilgiler üreten kimselerdir.</a:t>
            </a:r>
          </a:p>
          <a:p>
            <a:pPr algn="just">
              <a:buFont typeface="Wingdings" panose="05000000000000000000" pitchFamily="2" charset="2"/>
              <a:buChar char="Ø"/>
            </a:pPr>
            <a:r>
              <a:rPr lang="tr-TR" dirty="0">
                <a:solidFill>
                  <a:schemeClr val="tx1"/>
                </a:solidFill>
              </a:rPr>
              <a:t> </a:t>
            </a:r>
            <a:r>
              <a:rPr lang="tr-TR" dirty="0" smtClean="0">
                <a:solidFill>
                  <a:schemeClr val="tx1"/>
                </a:solidFill>
              </a:rPr>
              <a:t>Üniversiteye </a:t>
            </a:r>
            <a:r>
              <a:rPr lang="tr-TR" dirty="0">
                <a:solidFill>
                  <a:schemeClr val="tx1"/>
                </a:solidFill>
              </a:rPr>
              <a:t>gelen </a:t>
            </a:r>
            <a:r>
              <a:rPr lang="tr-TR" dirty="0" smtClean="0">
                <a:solidFill>
                  <a:schemeClr val="tx1"/>
                </a:solidFill>
              </a:rPr>
              <a:t>gençler hiçbir ideolojik baskı unsuru altında olmadan eleştirel yaklaşım, serbest düşünce ve çevrelerindeki dünyayı anlama ve açıklama kabiliyetine sahiptirler.</a:t>
            </a:r>
          </a:p>
          <a:p>
            <a:pPr algn="just">
              <a:buFont typeface="Wingdings" panose="05000000000000000000" pitchFamily="2" charset="2"/>
              <a:buChar char="Ø"/>
            </a:pPr>
            <a:endParaRPr lang="tr-TR" dirty="0">
              <a:solidFill>
                <a:schemeClr val="tx1"/>
              </a:solidFill>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8982" y="211050"/>
            <a:ext cx="3172980" cy="1903788"/>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Tree>
    <p:extLst>
      <p:ext uri="{BB962C8B-B14F-4D97-AF65-F5344CB8AC3E}">
        <p14:creationId xmlns:p14="http://schemas.microsoft.com/office/powerpoint/2010/main" val="29346862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
        <p:nvSpPr>
          <p:cNvPr id="3" name="Dikdörtgen 2"/>
          <p:cNvSpPr/>
          <p:nvPr/>
        </p:nvSpPr>
        <p:spPr>
          <a:xfrm>
            <a:off x="861633" y="547776"/>
            <a:ext cx="9944912" cy="5355312"/>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tr-TR" dirty="0"/>
              <a:t>Günlük yaşamda karşısındakileri ikna etmek, düşünce, davranış ya da tutumlarını değiştirmek için birbirleriyle iletişime giren bireyler bu temel şartı da mümkün olduğunca göz önünde bulundurmalıdır. Buna rağmen en masum iletişimde bile kişinin kendi hakkında olumlu bir algı yaratma çabası olduğu görülebilir. İletişim eylemini gerçekleştiren birey çoğu zaman bu durumu fark etmeden eylemini sürdürmektedir. </a:t>
            </a:r>
          </a:p>
          <a:p>
            <a:pPr marL="285750" indent="-285750" algn="just">
              <a:lnSpc>
                <a:spcPct val="150000"/>
              </a:lnSpc>
              <a:buFont typeface="Wingdings" panose="05000000000000000000" pitchFamily="2" charset="2"/>
              <a:buChar char="§"/>
            </a:pPr>
            <a:r>
              <a:rPr lang="tr-TR" dirty="0" smtClean="0"/>
              <a:t>Genel </a:t>
            </a:r>
            <a:r>
              <a:rPr lang="tr-TR" dirty="0"/>
              <a:t>anlamda iletişimin amaçları şunlardır;</a:t>
            </a:r>
          </a:p>
          <a:p>
            <a:pPr marL="285750" indent="-285750" algn="just">
              <a:buFont typeface="Wingdings" panose="05000000000000000000" pitchFamily="2" charset="2"/>
              <a:buChar char="Ø"/>
            </a:pPr>
            <a:r>
              <a:rPr lang="tr-TR" dirty="0" smtClean="0"/>
              <a:t>Bilgi </a:t>
            </a:r>
            <a:r>
              <a:rPr lang="tr-TR" dirty="0"/>
              <a:t>alma ya da haberdar olma,</a:t>
            </a:r>
          </a:p>
          <a:p>
            <a:pPr marL="285750" indent="-285750" algn="just">
              <a:buFont typeface="Wingdings" panose="05000000000000000000" pitchFamily="2" charset="2"/>
              <a:buChar char="Ø"/>
            </a:pPr>
            <a:r>
              <a:rPr lang="tr-TR" dirty="0" smtClean="0"/>
              <a:t>Toplumsallaşma</a:t>
            </a:r>
            <a:r>
              <a:rPr lang="tr-TR" dirty="0"/>
              <a:t>,</a:t>
            </a:r>
          </a:p>
          <a:p>
            <a:pPr marL="285750" indent="-285750" algn="just">
              <a:buFont typeface="Wingdings" panose="05000000000000000000" pitchFamily="2" charset="2"/>
              <a:buChar char="Ø"/>
            </a:pPr>
            <a:r>
              <a:rPr lang="tr-TR" dirty="0" smtClean="0"/>
              <a:t>Tartışma</a:t>
            </a:r>
            <a:r>
              <a:rPr lang="tr-TR" dirty="0"/>
              <a:t>,</a:t>
            </a:r>
          </a:p>
          <a:p>
            <a:pPr marL="285750" indent="-285750" algn="just">
              <a:buFont typeface="Wingdings" panose="05000000000000000000" pitchFamily="2" charset="2"/>
              <a:buChar char="Ø"/>
            </a:pPr>
            <a:r>
              <a:rPr lang="tr-TR" dirty="0" smtClean="0"/>
              <a:t>Eğitim</a:t>
            </a:r>
            <a:r>
              <a:rPr lang="tr-TR" dirty="0"/>
              <a:t>, öğretim,</a:t>
            </a:r>
          </a:p>
          <a:p>
            <a:pPr marL="285750" indent="-285750" algn="just">
              <a:buFont typeface="Wingdings" panose="05000000000000000000" pitchFamily="2" charset="2"/>
              <a:buChar char="Ø"/>
            </a:pPr>
            <a:r>
              <a:rPr lang="tr-TR" dirty="0" smtClean="0"/>
              <a:t>Kültürel </a:t>
            </a:r>
            <a:r>
              <a:rPr lang="tr-TR" dirty="0"/>
              <a:t>gelişme,</a:t>
            </a:r>
          </a:p>
          <a:p>
            <a:pPr marL="285750" indent="-285750" algn="just">
              <a:buFont typeface="Wingdings" panose="05000000000000000000" pitchFamily="2" charset="2"/>
              <a:buChar char="Ø"/>
            </a:pPr>
            <a:r>
              <a:rPr lang="tr-TR" dirty="0" smtClean="0"/>
              <a:t>Eğlence </a:t>
            </a:r>
            <a:r>
              <a:rPr lang="tr-TR" dirty="0"/>
              <a:t>(muhabbet),</a:t>
            </a:r>
          </a:p>
          <a:p>
            <a:pPr marL="285750" indent="-285750" algn="just">
              <a:buFont typeface="Wingdings" panose="05000000000000000000" pitchFamily="2" charset="2"/>
              <a:buChar char="Ø"/>
            </a:pPr>
            <a:r>
              <a:rPr lang="tr-TR" dirty="0" smtClean="0"/>
              <a:t>Uyum </a:t>
            </a:r>
            <a:r>
              <a:rPr lang="tr-TR" dirty="0"/>
              <a:t>sağlama,</a:t>
            </a:r>
          </a:p>
          <a:p>
            <a:pPr marL="285750" indent="-285750" algn="just">
              <a:buFont typeface="Wingdings" panose="05000000000000000000" pitchFamily="2" charset="2"/>
              <a:buChar char="Ø"/>
            </a:pPr>
            <a:r>
              <a:rPr lang="tr-TR" dirty="0" smtClean="0"/>
              <a:t>İkna </a:t>
            </a:r>
            <a:r>
              <a:rPr lang="tr-TR" dirty="0"/>
              <a:t>etme ya da ikna olma,</a:t>
            </a:r>
          </a:p>
          <a:p>
            <a:pPr marL="285750" indent="-285750" algn="just">
              <a:buFont typeface="Wingdings" panose="05000000000000000000" pitchFamily="2" charset="2"/>
              <a:buChar char="Ø"/>
            </a:pPr>
            <a:r>
              <a:rPr lang="tr-TR" dirty="0" smtClean="0"/>
              <a:t>Kontrol </a:t>
            </a:r>
            <a:r>
              <a:rPr lang="tr-TR" dirty="0"/>
              <a:t>etme ya da hakim olma </a:t>
            </a:r>
          </a:p>
          <a:p>
            <a:pPr marL="285750" indent="-285750" algn="just">
              <a:buFont typeface="Wingdings" panose="05000000000000000000" pitchFamily="2" charset="2"/>
              <a:buChar char="Ø"/>
            </a:pPr>
            <a:r>
              <a:rPr lang="tr-TR" dirty="0" smtClean="0"/>
              <a:t>Fiziksel </a:t>
            </a:r>
            <a:r>
              <a:rPr lang="tr-TR" dirty="0"/>
              <a:t>ya da duygusal ihtiyaçlarımızı karşılama</a:t>
            </a: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7059" y="2761672"/>
            <a:ext cx="4760686" cy="2777067"/>
          </a:xfrm>
          <a:prstGeom prst="rect">
            <a:avLst/>
          </a:prstGeom>
        </p:spPr>
      </p:pic>
    </p:spTree>
    <p:extLst>
      <p:ext uri="{BB962C8B-B14F-4D97-AF65-F5344CB8AC3E}">
        <p14:creationId xmlns:p14="http://schemas.microsoft.com/office/powerpoint/2010/main" val="831445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b="1" dirty="0" smtClean="0">
                <a:solidFill>
                  <a:schemeClr val="accent2"/>
                </a:solidFill>
              </a:rPr>
              <a:t>BÖLÜM-5: YÖNETMELİKLER</a:t>
            </a:r>
            <a:endParaRPr lang="tr-TR" sz="4400" b="1" dirty="0">
              <a:solidFill>
                <a:schemeClr val="accent2"/>
              </a:solidFill>
            </a:endParaRPr>
          </a:p>
        </p:txBody>
      </p:sp>
      <p:sp>
        <p:nvSpPr>
          <p:cNvPr id="3" name="İçerik Yer Tutucusu 2"/>
          <p:cNvSpPr>
            <a:spLocks noGrp="1"/>
          </p:cNvSpPr>
          <p:nvPr>
            <p:ph idx="1"/>
          </p:nvPr>
        </p:nvSpPr>
        <p:spPr>
          <a:xfrm>
            <a:off x="1097280" y="2048934"/>
            <a:ext cx="7594138" cy="4000884"/>
          </a:xfrm>
        </p:spPr>
        <p:txBody>
          <a:bodyPr>
            <a:normAutofit/>
          </a:bodyPr>
          <a:lstStyle/>
          <a:p>
            <a:pPr algn="just">
              <a:buFont typeface="Wingdings" panose="05000000000000000000" pitchFamily="2" charset="2"/>
              <a:buChar char="§"/>
            </a:pPr>
            <a:r>
              <a:rPr lang="tr-TR" b="1" dirty="0" smtClean="0">
                <a:solidFill>
                  <a:schemeClr val="accent2"/>
                </a:solidFill>
              </a:rPr>
              <a:t>1.YÜKSEKÖĞRETİM </a:t>
            </a:r>
            <a:r>
              <a:rPr lang="tr-TR" b="1" dirty="0">
                <a:solidFill>
                  <a:schemeClr val="accent2"/>
                </a:solidFill>
              </a:rPr>
              <a:t>KURUMLARI ÖĞRENCİ DİSİPLİN </a:t>
            </a:r>
            <a:r>
              <a:rPr lang="tr-TR" b="1" dirty="0" smtClean="0">
                <a:solidFill>
                  <a:schemeClr val="accent2"/>
                </a:solidFill>
              </a:rPr>
              <a:t>YÖNETMELİĞİ</a:t>
            </a:r>
          </a:p>
          <a:p>
            <a:pPr algn="just">
              <a:buFont typeface="Wingdings" panose="05000000000000000000" pitchFamily="2" charset="2"/>
              <a:buChar char="§"/>
            </a:pPr>
            <a:r>
              <a:rPr lang="tr-TR" sz="1800" dirty="0" smtClean="0">
                <a:solidFill>
                  <a:schemeClr val="tx1"/>
                </a:solidFill>
              </a:rPr>
              <a:t>Bu Yönetmelik </a:t>
            </a:r>
            <a:r>
              <a:rPr lang="tr-TR" sz="1800" b="1" dirty="0" smtClean="0">
                <a:solidFill>
                  <a:schemeClr val="tx1"/>
                </a:solidFill>
              </a:rPr>
              <a:t>28388 sayılı Resmî </a:t>
            </a:r>
            <a:r>
              <a:rPr lang="tr-TR" sz="1800" b="1" dirty="0" err="1" smtClean="0">
                <a:solidFill>
                  <a:schemeClr val="tx1"/>
                </a:solidFill>
              </a:rPr>
              <a:t>Gazete</a:t>
            </a:r>
            <a:r>
              <a:rPr lang="tr-TR" sz="1800" dirty="0" err="1" smtClean="0">
                <a:solidFill>
                  <a:schemeClr val="tx1"/>
                </a:solidFill>
              </a:rPr>
              <a:t>’de</a:t>
            </a:r>
            <a:r>
              <a:rPr lang="tr-TR" sz="1800" dirty="0" smtClean="0">
                <a:solidFill>
                  <a:schemeClr val="tx1"/>
                </a:solidFill>
              </a:rPr>
              <a:t> yayınlanarak yürürlüğe girmiştir. </a:t>
            </a:r>
          </a:p>
          <a:p>
            <a:pPr algn="just">
              <a:buFont typeface="Wingdings" panose="05000000000000000000" pitchFamily="2" charset="2"/>
              <a:buChar char="§"/>
            </a:pPr>
            <a:r>
              <a:rPr lang="tr-TR" sz="1800" dirty="0" smtClean="0">
                <a:solidFill>
                  <a:schemeClr val="tx1"/>
                </a:solidFill>
              </a:rPr>
              <a:t>Bu </a:t>
            </a:r>
            <a:r>
              <a:rPr lang="tr-TR" sz="1800" dirty="0">
                <a:solidFill>
                  <a:schemeClr val="tx1"/>
                </a:solidFill>
              </a:rPr>
              <a:t>Yönetmeliğin amacı, yükseköğretim kurumları öğrencilerine verilecek disiplin cezaları ile soruşturma usul ve esaslarını düzenlemektir.</a:t>
            </a:r>
          </a:p>
          <a:p>
            <a:pPr algn="just">
              <a:buFont typeface="Wingdings" panose="05000000000000000000" pitchFamily="2" charset="2"/>
              <a:buChar char="§"/>
            </a:pPr>
            <a:r>
              <a:rPr lang="tr-TR" sz="1800" dirty="0" smtClean="0">
                <a:solidFill>
                  <a:schemeClr val="tx1"/>
                </a:solidFill>
              </a:rPr>
              <a:t>Bu </a:t>
            </a:r>
            <a:r>
              <a:rPr lang="tr-TR" sz="1800" dirty="0">
                <a:solidFill>
                  <a:schemeClr val="tx1"/>
                </a:solidFill>
              </a:rPr>
              <a:t>Yönetmelik yükseköğretim kurumlarındaki tüm öğrencileri kapsar</a:t>
            </a:r>
            <a:r>
              <a:rPr lang="tr-TR" sz="1800" dirty="0" smtClean="0">
                <a:solidFill>
                  <a:schemeClr val="tx1"/>
                </a:solidFill>
              </a:rPr>
              <a:t>.</a:t>
            </a:r>
          </a:p>
          <a:p>
            <a:pPr algn="just">
              <a:buFont typeface="Wingdings" panose="05000000000000000000" pitchFamily="2" charset="2"/>
              <a:buChar char="§"/>
            </a:pPr>
            <a:r>
              <a:rPr lang="tr-TR" sz="1800" dirty="0" smtClean="0">
                <a:solidFill>
                  <a:schemeClr val="tx1"/>
                </a:solidFill>
              </a:rPr>
              <a:t>Bu </a:t>
            </a:r>
            <a:r>
              <a:rPr lang="tr-TR" sz="1800" dirty="0">
                <a:solidFill>
                  <a:schemeClr val="tx1"/>
                </a:solidFill>
              </a:rPr>
              <a:t>Yönetmelik 4/11/1981 tarihli ve 2547 sayılı Yükseköğretim Kanununun 54 üncü maddesi ile 65 inci maddesinin (a) fıkrasının (9) numaralı bendine dayanılarak hazırlanmıştır</a:t>
            </a:r>
            <a:r>
              <a:rPr lang="tr-TR" sz="1800" dirty="0" smtClean="0">
                <a:solidFill>
                  <a:schemeClr val="tx1"/>
                </a:solidFill>
              </a:rPr>
              <a:t>.</a:t>
            </a:r>
          </a:p>
          <a:p>
            <a:pPr algn="just">
              <a:buFont typeface="Wingdings" panose="05000000000000000000" pitchFamily="2" charset="2"/>
              <a:buChar char="§"/>
            </a:pPr>
            <a:r>
              <a:rPr lang="tr-TR" sz="1800" dirty="0" smtClean="0">
                <a:solidFill>
                  <a:schemeClr val="tx1"/>
                </a:solidFill>
              </a:rPr>
              <a:t>Burada, ilgili Yönetmelikle ilgili bazı önemli kısımlar verilmektedir. </a:t>
            </a:r>
            <a:endParaRPr lang="tr-TR" sz="1800" dirty="0">
              <a:solidFill>
                <a:schemeClr val="tx1"/>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7782" y="2351809"/>
            <a:ext cx="2861732" cy="2146299"/>
          </a:xfrm>
          <a:prstGeom prst="rect">
            <a:avLst/>
          </a:prstGeom>
        </p:spPr>
      </p:pic>
    </p:spTree>
    <p:extLst>
      <p:ext uri="{BB962C8B-B14F-4D97-AF65-F5344CB8AC3E}">
        <p14:creationId xmlns:p14="http://schemas.microsoft.com/office/powerpoint/2010/main" val="436388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
        <p:nvSpPr>
          <p:cNvPr id="3" name="Dikdörtgen 2"/>
          <p:cNvSpPr/>
          <p:nvPr/>
        </p:nvSpPr>
        <p:spPr>
          <a:xfrm>
            <a:off x="628073" y="491945"/>
            <a:ext cx="8940800" cy="923330"/>
          </a:xfrm>
          <a:prstGeom prst="rect">
            <a:avLst/>
          </a:prstGeom>
        </p:spPr>
        <p:txBody>
          <a:bodyPr wrap="square">
            <a:spAutoFit/>
          </a:bodyPr>
          <a:lstStyle/>
          <a:p>
            <a:pPr>
              <a:lnSpc>
                <a:spcPct val="150000"/>
              </a:lnSpc>
            </a:pPr>
            <a:r>
              <a:rPr lang="tr-TR" b="1" dirty="0" smtClean="0">
                <a:solidFill>
                  <a:schemeClr val="accent2"/>
                </a:solidFill>
              </a:rPr>
              <a:t>A- DİSİPLİN CEZALARI VE DİSİPLİN CEZALARINI GEREKTİREN DİSİPLİN SUÇLARI </a:t>
            </a:r>
          </a:p>
          <a:p>
            <a:pPr>
              <a:lnSpc>
                <a:spcPct val="150000"/>
              </a:lnSpc>
            </a:pPr>
            <a:r>
              <a:rPr lang="tr-TR" b="1" dirty="0" smtClean="0">
                <a:solidFill>
                  <a:schemeClr val="accent2"/>
                </a:solidFill>
              </a:rPr>
              <a:t>MADDE 4: Uyarma Cezasını Gerektiren Disiplin Suçları</a:t>
            </a:r>
            <a:endParaRPr lang="tr-TR" b="1" dirty="0">
              <a:solidFill>
                <a:schemeClr val="accent2"/>
              </a:solidFill>
            </a:endParaRPr>
          </a:p>
        </p:txBody>
      </p:sp>
      <p:sp>
        <p:nvSpPr>
          <p:cNvPr id="4" name="Dikdörtgen 3"/>
          <p:cNvSpPr/>
          <p:nvPr/>
        </p:nvSpPr>
        <p:spPr>
          <a:xfrm>
            <a:off x="332510" y="1480465"/>
            <a:ext cx="10908146" cy="1754326"/>
          </a:xfrm>
          <a:prstGeom prst="rect">
            <a:avLst/>
          </a:prstGeom>
        </p:spPr>
        <p:txBody>
          <a:bodyPr wrap="square">
            <a:spAutoFit/>
          </a:bodyPr>
          <a:lstStyle/>
          <a:p>
            <a:pPr algn="just">
              <a:lnSpc>
                <a:spcPct val="150000"/>
              </a:lnSpc>
            </a:pPr>
            <a:r>
              <a:rPr lang="tr-TR" dirty="0"/>
              <a:t>a) Yükseköğretim kurumu yetkililerince sorulan hususları haklı bir sebep olmadan zamanında cevaplandırmamak,</a:t>
            </a:r>
          </a:p>
          <a:p>
            <a:pPr algn="just">
              <a:lnSpc>
                <a:spcPct val="150000"/>
              </a:lnSpc>
            </a:pPr>
            <a:r>
              <a:rPr lang="tr-TR" dirty="0"/>
              <a:t>b) Yükseköğretim kurumu yetkililerince </a:t>
            </a:r>
            <a:r>
              <a:rPr lang="tr-TR" dirty="0" err="1"/>
              <a:t>tesbit</a:t>
            </a:r>
            <a:r>
              <a:rPr lang="tr-TR" dirty="0"/>
              <a:t> edilen yerler dışında ilan asmak,</a:t>
            </a:r>
          </a:p>
          <a:p>
            <a:pPr algn="just">
              <a:lnSpc>
                <a:spcPct val="150000"/>
              </a:lnSpc>
            </a:pPr>
            <a:r>
              <a:rPr lang="tr-TR" dirty="0"/>
              <a:t>c) Yükseköğretim kurumunun izniyle asılmış duyuruları, program ve benzerlerini koparmak, yırtmak, değiştirmek, karalamak veya kirletmek.</a:t>
            </a:r>
          </a:p>
        </p:txBody>
      </p:sp>
      <p:sp>
        <p:nvSpPr>
          <p:cNvPr id="5" name="Dikdörtgen 4"/>
          <p:cNvSpPr/>
          <p:nvPr/>
        </p:nvSpPr>
        <p:spPr>
          <a:xfrm>
            <a:off x="628072" y="3234791"/>
            <a:ext cx="5277855" cy="369332"/>
          </a:xfrm>
          <a:prstGeom prst="rect">
            <a:avLst/>
          </a:prstGeom>
        </p:spPr>
        <p:txBody>
          <a:bodyPr wrap="none">
            <a:spAutoFit/>
          </a:bodyPr>
          <a:lstStyle/>
          <a:p>
            <a:r>
              <a:rPr lang="tr-TR" b="1" dirty="0" smtClean="0">
                <a:solidFill>
                  <a:schemeClr val="accent2"/>
                </a:solidFill>
              </a:rPr>
              <a:t>MADDE 5: Kınama Cezasını Gerektiren Disiplin Suçları</a:t>
            </a:r>
            <a:endParaRPr lang="tr-TR" b="1" dirty="0">
              <a:solidFill>
                <a:schemeClr val="accent2"/>
              </a:solidFill>
            </a:endParaRPr>
          </a:p>
        </p:txBody>
      </p:sp>
      <p:sp>
        <p:nvSpPr>
          <p:cNvPr id="6" name="Dikdörtgen 5"/>
          <p:cNvSpPr/>
          <p:nvPr/>
        </p:nvSpPr>
        <p:spPr>
          <a:xfrm>
            <a:off x="332510" y="3607329"/>
            <a:ext cx="11637818" cy="2585323"/>
          </a:xfrm>
          <a:prstGeom prst="rect">
            <a:avLst/>
          </a:prstGeom>
        </p:spPr>
        <p:txBody>
          <a:bodyPr wrap="square">
            <a:spAutoFit/>
          </a:bodyPr>
          <a:lstStyle/>
          <a:p>
            <a:pPr algn="just">
              <a:lnSpc>
                <a:spcPct val="150000"/>
              </a:lnSpc>
            </a:pPr>
            <a:r>
              <a:rPr lang="tr-TR" dirty="0"/>
              <a:t>a) Yükseköğretim kurumu yetkililerince istenilen bilgileri eksik veya yanlış bildirmek,</a:t>
            </a:r>
          </a:p>
          <a:p>
            <a:pPr algn="just">
              <a:lnSpc>
                <a:spcPct val="150000"/>
              </a:lnSpc>
            </a:pPr>
            <a:r>
              <a:rPr lang="tr-TR" dirty="0"/>
              <a:t>b) Ders, seminer, uygulama, laboratuvar, atölye çalışması, bilimsel toplantı ve konferans gibi çalışmaların düzenini bozmak,</a:t>
            </a:r>
          </a:p>
          <a:p>
            <a:pPr algn="just">
              <a:lnSpc>
                <a:spcPct val="150000"/>
              </a:lnSpc>
            </a:pPr>
            <a:r>
              <a:rPr lang="tr-TR" dirty="0"/>
              <a:t>c) Yükseköğretim kurumu içinde izinsiz afiş ve pankart asmak,</a:t>
            </a:r>
          </a:p>
          <a:p>
            <a:pPr algn="just">
              <a:lnSpc>
                <a:spcPct val="150000"/>
              </a:lnSpc>
            </a:pPr>
            <a:r>
              <a:rPr lang="tr-TR" dirty="0"/>
              <a:t>ç) Yükseköğretim kurumunca asılmış duyuruları, program ve benzerlerini koparmak, yırtmak, değiştirmek, karalamak veya kirletmek,</a:t>
            </a:r>
          </a:p>
          <a:p>
            <a:pPr algn="just">
              <a:lnSpc>
                <a:spcPct val="150000"/>
              </a:lnSpc>
            </a:pPr>
            <a:r>
              <a:rPr lang="tr-TR" dirty="0"/>
              <a:t>d) Sınavlarda kopyaya teşebbüs etmek.</a:t>
            </a:r>
          </a:p>
        </p:txBody>
      </p:sp>
    </p:spTree>
    <p:extLst>
      <p:ext uri="{BB962C8B-B14F-4D97-AF65-F5344CB8AC3E}">
        <p14:creationId xmlns:p14="http://schemas.microsoft.com/office/powerpoint/2010/main" val="6102211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
        <p:nvSpPr>
          <p:cNvPr id="3" name="Dikdörtgen 2"/>
          <p:cNvSpPr/>
          <p:nvPr/>
        </p:nvSpPr>
        <p:spPr>
          <a:xfrm>
            <a:off x="718470" y="270271"/>
            <a:ext cx="9882909" cy="646331"/>
          </a:xfrm>
          <a:prstGeom prst="rect">
            <a:avLst/>
          </a:prstGeom>
        </p:spPr>
        <p:txBody>
          <a:bodyPr wrap="square">
            <a:spAutoFit/>
          </a:bodyPr>
          <a:lstStyle/>
          <a:p>
            <a:pPr algn="just"/>
            <a:r>
              <a:rPr lang="tr-TR" b="1" dirty="0" smtClean="0">
                <a:solidFill>
                  <a:schemeClr val="accent2"/>
                </a:solidFill>
              </a:rPr>
              <a:t>MADDE 6: Yükseköğretim Kurumundan Bir Haftadan Bir Aya Kadar Uzaklaştırma Cezasını Gerektiren Disiplin Suçları</a:t>
            </a:r>
            <a:endParaRPr lang="tr-TR" b="1" dirty="0">
              <a:solidFill>
                <a:schemeClr val="accent2"/>
              </a:solidFill>
            </a:endParaRPr>
          </a:p>
        </p:txBody>
      </p:sp>
      <p:sp>
        <p:nvSpPr>
          <p:cNvPr id="4" name="Dikdörtgen 3"/>
          <p:cNvSpPr/>
          <p:nvPr/>
        </p:nvSpPr>
        <p:spPr>
          <a:xfrm>
            <a:off x="471052" y="833475"/>
            <a:ext cx="11000509" cy="1711366"/>
          </a:xfrm>
          <a:prstGeom prst="rect">
            <a:avLst/>
          </a:prstGeom>
        </p:spPr>
        <p:txBody>
          <a:bodyPr wrap="square">
            <a:spAutoFit/>
          </a:bodyPr>
          <a:lstStyle/>
          <a:p>
            <a:pPr algn="just">
              <a:lnSpc>
                <a:spcPct val="150000"/>
              </a:lnSpc>
            </a:pPr>
            <a:r>
              <a:rPr lang="tr-TR" dirty="0"/>
              <a:t>a) Öğrenme ve öğretme hürriyetini engelleyici eylemlerde bulunmak,</a:t>
            </a:r>
          </a:p>
          <a:p>
            <a:pPr algn="just">
              <a:lnSpc>
                <a:spcPct val="150000"/>
              </a:lnSpc>
            </a:pPr>
            <a:r>
              <a:rPr lang="tr-TR" dirty="0"/>
              <a:t>b) Disiplin soruşturmalarının sağlıklı bir şekilde yürütülmesini engellemek,</a:t>
            </a:r>
          </a:p>
          <a:p>
            <a:pPr algn="just">
              <a:lnSpc>
                <a:spcPct val="150000"/>
              </a:lnSpc>
            </a:pPr>
            <a:r>
              <a:rPr lang="tr-TR" dirty="0"/>
              <a:t>c) Yükseköğretim kurumundan aldığı kendine hak sağlayan bir belgeyi başkasına vererek kullandırmak veya başkasına ait bir belgeyi kullanmak,</a:t>
            </a:r>
          </a:p>
        </p:txBody>
      </p:sp>
      <p:sp>
        <p:nvSpPr>
          <p:cNvPr id="5" name="Dikdörtgen 4"/>
          <p:cNvSpPr/>
          <p:nvPr/>
        </p:nvSpPr>
        <p:spPr>
          <a:xfrm>
            <a:off x="471051" y="2450411"/>
            <a:ext cx="11000509" cy="2126864"/>
          </a:xfrm>
          <a:prstGeom prst="rect">
            <a:avLst/>
          </a:prstGeom>
        </p:spPr>
        <p:txBody>
          <a:bodyPr wrap="square">
            <a:spAutoFit/>
          </a:bodyPr>
          <a:lstStyle/>
          <a:p>
            <a:pPr algn="just">
              <a:lnSpc>
                <a:spcPct val="150000"/>
              </a:lnSpc>
            </a:pPr>
            <a:r>
              <a:rPr lang="tr-TR" dirty="0"/>
              <a:t>ç) Yükseköğretim kurumunda kişilerin şeref ve haysiyetini zedeleyen sözlü veya yazılı eylemlerde bulunmak,</a:t>
            </a:r>
          </a:p>
          <a:p>
            <a:pPr algn="just">
              <a:lnSpc>
                <a:spcPct val="150000"/>
              </a:lnSpc>
            </a:pPr>
            <a:r>
              <a:rPr lang="tr-TR" dirty="0"/>
              <a:t>d) Yükseköğretim kurumu personelinin, kurum içinde ya da dışında, şeref ve haysiyetini zedeleyen sözlü veya yazılı eylemlerde bulunmak,</a:t>
            </a:r>
          </a:p>
          <a:p>
            <a:pPr algn="just">
              <a:lnSpc>
                <a:spcPct val="150000"/>
              </a:lnSpc>
            </a:pPr>
            <a:r>
              <a:rPr lang="tr-TR" dirty="0"/>
              <a:t>e) Yükseköğretim kurumunda alkollü içki içmek,</a:t>
            </a:r>
          </a:p>
          <a:p>
            <a:pPr algn="just">
              <a:lnSpc>
                <a:spcPct val="150000"/>
              </a:lnSpc>
            </a:pPr>
            <a:r>
              <a:rPr lang="tr-TR" dirty="0"/>
              <a:t>f) Yükseköğretim kurumuna ait kapalı ve açık mahallerde yetkililerden izin almadan toplantılar düzenlemek.</a:t>
            </a:r>
          </a:p>
        </p:txBody>
      </p:sp>
      <p:sp>
        <p:nvSpPr>
          <p:cNvPr id="6" name="Dikdörtgen 5"/>
          <p:cNvSpPr/>
          <p:nvPr/>
        </p:nvSpPr>
        <p:spPr>
          <a:xfrm>
            <a:off x="718470" y="4722779"/>
            <a:ext cx="10030692" cy="369332"/>
          </a:xfrm>
          <a:prstGeom prst="rect">
            <a:avLst/>
          </a:prstGeom>
        </p:spPr>
        <p:txBody>
          <a:bodyPr wrap="square">
            <a:spAutoFit/>
          </a:bodyPr>
          <a:lstStyle/>
          <a:p>
            <a:pPr algn="just"/>
            <a:r>
              <a:rPr lang="tr-TR" b="1" dirty="0" smtClean="0">
                <a:solidFill>
                  <a:schemeClr val="accent2"/>
                </a:solidFill>
              </a:rPr>
              <a:t>MADDE 7: Yükseköğretim Kurumundan Bir Yarıyıl İçin Uzaklaştırma Cezasını Gerektiren Disiplin Suçları</a:t>
            </a:r>
            <a:endParaRPr lang="tr-TR" b="1" dirty="0">
              <a:solidFill>
                <a:schemeClr val="accent2"/>
              </a:solidFill>
            </a:endParaRPr>
          </a:p>
        </p:txBody>
      </p:sp>
      <p:sp>
        <p:nvSpPr>
          <p:cNvPr id="7" name="Dikdörtgen 6"/>
          <p:cNvSpPr/>
          <p:nvPr/>
        </p:nvSpPr>
        <p:spPr>
          <a:xfrm>
            <a:off x="471051" y="5016116"/>
            <a:ext cx="11000509" cy="1338828"/>
          </a:xfrm>
          <a:prstGeom prst="rect">
            <a:avLst/>
          </a:prstGeom>
        </p:spPr>
        <p:txBody>
          <a:bodyPr wrap="square">
            <a:spAutoFit/>
          </a:bodyPr>
          <a:lstStyle/>
          <a:p>
            <a:pPr algn="just">
              <a:lnSpc>
                <a:spcPct val="150000"/>
              </a:lnSpc>
            </a:pPr>
            <a:r>
              <a:rPr lang="tr-TR" dirty="0"/>
              <a:t>a) Yükseköğretim kurumu personeli ve öğrencilerini tehdit etmek,</a:t>
            </a:r>
          </a:p>
          <a:p>
            <a:pPr algn="just">
              <a:lnSpc>
                <a:spcPct val="150000"/>
              </a:lnSpc>
            </a:pPr>
            <a:r>
              <a:rPr lang="tr-TR" dirty="0"/>
              <a:t>b) Yükseköğretim kurumlarında işgal ve benzeri fiillerle yükseköğretim kurumunun hizmetlerini engelleyici eylemlerde bulunmak,</a:t>
            </a:r>
          </a:p>
        </p:txBody>
      </p:sp>
    </p:spTree>
    <p:extLst>
      <p:ext uri="{BB962C8B-B14F-4D97-AF65-F5344CB8AC3E}">
        <p14:creationId xmlns:p14="http://schemas.microsoft.com/office/powerpoint/2010/main" val="42074184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
        <p:nvSpPr>
          <p:cNvPr id="3" name="Dikdörtgen 2"/>
          <p:cNvSpPr/>
          <p:nvPr/>
        </p:nvSpPr>
        <p:spPr>
          <a:xfrm>
            <a:off x="443345" y="325920"/>
            <a:ext cx="11009746" cy="2542363"/>
          </a:xfrm>
          <a:prstGeom prst="rect">
            <a:avLst/>
          </a:prstGeom>
        </p:spPr>
        <p:txBody>
          <a:bodyPr wrap="square">
            <a:spAutoFit/>
          </a:bodyPr>
          <a:lstStyle/>
          <a:p>
            <a:pPr algn="just">
              <a:lnSpc>
                <a:spcPct val="150000"/>
              </a:lnSpc>
            </a:pPr>
            <a:r>
              <a:rPr lang="tr-TR" dirty="0"/>
              <a:t>c) Kurum personeli ve öğrencilerine fiili saldırıda bulunmak,</a:t>
            </a:r>
          </a:p>
          <a:p>
            <a:pPr algn="just">
              <a:lnSpc>
                <a:spcPct val="150000"/>
              </a:lnSpc>
            </a:pPr>
            <a:r>
              <a:rPr lang="tr-TR" dirty="0"/>
              <a:t>ç) Yükseköğretim kurumlarında hırsızlık yapmak,</a:t>
            </a:r>
          </a:p>
          <a:p>
            <a:pPr algn="just">
              <a:lnSpc>
                <a:spcPct val="150000"/>
              </a:lnSpc>
            </a:pPr>
            <a:r>
              <a:rPr lang="tr-TR" dirty="0"/>
              <a:t>d) Yükseköğretim kurumu bünyesinde mevcut bina, demirbaş eşya ve benzeri malzemeyi tahrip etmek veya bilişim sistemine zarar vermek,</a:t>
            </a:r>
          </a:p>
          <a:p>
            <a:pPr algn="just">
              <a:lnSpc>
                <a:spcPct val="150000"/>
              </a:lnSpc>
            </a:pPr>
            <a:r>
              <a:rPr lang="tr-TR" dirty="0"/>
              <a:t>e) Sınavlarda kopya çekmek veya çektirmek,</a:t>
            </a:r>
          </a:p>
          <a:p>
            <a:pPr algn="just">
              <a:lnSpc>
                <a:spcPct val="150000"/>
              </a:lnSpc>
            </a:pPr>
            <a:r>
              <a:rPr lang="tr-TR" dirty="0"/>
              <a:t>f) Seminer, tez ve yayınlarında intihal yapmak.</a:t>
            </a:r>
          </a:p>
        </p:txBody>
      </p:sp>
      <p:sp>
        <p:nvSpPr>
          <p:cNvPr id="4" name="Dikdörtgen 3"/>
          <p:cNvSpPr/>
          <p:nvPr/>
        </p:nvSpPr>
        <p:spPr>
          <a:xfrm>
            <a:off x="674255" y="3022708"/>
            <a:ext cx="10778836" cy="369332"/>
          </a:xfrm>
          <a:prstGeom prst="rect">
            <a:avLst/>
          </a:prstGeom>
        </p:spPr>
        <p:txBody>
          <a:bodyPr wrap="square">
            <a:spAutoFit/>
          </a:bodyPr>
          <a:lstStyle/>
          <a:p>
            <a:r>
              <a:rPr lang="tr-TR" b="1" dirty="0" smtClean="0">
                <a:solidFill>
                  <a:schemeClr val="accent2"/>
                </a:solidFill>
              </a:rPr>
              <a:t>MADDE 8: Yükseköğretim Kurumundan İki Yarıyıl İçin Uzaklaştırma Cezasını Gerektiren Disiplin Suçları</a:t>
            </a:r>
            <a:endParaRPr lang="tr-TR" b="1" dirty="0">
              <a:solidFill>
                <a:schemeClr val="accent2"/>
              </a:solidFill>
            </a:endParaRPr>
          </a:p>
        </p:txBody>
      </p:sp>
      <p:sp>
        <p:nvSpPr>
          <p:cNvPr id="5" name="Dikdörtgen 4"/>
          <p:cNvSpPr/>
          <p:nvPr/>
        </p:nvSpPr>
        <p:spPr>
          <a:xfrm>
            <a:off x="443345" y="3392040"/>
            <a:ext cx="11203710" cy="3000821"/>
          </a:xfrm>
          <a:prstGeom prst="rect">
            <a:avLst/>
          </a:prstGeom>
        </p:spPr>
        <p:txBody>
          <a:bodyPr wrap="square">
            <a:spAutoFit/>
          </a:bodyPr>
          <a:lstStyle/>
          <a:p>
            <a:pPr algn="just">
              <a:lnSpc>
                <a:spcPct val="150000"/>
              </a:lnSpc>
            </a:pPr>
            <a:r>
              <a:rPr lang="tr-TR" dirty="0"/>
              <a:t>a) Yükseköğretim kurumu görevlilerine karşı cebir ve şiddet kullanarak görevin yapılmasına engel olmak,</a:t>
            </a:r>
          </a:p>
          <a:p>
            <a:pPr algn="just">
              <a:lnSpc>
                <a:spcPct val="150000"/>
              </a:lnSpc>
            </a:pPr>
            <a:r>
              <a:rPr lang="tr-TR" dirty="0"/>
              <a:t>b) Öğrencilere karşı cebir ve şiddet kullanarak yükseköğretim hizmetlerinden yararlanmalarını engellemek,</a:t>
            </a:r>
          </a:p>
          <a:p>
            <a:pPr algn="just">
              <a:lnSpc>
                <a:spcPct val="150000"/>
              </a:lnSpc>
            </a:pPr>
            <a:r>
              <a:rPr lang="tr-TR" dirty="0"/>
              <a:t>c) Bir kimseyi veya grubu, cebir veya tehditle suç sayılan bir eylemi düzenlemeye veya böyle bir eyleme katılmaya zorlamak,</a:t>
            </a:r>
          </a:p>
          <a:p>
            <a:pPr algn="just">
              <a:lnSpc>
                <a:spcPct val="150000"/>
              </a:lnSpc>
            </a:pPr>
            <a:r>
              <a:rPr lang="tr-TR" dirty="0"/>
              <a:t>ç) Yükseköğretim kurumları içerisinde uyuşturucu ve uyarıcı madde kullanmak, taşımak, bulundurmak,</a:t>
            </a:r>
          </a:p>
          <a:p>
            <a:pPr algn="just">
              <a:lnSpc>
                <a:spcPct val="150000"/>
              </a:lnSpc>
            </a:pPr>
            <a:r>
              <a:rPr lang="tr-TR" dirty="0"/>
              <a:t>d) Sınavlarda tehditle kopya çekmek, kopya çeken öğrencilerin sınav salonundan çıkarılmasına engel olmak, kendi yerine başkasını sınava sokmak veya başkasının yerine sınava girmek,</a:t>
            </a:r>
          </a:p>
        </p:txBody>
      </p:sp>
    </p:spTree>
    <p:extLst>
      <p:ext uri="{BB962C8B-B14F-4D97-AF65-F5344CB8AC3E}">
        <p14:creationId xmlns:p14="http://schemas.microsoft.com/office/powerpoint/2010/main" val="4637493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
        <p:nvSpPr>
          <p:cNvPr id="4" name="Dikdörtgen 3"/>
          <p:cNvSpPr/>
          <p:nvPr/>
        </p:nvSpPr>
        <p:spPr>
          <a:xfrm>
            <a:off x="397164" y="104680"/>
            <a:ext cx="10972800" cy="2126864"/>
          </a:xfrm>
          <a:prstGeom prst="rect">
            <a:avLst/>
          </a:prstGeom>
        </p:spPr>
        <p:txBody>
          <a:bodyPr wrap="square">
            <a:spAutoFit/>
          </a:bodyPr>
          <a:lstStyle/>
          <a:p>
            <a:pPr algn="just">
              <a:lnSpc>
                <a:spcPct val="150000"/>
              </a:lnSpc>
            </a:pPr>
            <a:r>
              <a:rPr lang="tr-TR" dirty="0"/>
              <a:t>e) Yükseköğretim kurumlarında cinsel tacizde bulunmak,</a:t>
            </a:r>
          </a:p>
          <a:p>
            <a:pPr algn="just">
              <a:lnSpc>
                <a:spcPct val="150000"/>
              </a:lnSpc>
            </a:pPr>
            <a:r>
              <a:rPr lang="tr-TR" dirty="0"/>
              <a:t>f) Yükseköğretim kurumlarında 10/7/1953 tarihli ve 6136 sayılı Ateşli Silahlar ve Bıçaklar ile Diğer Aletler Hakkında Kanuna aykırı olarak ateşli silahlarla mermilerini ve bıçaklarla saldırı ve savunmada kullanılmak üzere özel olarak yapılmış bulunan diğer aletleri, patlayıcı maddeleri taşımak ve bulundurmak,</a:t>
            </a:r>
          </a:p>
          <a:p>
            <a:pPr algn="just">
              <a:lnSpc>
                <a:spcPct val="150000"/>
              </a:lnSpc>
            </a:pPr>
            <a:r>
              <a:rPr lang="tr-TR" dirty="0"/>
              <a:t>g) Yükseköğretim kurumunun bilişim sistemine girerek kendisine veya başkasının yararına haksız bir çıkar sağlamak.</a:t>
            </a:r>
          </a:p>
        </p:txBody>
      </p:sp>
      <p:sp>
        <p:nvSpPr>
          <p:cNvPr id="5" name="Dikdörtgen 4"/>
          <p:cNvSpPr/>
          <p:nvPr/>
        </p:nvSpPr>
        <p:spPr>
          <a:xfrm>
            <a:off x="637309" y="2303910"/>
            <a:ext cx="8672945" cy="369332"/>
          </a:xfrm>
          <a:prstGeom prst="rect">
            <a:avLst/>
          </a:prstGeom>
        </p:spPr>
        <p:txBody>
          <a:bodyPr wrap="square">
            <a:spAutoFit/>
          </a:bodyPr>
          <a:lstStyle/>
          <a:p>
            <a:r>
              <a:rPr lang="tr-TR" b="1" dirty="0" smtClean="0">
                <a:solidFill>
                  <a:schemeClr val="accent2"/>
                </a:solidFill>
              </a:rPr>
              <a:t>MADDE 9: Yükseköğretim Kurumundan Çıkarma Cezasını Gerektiren Disiplin Suçları</a:t>
            </a:r>
            <a:endParaRPr lang="tr-TR" b="1" dirty="0">
              <a:solidFill>
                <a:schemeClr val="accent2"/>
              </a:solidFill>
            </a:endParaRPr>
          </a:p>
        </p:txBody>
      </p:sp>
      <p:sp>
        <p:nvSpPr>
          <p:cNvPr id="6" name="Dikdörtgen 5"/>
          <p:cNvSpPr/>
          <p:nvPr/>
        </p:nvSpPr>
        <p:spPr>
          <a:xfrm>
            <a:off x="397164" y="2622546"/>
            <a:ext cx="11083636" cy="3788858"/>
          </a:xfrm>
          <a:prstGeom prst="rect">
            <a:avLst/>
          </a:prstGeom>
        </p:spPr>
        <p:txBody>
          <a:bodyPr wrap="square">
            <a:spAutoFit/>
          </a:bodyPr>
          <a:lstStyle/>
          <a:p>
            <a:pPr algn="just">
              <a:lnSpc>
                <a:spcPct val="150000"/>
              </a:lnSpc>
            </a:pPr>
            <a:r>
              <a:rPr lang="tr-TR" dirty="0"/>
              <a:t>a) Mahkeme kararıyla kesinleşmiş olmak kaydıyla, suç işlemek amacıyla örgüt kurmak, böyle bir örgütü yönetmek veya bu amaçla kurulan örgüte üye olmak, üye olmamakla birlikte örgüt adına faaliyette bulunmak veya yardım etmek,</a:t>
            </a:r>
          </a:p>
          <a:p>
            <a:pPr algn="just">
              <a:lnSpc>
                <a:spcPct val="150000"/>
              </a:lnSpc>
            </a:pPr>
            <a:r>
              <a:rPr lang="tr-TR" dirty="0"/>
              <a:t>b) Yükseköğretim kurumlarında uyuşturucu veya uyarıcı maddeleri satmak, satın almak, başkalarına vermek ve ticaretini yapmak,</a:t>
            </a:r>
          </a:p>
          <a:p>
            <a:pPr algn="just">
              <a:lnSpc>
                <a:spcPct val="150000"/>
              </a:lnSpc>
            </a:pPr>
            <a:r>
              <a:rPr lang="tr-TR" dirty="0"/>
              <a:t>c) 6136 sayılı Ateşli Silahlar ve Bıçaklar ile Diğer Aletler Hakkında Kanuna aykırı olarak ateşli silahlarla, mermilerini ve bıçaklarla saldırı ve savunmada kullanılmak üzere özel olarak yapılmış bulunan diğer aletleri, patlayıcı maddeleri kullanmak,</a:t>
            </a:r>
          </a:p>
          <a:p>
            <a:pPr algn="just">
              <a:lnSpc>
                <a:spcPct val="150000"/>
              </a:lnSpc>
            </a:pPr>
            <a:r>
              <a:rPr lang="tr-TR" dirty="0"/>
              <a:t>ç) Kişilerin vücudu üzerinde cinsel davranışlarda bulunmak suretiyle cinsel dokunulmazlıklarını ihlal etmek.</a:t>
            </a:r>
          </a:p>
        </p:txBody>
      </p:sp>
    </p:spTree>
    <p:extLst>
      <p:ext uri="{BB962C8B-B14F-4D97-AF65-F5344CB8AC3E}">
        <p14:creationId xmlns:p14="http://schemas.microsoft.com/office/powerpoint/2010/main" val="36551967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
        <p:nvSpPr>
          <p:cNvPr id="3" name="Dikdörtgen 2"/>
          <p:cNvSpPr/>
          <p:nvPr/>
        </p:nvSpPr>
        <p:spPr>
          <a:xfrm>
            <a:off x="703195" y="409231"/>
            <a:ext cx="10603346" cy="3000821"/>
          </a:xfrm>
          <a:prstGeom prst="rect">
            <a:avLst/>
          </a:prstGeom>
        </p:spPr>
        <p:txBody>
          <a:bodyPr wrap="square">
            <a:spAutoFit/>
          </a:bodyPr>
          <a:lstStyle/>
          <a:p>
            <a:pPr algn="just">
              <a:lnSpc>
                <a:spcPct val="150000"/>
              </a:lnSpc>
            </a:pPr>
            <a:r>
              <a:rPr lang="tr-TR" b="1" dirty="0">
                <a:solidFill>
                  <a:schemeClr val="accent2"/>
                </a:solidFill>
              </a:rPr>
              <a:t>MADDE </a:t>
            </a:r>
            <a:r>
              <a:rPr lang="tr-TR" b="1" dirty="0" smtClean="0">
                <a:solidFill>
                  <a:schemeClr val="accent2"/>
                </a:solidFill>
              </a:rPr>
              <a:t>10: Öngörülmemiş Disiplin Suçları</a:t>
            </a:r>
          </a:p>
          <a:p>
            <a:pPr algn="just">
              <a:lnSpc>
                <a:spcPct val="150000"/>
              </a:lnSpc>
            </a:pPr>
            <a:r>
              <a:rPr lang="tr-TR" dirty="0" smtClean="0"/>
              <a:t>Yükseköğretim </a:t>
            </a:r>
            <a:r>
              <a:rPr lang="tr-TR" dirty="0"/>
              <a:t>kurumundan uzaklaştırma ve çıkarma cezasını gerektiren disiplin suçları dışında, uyarma ve kınama cezası verilmesini gerektiren eylemlere nitelik ve ağırlıkları itibarıyla benzer eylemlerde bulunanlara da aynı türden disiplin cezaları verilir.</a:t>
            </a:r>
          </a:p>
          <a:p>
            <a:pPr algn="just">
              <a:lnSpc>
                <a:spcPct val="150000"/>
              </a:lnSpc>
            </a:pPr>
            <a:r>
              <a:rPr lang="tr-TR" b="1" dirty="0">
                <a:solidFill>
                  <a:schemeClr val="accent2"/>
                </a:solidFill>
              </a:rPr>
              <a:t>MADDE </a:t>
            </a:r>
            <a:r>
              <a:rPr lang="tr-TR" b="1" dirty="0" smtClean="0">
                <a:solidFill>
                  <a:schemeClr val="accent2"/>
                </a:solidFill>
              </a:rPr>
              <a:t>11: Disiplin Suçunun Tekerrürü</a:t>
            </a:r>
          </a:p>
          <a:p>
            <a:pPr algn="just">
              <a:lnSpc>
                <a:spcPct val="150000"/>
              </a:lnSpc>
            </a:pPr>
            <a:r>
              <a:rPr lang="tr-TR" dirty="0" smtClean="0"/>
              <a:t> </a:t>
            </a:r>
            <a:r>
              <a:rPr lang="tr-TR" dirty="0"/>
              <a:t>Disiplin cezası verilmesine sebep olmuş bir eylemin tekerrüründe bir derece ağır ceza uygulanır.</a:t>
            </a:r>
          </a:p>
          <a:p>
            <a:pPr algn="just">
              <a:lnSpc>
                <a:spcPct val="150000"/>
              </a:lnSpc>
            </a:pPr>
            <a:r>
              <a:rPr lang="tr-TR" dirty="0" smtClean="0"/>
              <a:t> </a:t>
            </a:r>
            <a:r>
              <a:rPr lang="tr-TR" dirty="0"/>
              <a:t>Disiplin suçunun tekerrürü halinde yükseköğretim kurumundan çıkarma cezası verilemez</a:t>
            </a:r>
            <a:r>
              <a:rPr lang="tr-TR" dirty="0" smtClean="0"/>
              <a:t>.</a:t>
            </a:r>
            <a:endParaRPr lang="tr-TR" dirty="0"/>
          </a:p>
        </p:txBody>
      </p:sp>
      <p:sp>
        <p:nvSpPr>
          <p:cNvPr id="4" name="Dikdörtgen 3"/>
          <p:cNvSpPr/>
          <p:nvPr/>
        </p:nvSpPr>
        <p:spPr>
          <a:xfrm>
            <a:off x="786444" y="3751798"/>
            <a:ext cx="2859437" cy="369332"/>
          </a:xfrm>
          <a:prstGeom prst="rect">
            <a:avLst/>
          </a:prstGeom>
        </p:spPr>
        <p:txBody>
          <a:bodyPr wrap="none">
            <a:spAutoFit/>
          </a:bodyPr>
          <a:lstStyle/>
          <a:p>
            <a:r>
              <a:rPr lang="tr-TR" b="1" dirty="0" smtClean="0">
                <a:solidFill>
                  <a:schemeClr val="accent2"/>
                </a:solidFill>
              </a:rPr>
              <a:t>B- DİSİPLİN SORUŞTURMASI</a:t>
            </a:r>
            <a:endParaRPr lang="tr-TR" b="1" dirty="0">
              <a:solidFill>
                <a:schemeClr val="accent2"/>
              </a:solidFill>
            </a:endParaRPr>
          </a:p>
        </p:txBody>
      </p:sp>
      <p:sp>
        <p:nvSpPr>
          <p:cNvPr id="5" name="Dikdörtgen 4"/>
          <p:cNvSpPr/>
          <p:nvPr/>
        </p:nvSpPr>
        <p:spPr>
          <a:xfrm>
            <a:off x="1009100" y="4172019"/>
            <a:ext cx="4650825" cy="369332"/>
          </a:xfrm>
          <a:prstGeom prst="rect">
            <a:avLst/>
          </a:prstGeom>
        </p:spPr>
        <p:txBody>
          <a:bodyPr wrap="none">
            <a:spAutoFit/>
          </a:bodyPr>
          <a:lstStyle/>
          <a:p>
            <a:r>
              <a:rPr lang="tr-TR" b="1" dirty="0" smtClean="0">
                <a:solidFill>
                  <a:schemeClr val="accent2"/>
                </a:solidFill>
              </a:rPr>
              <a:t>MADDE 12: Soruşturma Açmaya Yetkili Amirler</a:t>
            </a:r>
            <a:endParaRPr lang="tr-TR" b="1" dirty="0">
              <a:solidFill>
                <a:schemeClr val="accent2"/>
              </a:solidFill>
            </a:endParaRPr>
          </a:p>
        </p:txBody>
      </p:sp>
      <p:sp>
        <p:nvSpPr>
          <p:cNvPr id="6" name="Dikdörtgen 5"/>
          <p:cNvSpPr/>
          <p:nvPr/>
        </p:nvSpPr>
        <p:spPr>
          <a:xfrm>
            <a:off x="1009099" y="4621455"/>
            <a:ext cx="9474173" cy="880369"/>
          </a:xfrm>
          <a:prstGeom prst="rect">
            <a:avLst/>
          </a:prstGeom>
        </p:spPr>
        <p:txBody>
          <a:bodyPr wrap="square">
            <a:spAutoFit/>
          </a:bodyPr>
          <a:lstStyle/>
          <a:p>
            <a:pPr>
              <a:lnSpc>
                <a:spcPct val="150000"/>
              </a:lnSpc>
            </a:pPr>
            <a:r>
              <a:rPr lang="tr-TR" dirty="0"/>
              <a:t>a) Fakülte öğrencilerinin işlemiş oldukları disiplin suçlarından dolayı dekan,</a:t>
            </a:r>
          </a:p>
          <a:p>
            <a:pPr>
              <a:lnSpc>
                <a:spcPct val="150000"/>
              </a:lnSpc>
            </a:pPr>
            <a:r>
              <a:rPr lang="tr-TR" dirty="0"/>
              <a:t>b) Enstitü öğrencilerinin işlemiş oldukları disiplin suçlarından dolayı enstitü müdürü,</a:t>
            </a:r>
          </a:p>
        </p:txBody>
      </p:sp>
      <p:sp>
        <p:nvSpPr>
          <p:cNvPr id="7" name="Dikdörtgen 6"/>
          <p:cNvSpPr/>
          <p:nvPr/>
        </p:nvSpPr>
        <p:spPr>
          <a:xfrm>
            <a:off x="1009099" y="5502582"/>
            <a:ext cx="9714319" cy="369332"/>
          </a:xfrm>
          <a:prstGeom prst="rect">
            <a:avLst/>
          </a:prstGeom>
        </p:spPr>
        <p:txBody>
          <a:bodyPr wrap="square">
            <a:spAutoFit/>
          </a:bodyPr>
          <a:lstStyle/>
          <a:p>
            <a:r>
              <a:rPr lang="tr-TR" dirty="0"/>
              <a:t>c) Yüksekokul ve meslek yüksekokulu öğrencilerinin işlemiş oldukları disiplin suçlarından dolayı müdür,</a:t>
            </a:r>
          </a:p>
        </p:txBody>
      </p:sp>
    </p:spTree>
    <p:extLst>
      <p:ext uri="{BB962C8B-B14F-4D97-AF65-F5344CB8AC3E}">
        <p14:creationId xmlns:p14="http://schemas.microsoft.com/office/powerpoint/2010/main" val="24833146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
        <p:nvSpPr>
          <p:cNvPr id="3" name="Dikdörtgen 2"/>
          <p:cNvSpPr/>
          <p:nvPr/>
        </p:nvSpPr>
        <p:spPr>
          <a:xfrm>
            <a:off x="740141" y="371963"/>
            <a:ext cx="10529454" cy="880369"/>
          </a:xfrm>
          <a:prstGeom prst="rect">
            <a:avLst/>
          </a:prstGeom>
        </p:spPr>
        <p:txBody>
          <a:bodyPr wrap="square">
            <a:spAutoFit/>
          </a:bodyPr>
          <a:lstStyle/>
          <a:p>
            <a:pPr algn="just">
              <a:lnSpc>
                <a:spcPct val="150000"/>
              </a:lnSpc>
            </a:pPr>
            <a:r>
              <a:rPr lang="tr-TR" dirty="0">
                <a:solidFill>
                  <a:srgbClr val="000000"/>
                </a:solidFill>
                <a:latin typeface="Calibri" panose="020F0502020204030204" pitchFamily="34" charset="0"/>
              </a:rPr>
              <a:t>ç) Konservatuvar öğrencilerinin işlemiş oldukları disiplin suçlarından dolayı konservatuvar müdürü, </a:t>
            </a:r>
          </a:p>
          <a:p>
            <a:pPr algn="just">
              <a:lnSpc>
                <a:spcPct val="150000"/>
              </a:lnSpc>
            </a:pPr>
            <a:r>
              <a:rPr lang="tr-TR" dirty="0">
                <a:solidFill>
                  <a:srgbClr val="000000"/>
                </a:solidFill>
                <a:latin typeface="Calibri" panose="020F0502020204030204" pitchFamily="34" charset="0"/>
              </a:rPr>
              <a:t>d) Müşterek alan veya mekanlarda toplu öğrenci eylemleri ile ilgili olarak üniversite rektörleri. </a:t>
            </a:r>
            <a:endParaRPr lang="tr-TR" dirty="0"/>
          </a:p>
        </p:txBody>
      </p:sp>
      <p:sp>
        <p:nvSpPr>
          <p:cNvPr id="4" name="Dikdörtgen 3"/>
          <p:cNvSpPr/>
          <p:nvPr/>
        </p:nvSpPr>
        <p:spPr>
          <a:xfrm>
            <a:off x="1062182" y="1397062"/>
            <a:ext cx="5660908" cy="369332"/>
          </a:xfrm>
          <a:prstGeom prst="rect">
            <a:avLst/>
          </a:prstGeom>
        </p:spPr>
        <p:txBody>
          <a:bodyPr wrap="square">
            <a:spAutoFit/>
          </a:bodyPr>
          <a:lstStyle/>
          <a:p>
            <a:r>
              <a:rPr lang="tr-TR" b="1" dirty="0" smtClean="0">
                <a:solidFill>
                  <a:schemeClr val="accent2"/>
                </a:solidFill>
              </a:rPr>
              <a:t>MADDE 13: Soruşturmanın Süresi Ve Zamanaşımı</a:t>
            </a:r>
            <a:endParaRPr lang="tr-TR" b="1" dirty="0">
              <a:solidFill>
                <a:schemeClr val="accent2"/>
              </a:solidFill>
            </a:endParaRPr>
          </a:p>
        </p:txBody>
      </p:sp>
      <p:sp>
        <p:nvSpPr>
          <p:cNvPr id="5" name="Dikdörtgen 4"/>
          <p:cNvSpPr/>
          <p:nvPr/>
        </p:nvSpPr>
        <p:spPr>
          <a:xfrm>
            <a:off x="403013" y="1766394"/>
            <a:ext cx="10764982" cy="4247317"/>
          </a:xfrm>
          <a:prstGeom prst="rect">
            <a:avLst/>
          </a:prstGeom>
        </p:spPr>
        <p:txBody>
          <a:bodyPr wrap="square">
            <a:spAutoFit/>
          </a:bodyPr>
          <a:lstStyle/>
          <a:p>
            <a:pPr algn="just">
              <a:lnSpc>
                <a:spcPct val="150000"/>
              </a:lnSpc>
            </a:pPr>
            <a:r>
              <a:rPr lang="tr-TR" dirty="0"/>
              <a:t>(1) Disiplin soruşturmasına olayın öğrenilmesini müteakip derhal başlanır. Soruşturma, onay tarihinden itibaren </a:t>
            </a:r>
            <a:r>
              <a:rPr lang="tr-TR" dirty="0" err="1"/>
              <a:t>onbeş</a:t>
            </a:r>
            <a:r>
              <a:rPr lang="tr-TR" dirty="0"/>
              <a:t> gün içinde sonuçlandırılır. Soruşturmanın bu süre içerisinde bitirilememesi halinde soruşturmacı, gerekçeli olarak ek süre verilmesi talebinde bulunur. Soruşturma açmaya yetkili disiplin amiri, uygun bulduğu taktirde soruşturma süresini uzatabilir.</a:t>
            </a:r>
          </a:p>
          <a:p>
            <a:pPr algn="just">
              <a:lnSpc>
                <a:spcPct val="150000"/>
              </a:lnSpc>
            </a:pPr>
            <a:r>
              <a:rPr lang="tr-TR" dirty="0"/>
              <a:t>(2) Bu Yönetmelikte sayılan disiplin suçu niteliğindeki eylemleri işleyen öğrenciler hakkında, bu eylemlerin </a:t>
            </a:r>
            <a:r>
              <a:rPr lang="tr-TR" dirty="0" err="1"/>
              <a:t>işlenildiğinin</a:t>
            </a:r>
            <a:r>
              <a:rPr lang="tr-TR" dirty="0"/>
              <a:t> soruşturma açmaya yetkili amirlerce öğrenildiği tarihten itibaren;</a:t>
            </a:r>
          </a:p>
          <a:p>
            <a:pPr algn="just">
              <a:lnSpc>
                <a:spcPct val="150000"/>
              </a:lnSpc>
            </a:pPr>
            <a:r>
              <a:rPr lang="tr-TR" dirty="0"/>
              <a:t>a) Uyarma, kınama, yükseköğretim kurumundan bir haftadan bir aya kadar uzaklaştırma cezalarında bir ay içinde,</a:t>
            </a:r>
          </a:p>
          <a:p>
            <a:pPr algn="just">
              <a:lnSpc>
                <a:spcPct val="150000"/>
              </a:lnSpc>
            </a:pPr>
            <a:r>
              <a:rPr lang="tr-TR" dirty="0"/>
              <a:t>b) Yükseköğretim kurumundan bir veya iki yarıyıl için uzaklaştırma ile yükseköğretim kurumundan çıkarma cezalarında üç ay </a:t>
            </a:r>
            <a:r>
              <a:rPr lang="tr-TR" dirty="0" smtClean="0"/>
              <a:t>içinde disiplin </a:t>
            </a:r>
            <a:r>
              <a:rPr lang="tr-TR" dirty="0"/>
              <a:t>soruşturmasına başlanmadığı takdirde, disiplin cezası verme yetkisi zaman aşımına uğrar</a:t>
            </a:r>
            <a:r>
              <a:rPr lang="tr-TR" dirty="0" smtClean="0"/>
              <a:t>.</a:t>
            </a:r>
            <a:endParaRPr lang="tr-TR" dirty="0"/>
          </a:p>
        </p:txBody>
      </p:sp>
    </p:spTree>
    <p:extLst>
      <p:ext uri="{BB962C8B-B14F-4D97-AF65-F5344CB8AC3E}">
        <p14:creationId xmlns:p14="http://schemas.microsoft.com/office/powerpoint/2010/main" val="34510030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81890" y="335156"/>
            <a:ext cx="10806546" cy="1754326"/>
          </a:xfrm>
          <a:prstGeom prst="rect">
            <a:avLst/>
          </a:prstGeom>
        </p:spPr>
        <p:txBody>
          <a:bodyPr wrap="square">
            <a:spAutoFit/>
          </a:bodyPr>
          <a:lstStyle/>
          <a:p>
            <a:pPr algn="just">
              <a:lnSpc>
                <a:spcPct val="150000"/>
              </a:lnSpc>
            </a:pPr>
            <a:r>
              <a:rPr lang="tr-TR" dirty="0"/>
              <a:t>(3) Disiplin cezasını gerektiren eylemlerin işlendiği tarihten itibaren, en geç iki yıl içinde disiplin cezası verilmediği takdirde, disiplin cezası verme yetkisi zamanaşımına uğrar. Ancak, disiplin amir veya kurulunun, bir adli yargı hükmüne ihtiyaç duyduğu hallerde; zamanaşımı süresi adli yargı hükmünün kesinleştiği günden itibaren başlar. Söz konusu ihtiyaç, yetkili disiplin amir veya kurulunun alacağı bir karar ile tespit edilir.</a:t>
            </a:r>
          </a:p>
        </p:txBody>
      </p:sp>
      <p:sp>
        <p:nvSpPr>
          <p:cNvPr id="3" name="Dikdörtgen 2"/>
          <p:cNvSpPr/>
          <p:nvPr/>
        </p:nvSpPr>
        <p:spPr>
          <a:xfrm>
            <a:off x="932872" y="2209861"/>
            <a:ext cx="4782421" cy="369332"/>
          </a:xfrm>
          <a:prstGeom prst="rect">
            <a:avLst/>
          </a:prstGeom>
        </p:spPr>
        <p:txBody>
          <a:bodyPr wrap="square">
            <a:spAutoFit/>
          </a:bodyPr>
          <a:lstStyle/>
          <a:p>
            <a:r>
              <a:rPr lang="tr-TR" b="1" dirty="0" smtClean="0">
                <a:solidFill>
                  <a:schemeClr val="accent2"/>
                </a:solidFill>
              </a:rPr>
              <a:t>MADDE 14: Soruşturmanın Yapılış Şekli</a:t>
            </a:r>
            <a:endParaRPr lang="tr-TR" b="1" dirty="0">
              <a:solidFill>
                <a:schemeClr val="accent2"/>
              </a:solidFill>
            </a:endParaRPr>
          </a:p>
        </p:txBody>
      </p:sp>
      <p:sp>
        <p:nvSpPr>
          <p:cNvPr id="4" name="Dikdörtgen 3"/>
          <p:cNvSpPr/>
          <p:nvPr/>
        </p:nvSpPr>
        <p:spPr>
          <a:xfrm>
            <a:off x="508001" y="2579193"/>
            <a:ext cx="10880435" cy="3373359"/>
          </a:xfrm>
          <a:prstGeom prst="rect">
            <a:avLst/>
          </a:prstGeom>
        </p:spPr>
        <p:txBody>
          <a:bodyPr wrap="square">
            <a:spAutoFit/>
          </a:bodyPr>
          <a:lstStyle/>
          <a:p>
            <a:pPr>
              <a:lnSpc>
                <a:spcPct val="150000"/>
              </a:lnSpc>
            </a:pPr>
            <a:r>
              <a:rPr lang="tr-TR" dirty="0"/>
              <a:t>(1) Soruşturmanın gizliliği esastır.</a:t>
            </a:r>
          </a:p>
          <a:p>
            <a:pPr>
              <a:lnSpc>
                <a:spcPct val="150000"/>
              </a:lnSpc>
            </a:pPr>
            <a:r>
              <a:rPr lang="tr-TR" dirty="0"/>
              <a:t>(2) Soruşturmacı tanık dinleyebilir, keşif yapabilir ve bilirkişiye başvurabilir. Soruşturma işlemleri bir tutanakla tespit olunur. Tutanak; işlemin nerede ve ne zaman yapıldığı, işlemin mahiyeti, kimlerin katıldığı, ifade alınmış ise soruları ve cevapları belirtecek şekilde düzenlenir ve soruşturmacı, katip, ifade sahibi ve varsa keşif sırasında hazır bulunanlarca imzalanır. İfade alınırken tanığa ve bilirkişi tayini durumunda bilirkişiye yemin ettirilir; tanığın hüviyeti, adresi ve benzeri açıklayıcı bilgiler belirtilir.</a:t>
            </a:r>
          </a:p>
          <a:p>
            <a:pPr>
              <a:lnSpc>
                <a:spcPct val="150000"/>
              </a:lnSpc>
            </a:pPr>
            <a:r>
              <a:rPr lang="tr-TR" dirty="0"/>
              <a:t>(3) Yükseköğretim kurumlarının personeli, soruşturmacıların istedikleri her türlü bilgi, dosya ve başka belgeleri hiçbir gecikmeye mahal bırakmaksızın verirler ve istenecek yardımları yerine getirirler.</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Tree>
    <p:extLst>
      <p:ext uri="{BB962C8B-B14F-4D97-AF65-F5344CB8AC3E}">
        <p14:creationId xmlns:p14="http://schemas.microsoft.com/office/powerpoint/2010/main" val="28392740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
        <p:nvSpPr>
          <p:cNvPr id="3" name="Dikdörtgen 2"/>
          <p:cNvSpPr/>
          <p:nvPr/>
        </p:nvSpPr>
        <p:spPr>
          <a:xfrm>
            <a:off x="452582" y="252305"/>
            <a:ext cx="11231418" cy="2585323"/>
          </a:xfrm>
          <a:prstGeom prst="rect">
            <a:avLst/>
          </a:prstGeom>
        </p:spPr>
        <p:txBody>
          <a:bodyPr wrap="square">
            <a:spAutoFit/>
          </a:bodyPr>
          <a:lstStyle/>
          <a:p>
            <a:pPr algn="just">
              <a:lnSpc>
                <a:spcPct val="150000"/>
              </a:lnSpc>
            </a:pPr>
            <a:r>
              <a:rPr lang="tr-TR" dirty="0">
                <a:solidFill>
                  <a:srgbClr val="000000"/>
                </a:solidFill>
                <a:latin typeface="Calibri" panose="020F0502020204030204" pitchFamily="34" charset="0"/>
              </a:rPr>
              <a:t>(4) Soruşturmacı, hakkında soruşturma açılan kişi ve eylemlerle sınırlı olmak üzere soruşturmayı yürütür ve tamamlar. Soruşturma esnasında soruşturulan eylemin dışında başka disiplin suçlarının </a:t>
            </a:r>
            <a:r>
              <a:rPr lang="tr-TR" dirty="0" smtClean="0">
                <a:solidFill>
                  <a:srgbClr val="000000"/>
                </a:solidFill>
                <a:latin typeface="Calibri" panose="020F0502020204030204" pitchFamily="34" charset="0"/>
              </a:rPr>
              <a:t>işlendiğini </a:t>
            </a:r>
            <a:r>
              <a:rPr lang="tr-TR" dirty="0">
                <a:solidFill>
                  <a:srgbClr val="000000"/>
                </a:solidFill>
                <a:latin typeface="Calibri" panose="020F0502020204030204" pitchFamily="34" charset="0"/>
              </a:rPr>
              <a:t>veya aynı suç kapsamında başka kişilerin soruşturmaya dahil edilmesi gerektiğini tespit eden soruşturmacı, durumu yetkili mercie bildirir. </a:t>
            </a:r>
          </a:p>
          <a:p>
            <a:pPr algn="just">
              <a:lnSpc>
                <a:spcPct val="150000"/>
              </a:lnSpc>
            </a:pPr>
            <a:r>
              <a:rPr lang="tr-TR" dirty="0">
                <a:solidFill>
                  <a:srgbClr val="000000"/>
                </a:solidFill>
                <a:latin typeface="Calibri" panose="020F0502020204030204" pitchFamily="34" charset="0"/>
              </a:rPr>
              <a:t>(5) Öğrencinin, disiplin suçunu işledikten sonra yükseköğretim kurumu içinde yer değiştirmesi veya yükseköğretim kurumunu değiştirmiş bulunması veya yükseköğretim kurumundan her ne sebeple olursa olsun ayrılmış olması, soruşturma açılmasına, devamına ve gerekli kararların alınmasına engel teşkil etmez. </a:t>
            </a:r>
          </a:p>
        </p:txBody>
      </p:sp>
      <p:sp>
        <p:nvSpPr>
          <p:cNvPr id="4" name="Dikdörtgen 3"/>
          <p:cNvSpPr/>
          <p:nvPr/>
        </p:nvSpPr>
        <p:spPr>
          <a:xfrm>
            <a:off x="748146" y="2742310"/>
            <a:ext cx="6096000" cy="369332"/>
          </a:xfrm>
          <a:prstGeom prst="rect">
            <a:avLst/>
          </a:prstGeom>
        </p:spPr>
        <p:txBody>
          <a:bodyPr>
            <a:spAutoFit/>
          </a:bodyPr>
          <a:lstStyle/>
          <a:p>
            <a:r>
              <a:rPr lang="tr-TR" b="1" dirty="0" smtClean="0">
                <a:solidFill>
                  <a:schemeClr val="accent2"/>
                </a:solidFill>
                <a:latin typeface="Calibri" panose="020F0502020204030204" pitchFamily="34" charset="0"/>
              </a:rPr>
              <a:t>MADDE 15: Savunma Hakkı </a:t>
            </a:r>
            <a:endParaRPr lang="tr-TR" dirty="0">
              <a:solidFill>
                <a:schemeClr val="accent2"/>
              </a:solidFill>
              <a:latin typeface="Calibri" panose="020F0502020204030204" pitchFamily="34" charset="0"/>
            </a:endParaRPr>
          </a:p>
        </p:txBody>
      </p:sp>
      <p:sp>
        <p:nvSpPr>
          <p:cNvPr id="5" name="Dikdörtgen 4"/>
          <p:cNvSpPr/>
          <p:nvPr/>
        </p:nvSpPr>
        <p:spPr>
          <a:xfrm>
            <a:off x="389159" y="3016323"/>
            <a:ext cx="11231418" cy="3416320"/>
          </a:xfrm>
          <a:prstGeom prst="rect">
            <a:avLst/>
          </a:prstGeom>
        </p:spPr>
        <p:txBody>
          <a:bodyPr wrap="square">
            <a:spAutoFit/>
          </a:bodyPr>
          <a:lstStyle/>
          <a:p>
            <a:pPr algn="just">
              <a:lnSpc>
                <a:spcPct val="150000"/>
              </a:lnSpc>
            </a:pPr>
            <a:r>
              <a:rPr lang="tr-TR" dirty="0"/>
              <a:t>(1) Hakkında disiplin soruşturması açılan öğrenciye isnat edilen suçun neden ibaret olduğu, savunmasını yapacağı tarihten en az yedi gün önce yazılı olarak bildirilir. Bu yazıda; öğrenciden belirtilen gün, saat ve yerde savunmasını yapmak üzere hazır bulunması istenilir.</a:t>
            </a:r>
          </a:p>
          <a:p>
            <a:pPr algn="just">
              <a:lnSpc>
                <a:spcPct val="150000"/>
              </a:lnSpc>
            </a:pPr>
            <a:r>
              <a:rPr lang="tr-TR" dirty="0"/>
              <a:t>(2) Savunma yapmak üzere gelen kişinin savunmasını yazılı olarak sunmayı talep etmesi halinde kendisine üç günden az olmamak üzere süre verilebilir. Yazılı savunma sunulduktan sonra soruşturmacı öğrenciye ek sorular yöneltebilir.</a:t>
            </a:r>
          </a:p>
          <a:p>
            <a:pPr algn="just">
              <a:lnSpc>
                <a:spcPct val="150000"/>
              </a:lnSpc>
            </a:pPr>
            <a:r>
              <a:rPr lang="tr-TR" dirty="0"/>
              <a:t>(3) Öğrenciye gönderilecek davetiyede; çağrıya özürsüz olduğu halde uymadığı veya özrünü zamanında bildirmediği takdirde, savunmadan vazgeçmiş sayılacağı ve diğer delillere dayanılmak suretiyle hakkında gerekli kararın verileceği belirtilir</a:t>
            </a:r>
            <a:r>
              <a:rPr lang="tr-TR" dirty="0" smtClean="0"/>
              <a:t>.</a:t>
            </a:r>
            <a:endParaRPr lang="tr-TR" dirty="0"/>
          </a:p>
        </p:txBody>
      </p:sp>
    </p:spTree>
    <p:extLst>
      <p:ext uri="{BB962C8B-B14F-4D97-AF65-F5344CB8AC3E}">
        <p14:creationId xmlns:p14="http://schemas.microsoft.com/office/powerpoint/2010/main" val="226215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txBox="1">
            <a:spLocks/>
          </p:cNvSpPr>
          <p:nvPr/>
        </p:nvSpPr>
        <p:spPr>
          <a:xfrm>
            <a:off x="294611" y="200467"/>
            <a:ext cx="10848913" cy="642811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tr-TR" sz="2400" dirty="0" smtClean="0">
                <a:solidFill>
                  <a:schemeClr val="accent1">
                    <a:lumMod val="75000"/>
                  </a:schemeClr>
                </a:solidFill>
              </a:rPr>
              <a:t>Üniversitenin Tarihçesi?</a:t>
            </a:r>
          </a:p>
          <a:p>
            <a:pPr algn="just">
              <a:buFont typeface="Wingdings" panose="05000000000000000000" pitchFamily="2" charset="2"/>
              <a:buChar char="Ø"/>
            </a:pPr>
            <a:r>
              <a:rPr lang="tr-TR" dirty="0">
                <a:solidFill>
                  <a:schemeClr val="tx1"/>
                </a:solidFill>
              </a:rPr>
              <a:t> </a:t>
            </a:r>
            <a:r>
              <a:rPr lang="tr-TR" sz="1800" dirty="0" smtClean="0">
                <a:solidFill>
                  <a:schemeClr val="tx1"/>
                </a:solidFill>
              </a:rPr>
              <a:t>Bugünkü </a:t>
            </a:r>
            <a:r>
              <a:rPr lang="tr-TR" sz="1800" dirty="0">
                <a:solidFill>
                  <a:schemeClr val="tx1"/>
                </a:solidFill>
              </a:rPr>
              <a:t>anlamda ilk üniversitelere </a:t>
            </a:r>
            <a:r>
              <a:rPr lang="tr-TR" sz="1800" dirty="0" err="1">
                <a:solidFill>
                  <a:schemeClr val="tx1"/>
                </a:solidFill>
              </a:rPr>
              <a:t>Abbâsîler</a:t>
            </a:r>
            <a:r>
              <a:rPr lang="tr-TR" sz="1800" dirty="0">
                <a:solidFill>
                  <a:schemeClr val="tx1"/>
                </a:solidFill>
              </a:rPr>
              <a:t> döneminde Bağdat’ta rastlanır</a:t>
            </a:r>
            <a:r>
              <a:rPr lang="tr-TR" sz="1800" dirty="0" smtClean="0">
                <a:solidFill>
                  <a:schemeClr val="tx1"/>
                </a:solidFill>
              </a:rPr>
              <a:t>.</a:t>
            </a:r>
          </a:p>
          <a:p>
            <a:pPr algn="just">
              <a:buFont typeface="Wingdings" panose="05000000000000000000" pitchFamily="2" charset="2"/>
              <a:buChar char="Ø"/>
            </a:pPr>
            <a:r>
              <a:rPr lang="tr-TR" sz="1800" dirty="0" smtClean="0">
                <a:solidFill>
                  <a:schemeClr val="tx1"/>
                </a:solidFill>
              </a:rPr>
              <a:t> İlk üniversite İse</a:t>
            </a:r>
            <a:r>
              <a:rPr lang="tr-TR" sz="1800" dirty="0">
                <a:solidFill>
                  <a:schemeClr val="tx1"/>
                </a:solidFill>
              </a:rPr>
              <a:t>, 859 senesinde kurulan </a:t>
            </a:r>
            <a:r>
              <a:rPr lang="tr-TR" sz="1800" dirty="0" err="1">
                <a:solidFill>
                  <a:schemeClr val="tx1"/>
                </a:solidFill>
              </a:rPr>
              <a:t>Keyruvan</a:t>
            </a:r>
            <a:r>
              <a:rPr lang="tr-TR" sz="1800" dirty="0">
                <a:solidFill>
                  <a:schemeClr val="tx1"/>
                </a:solidFill>
              </a:rPr>
              <a:t> Üniversitesidir.</a:t>
            </a:r>
            <a:endParaRPr lang="tr-TR" sz="1800" dirty="0" smtClean="0">
              <a:solidFill>
                <a:schemeClr val="tx1"/>
              </a:solidFill>
            </a:endParaRPr>
          </a:p>
          <a:p>
            <a:pPr algn="just">
              <a:buFont typeface="Wingdings" panose="05000000000000000000" pitchFamily="2" charset="2"/>
              <a:buChar char="Ø"/>
            </a:pPr>
            <a:r>
              <a:rPr lang="tr-TR" sz="1800" dirty="0" smtClean="0">
                <a:solidFill>
                  <a:schemeClr val="tx1"/>
                </a:solidFill>
              </a:rPr>
              <a:t> Batıda </a:t>
            </a:r>
            <a:r>
              <a:rPr lang="tr-TR" sz="1800" dirty="0">
                <a:solidFill>
                  <a:schemeClr val="tx1"/>
                </a:solidFill>
              </a:rPr>
              <a:t>üniversiteler </a:t>
            </a:r>
            <a:r>
              <a:rPr lang="tr-TR" sz="1800" dirty="0" smtClean="0">
                <a:solidFill>
                  <a:schemeClr val="tx1"/>
                </a:solidFill>
              </a:rPr>
              <a:t>Endülüs </a:t>
            </a:r>
            <a:r>
              <a:rPr lang="tr-TR" sz="1800" dirty="0" err="1">
                <a:solidFill>
                  <a:schemeClr val="tx1"/>
                </a:solidFill>
              </a:rPr>
              <a:t>Emevî</a:t>
            </a:r>
            <a:r>
              <a:rPr lang="tr-TR" sz="1800" dirty="0">
                <a:solidFill>
                  <a:schemeClr val="tx1"/>
                </a:solidFill>
              </a:rPr>
              <a:t> </a:t>
            </a:r>
            <a:r>
              <a:rPr lang="tr-TR" sz="1800" dirty="0" smtClean="0">
                <a:solidFill>
                  <a:schemeClr val="tx1"/>
                </a:solidFill>
              </a:rPr>
              <a:t>Devletinin </a:t>
            </a:r>
            <a:r>
              <a:rPr lang="tr-TR" sz="1800" dirty="0">
                <a:solidFill>
                  <a:schemeClr val="tx1"/>
                </a:solidFill>
              </a:rPr>
              <a:t>Avrupa’ya girmesiyle </a:t>
            </a:r>
            <a:r>
              <a:rPr lang="tr-TR" sz="1800" dirty="0" smtClean="0">
                <a:solidFill>
                  <a:schemeClr val="tx1"/>
                </a:solidFill>
              </a:rPr>
              <a:t>kurulmaya başlamıştır.</a:t>
            </a:r>
          </a:p>
          <a:p>
            <a:pPr algn="just">
              <a:buFont typeface="Wingdings" panose="05000000000000000000" pitchFamily="2" charset="2"/>
              <a:buChar char="Ø"/>
            </a:pPr>
            <a:r>
              <a:rPr lang="tr-TR" sz="1800" dirty="0" smtClean="0">
                <a:solidFill>
                  <a:schemeClr val="tx1"/>
                </a:solidFill>
              </a:rPr>
              <a:t> Fas</a:t>
            </a:r>
            <a:r>
              <a:rPr lang="tr-TR" sz="1800" dirty="0">
                <a:solidFill>
                  <a:schemeClr val="tx1"/>
                </a:solidFill>
              </a:rPr>
              <a:t>, </a:t>
            </a:r>
            <a:r>
              <a:rPr lang="tr-TR" sz="1800" dirty="0" err="1">
                <a:solidFill>
                  <a:schemeClr val="tx1"/>
                </a:solidFill>
              </a:rPr>
              <a:t>Kurtuba</a:t>
            </a:r>
            <a:r>
              <a:rPr lang="tr-TR" sz="1800" dirty="0">
                <a:solidFill>
                  <a:schemeClr val="tx1"/>
                </a:solidFill>
              </a:rPr>
              <a:t> ve Gırnata üniversiteleri, ilim ve </a:t>
            </a:r>
            <a:r>
              <a:rPr lang="tr-TR" sz="1800" dirty="0" smtClean="0">
                <a:solidFill>
                  <a:schemeClr val="tx1"/>
                </a:solidFill>
              </a:rPr>
              <a:t>fennin okullara </a:t>
            </a:r>
            <a:r>
              <a:rPr lang="tr-TR" sz="1800" dirty="0">
                <a:solidFill>
                  <a:schemeClr val="tx1"/>
                </a:solidFill>
              </a:rPr>
              <a:t>girmesine vesile olarak, sâdece hukuktan </a:t>
            </a:r>
            <a:r>
              <a:rPr lang="tr-TR" sz="1800" dirty="0" err="1">
                <a:solidFill>
                  <a:schemeClr val="tx1"/>
                </a:solidFill>
              </a:rPr>
              <a:t>ibâret</a:t>
            </a:r>
            <a:r>
              <a:rPr lang="tr-TR" sz="1800" dirty="0">
                <a:solidFill>
                  <a:schemeClr val="tx1"/>
                </a:solidFill>
              </a:rPr>
              <a:t> olan öğretim dalına tıp, astronomi, ilahiyat ve benzerlerinin de eklenmesini </a:t>
            </a:r>
            <a:r>
              <a:rPr lang="tr-TR" sz="1800" dirty="0" smtClean="0">
                <a:solidFill>
                  <a:schemeClr val="tx1"/>
                </a:solidFill>
              </a:rPr>
              <a:t>sağlamıştır.</a:t>
            </a:r>
          </a:p>
          <a:p>
            <a:pPr algn="just">
              <a:buFont typeface="Wingdings" panose="05000000000000000000" pitchFamily="2" charset="2"/>
              <a:buChar char="Ø"/>
            </a:pPr>
            <a:r>
              <a:rPr lang="tr-TR" sz="1800" dirty="0" smtClean="0">
                <a:solidFill>
                  <a:schemeClr val="tx1"/>
                </a:solidFill>
              </a:rPr>
              <a:t> Batıdaki ilk üniversiteler </a:t>
            </a:r>
            <a:r>
              <a:rPr lang="tr-TR" sz="1800" dirty="0">
                <a:solidFill>
                  <a:schemeClr val="tx1"/>
                </a:solidFill>
              </a:rPr>
              <a:t>Bologna, </a:t>
            </a:r>
            <a:r>
              <a:rPr lang="tr-TR" sz="1800" dirty="0" err="1">
                <a:solidFill>
                  <a:schemeClr val="tx1"/>
                </a:solidFill>
              </a:rPr>
              <a:t>Pavia</a:t>
            </a:r>
            <a:r>
              <a:rPr lang="tr-TR" sz="1800" dirty="0">
                <a:solidFill>
                  <a:schemeClr val="tx1"/>
                </a:solidFill>
              </a:rPr>
              <a:t>, </a:t>
            </a:r>
            <a:r>
              <a:rPr lang="tr-TR" sz="1800" dirty="0" err="1">
                <a:solidFill>
                  <a:schemeClr val="tx1"/>
                </a:solidFill>
              </a:rPr>
              <a:t>Revenna</a:t>
            </a:r>
            <a:r>
              <a:rPr lang="tr-TR" sz="1800" dirty="0">
                <a:solidFill>
                  <a:schemeClr val="tx1"/>
                </a:solidFill>
              </a:rPr>
              <a:t> ve Paris adları altında gelişmeye </a:t>
            </a:r>
            <a:r>
              <a:rPr lang="tr-TR" sz="1800" dirty="0" smtClean="0">
                <a:solidFill>
                  <a:schemeClr val="tx1"/>
                </a:solidFill>
              </a:rPr>
              <a:t>başlamış, ancak </a:t>
            </a:r>
            <a:r>
              <a:rPr lang="tr-TR" sz="1800" dirty="0">
                <a:solidFill>
                  <a:schemeClr val="tx1"/>
                </a:solidFill>
              </a:rPr>
              <a:t>uzun süre </a:t>
            </a:r>
            <a:r>
              <a:rPr lang="tr-TR" sz="1800" dirty="0" err="1">
                <a:solidFill>
                  <a:schemeClr val="tx1"/>
                </a:solidFill>
              </a:rPr>
              <a:t>psikoposların</a:t>
            </a:r>
            <a:r>
              <a:rPr lang="tr-TR" sz="1800" dirty="0">
                <a:solidFill>
                  <a:schemeClr val="tx1"/>
                </a:solidFill>
              </a:rPr>
              <a:t> kontrolünde kalmaya devam </a:t>
            </a:r>
            <a:r>
              <a:rPr lang="tr-TR" sz="1800" dirty="0" smtClean="0">
                <a:solidFill>
                  <a:schemeClr val="tx1"/>
                </a:solidFill>
              </a:rPr>
              <a:t>etmiştir.</a:t>
            </a:r>
          </a:p>
          <a:p>
            <a:pPr algn="just">
              <a:buFont typeface="Wingdings" panose="05000000000000000000" pitchFamily="2" charset="2"/>
              <a:buChar char="Ø"/>
            </a:pPr>
            <a:r>
              <a:rPr lang="tr-TR" sz="1800" dirty="0">
                <a:solidFill>
                  <a:schemeClr val="tx1"/>
                </a:solidFill>
              </a:rPr>
              <a:t> Bunu takiben papalığa bağlı olmayan İngiliz Oxford ve </a:t>
            </a:r>
            <a:r>
              <a:rPr lang="tr-TR" sz="1800" dirty="0" smtClean="0">
                <a:solidFill>
                  <a:schemeClr val="tx1"/>
                </a:solidFill>
              </a:rPr>
              <a:t>Cambridge üniversitelerinden </a:t>
            </a:r>
            <a:r>
              <a:rPr lang="tr-TR" sz="1800" dirty="0">
                <a:solidFill>
                  <a:schemeClr val="tx1"/>
                </a:solidFill>
              </a:rPr>
              <a:t>sonra 14. yüzyıla kadar çeşitli Avrupa şehirlerinde üniversiteler </a:t>
            </a:r>
            <a:r>
              <a:rPr lang="tr-TR" sz="1800" dirty="0" smtClean="0">
                <a:solidFill>
                  <a:schemeClr val="tx1"/>
                </a:solidFill>
              </a:rPr>
              <a:t>kurulmuştur.</a:t>
            </a:r>
          </a:p>
          <a:p>
            <a:pPr algn="just">
              <a:buFont typeface="Wingdings" panose="05000000000000000000" pitchFamily="2" charset="2"/>
              <a:buChar char="Ø"/>
            </a:pPr>
            <a:r>
              <a:rPr lang="tr-TR" sz="1800" dirty="0">
                <a:solidFill>
                  <a:schemeClr val="tx1"/>
                </a:solidFill>
              </a:rPr>
              <a:t> </a:t>
            </a:r>
            <a:r>
              <a:rPr lang="tr-TR" sz="1800" dirty="0" smtClean="0">
                <a:solidFill>
                  <a:schemeClr val="tx1"/>
                </a:solidFill>
              </a:rPr>
              <a:t>Türkiye’de günümüzdeki manada üniversiteler </a:t>
            </a:r>
            <a:r>
              <a:rPr lang="tr-TR" sz="1800" dirty="0">
                <a:solidFill>
                  <a:schemeClr val="tx1"/>
                </a:solidFill>
              </a:rPr>
              <a:t>1863’te kurulan </a:t>
            </a:r>
            <a:r>
              <a:rPr lang="tr-TR" sz="1800" dirty="0" err="1">
                <a:solidFill>
                  <a:schemeClr val="tx1"/>
                </a:solidFill>
              </a:rPr>
              <a:t>Dârülfünunla</a:t>
            </a:r>
            <a:r>
              <a:rPr lang="tr-TR" sz="1800" dirty="0">
                <a:solidFill>
                  <a:schemeClr val="tx1"/>
                </a:solidFill>
              </a:rPr>
              <a:t> </a:t>
            </a:r>
            <a:r>
              <a:rPr lang="tr-TR" sz="1800" dirty="0" smtClean="0">
                <a:solidFill>
                  <a:schemeClr val="tx1"/>
                </a:solidFill>
              </a:rPr>
              <a:t>başlar.</a:t>
            </a:r>
          </a:p>
          <a:p>
            <a:pPr algn="just">
              <a:buFont typeface="Wingdings" panose="05000000000000000000" pitchFamily="2" charset="2"/>
              <a:buChar char="Ø"/>
            </a:pPr>
            <a:r>
              <a:rPr lang="tr-TR" sz="1800" dirty="0" smtClean="0">
                <a:solidFill>
                  <a:schemeClr val="tx1"/>
                </a:solidFill>
              </a:rPr>
              <a:t> </a:t>
            </a:r>
            <a:r>
              <a:rPr lang="tr-TR" sz="1800" dirty="0">
                <a:solidFill>
                  <a:schemeClr val="tx1"/>
                </a:solidFill>
              </a:rPr>
              <a:t>1933’te kaldırılan </a:t>
            </a:r>
            <a:r>
              <a:rPr lang="tr-TR" sz="1800" dirty="0" err="1">
                <a:solidFill>
                  <a:schemeClr val="tx1"/>
                </a:solidFill>
              </a:rPr>
              <a:t>Dârülfünun</a:t>
            </a:r>
            <a:r>
              <a:rPr lang="tr-TR" sz="1800" dirty="0">
                <a:solidFill>
                  <a:schemeClr val="tx1"/>
                </a:solidFill>
              </a:rPr>
              <a:t>, Millî Eğitim Bakanlığı’na bağlı olmak üzere muhtariyet ve tüzel kişiliği olmayan İstanbul Üniversitesi olarak yeniden teşkilatlandırıldı</a:t>
            </a:r>
            <a:r>
              <a:rPr lang="tr-TR" sz="1800" dirty="0" smtClean="0">
                <a:solidFill>
                  <a:schemeClr val="tx1"/>
                </a:solidFill>
              </a:rPr>
              <a:t>.</a:t>
            </a:r>
          </a:p>
          <a:p>
            <a:pPr algn="just">
              <a:buFont typeface="Wingdings" panose="05000000000000000000" pitchFamily="2" charset="2"/>
              <a:buChar char="Ø"/>
            </a:pPr>
            <a:r>
              <a:rPr lang="tr-TR" sz="1800" dirty="0">
                <a:solidFill>
                  <a:schemeClr val="tx1"/>
                </a:solidFill>
              </a:rPr>
              <a:t> </a:t>
            </a:r>
            <a:r>
              <a:rPr lang="tr-TR" sz="1800" dirty="0" smtClean="0">
                <a:solidFill>
                  <a:schemeClr val="tx1"/>
                </a:solidFill>
              </a:rPr>
              <a:t>1945’te </a:t>
            </a:r>
            <a:r>
              <a:rPr lang="tr-TR" sz="1800" dirty="0">
                <a:solidFill>
                  <a:schemeClr val="tx1"/>
                </a:solidFill>
              </a:rPr>
              <a:t>çıkarılan kânunla bütün üniversiteler, aynı hükümlere tabi olmak üzere ilim ve idarede muhtar tüzel kişilikler haline geldi. </a:t>
            </a:r>
            <a:endParaRPr lang="tr-TR" sz="1800" dirty="0" smtClean="0">
              <a:solidFill>
                <a:schemeClr val="tx1"/>
              </a:solidFill>
            </a:endParaRPr>
          </a:p>
          <a:p>
            <a:pPr algn="just">
              <a:buFont typeface="Wingdings" panose="05000000000000000000" pitchFamily="2" charset="2"/>
              <a:buChar char="Ø"/>
            </a:pPr>
            <a:r>
              <a:rPr lang="tr-TR" sz="1800" dirty="0" smtClean="0">
                <a:solidFill>
                  <a:schemeClr val="tx1"/>
                </a:solidFill>
              </a:rPr>
              <a:t>1960’ta </a:t>
            </a:r>
            <a:r>
              <a:rPr lang="tr-TR" sz="1800" dirty="0">
                <a:solidFill>
                  <a:schemeClr val="tx1"/>
                </a:solidFill>
              </a:rPr>
              <a:t>üniversiteler kanununda yapılan değişiklikle üniversiteler, fakülte, enstitü, yüksekokul ve araştırma kuruluşlarından meydana </a:t>
            </a:r>
            <a:r>
              <a:rPr lang="tr-TR" sz="1800" dirty="0" smtClean="0">
                <a:solidFill>
                  <a:schemeClr val="tx1"/>
                </a:solidFill>
              </a:rPr>
              <a:t>gelen</a:t>
            </a:r>
            <a:r>
              <a:rPr lang="tr-TR" sz="1800" dirty="0">
                <a:solidFill>
                  <a:schemeClr val="tx1"/>
                </a:solidFill>
              </a:rPr>
              <a:t> </a:t>
            </a:r>
            <a:r>
              <a:rPr lang="tr-TR" sz="1800" dirty="0" smtClean="0">
                <a:solidFill>
                  <a:schemeClr val="tx1"/>
                </a:solidFill>
              </a:rPr>
              <a:t>kurumlar haline geldi.</a:t>
            </a:r>
            <a:endParaRPr lang="tr-TR" sz="1800" dirty="0">
              <a:solidFill>
                <a:schemeClr val="tx1"/>
              </a:solidFill>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8580" y="89630"/>
            <a:ext cx="1831533" cy="1831533"/>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Tree>
    <p:extLst>
      <p:ext uri="{BB962C8B-B14F-4D97-AF65-F5344CB8AC3E}">
        <p14:creationId xmlns:p14="http://schemas.microsoft.com/office/powerpoint/2010/main" val="13087739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34108" y="270455"/>
            <a:ext cx="11148292" cy="1295868"/>
          </a:xfrm>
          <a:prstGeom prst="rect">
            <a:avLst/>
          </a:prstGeom>
        </p:spPr>
        <p:txBody>
          <a:bodyPr wrap="square">
            <a:spAutoFit/>
          </a:bodyPr>
          <a:lstStyle/>
          <a:p>
            <a:pPr algn="just">
              <a:lnSpc>
                <a:spcPct val="150000"/>
              </a:lnSpc>
            </a:pPr>
            <a:r>
              <a:rPr lang="tr-TR" dirty="0"/>
              <a:t>(4) Geçerli bir özür bildiren veya mücbir sebep dolayısıyla davete uymadığı anlaşılan öğrenciye uygun bir süre verilir. Tutuklu öğrencilere savunmalarını yazılı olarak gönderebilecekleri bildirilir.</a:t>
            </a:r>
          </a:p>
          <a:p>
            <a:pPr algn="just">
              <a:lnSpc>
                <a:spcPct val="150000"/>
              </a:lnSpc>
            </a:pPr>
            <a:r>
              <a:rPr lang="tr-TR" dirty="0"/>
              <a:t>(5) Soruşturma öğrencinin kendini gereği gibi savunmasına imkân verecek şekilde yürütülür.</a:t>
            </a:r>
          </a:p>
        </p:txBody>
      </p:sp>
      <p:sp>
        <p:nvSpPr>
          <p:cNvPr id="3" name="Dikdörtgen 2"/>
          <p:cNvSpPr/>
          <p:nvPr/>
        </p:nvSpPr>
        <p:spPr>
          <a:xfrm>
            <a:off x="434108" y="1693361"/>
            <a:ext cx="11046691" cy="2585323"/>
          </a:xfrm>
          <a:prstGeom prst="rect">
            <a:avLst/>
          </a:prstGeom>
        </p:spPr>
        <p:txBody>
          <a:bodyPr wrap="square">
            <a:spAutoFit/>
          </a:bodyPr>
          <a:lstStyle/>
          <a:p>
            <a:pPr algn="just">
              <a:lnSpc>
                <a:spcPct val="150000"/>
              </a:lnSpc>
            </a:pPr>
            <a:r>
              <a:rPr lang="tr-TR" b="1" dirty="0">
                <a:solidFill>
                  <a:schemeClr val="accent2"/>
                </a:solidFill>
              </a:rPr>
              <a:t> </a:t>
            </a:r>
            <a:r>
              <a:rPr lang="tr-TR" b="1" dirty="0" smtClean="0">
                <a:solidFill>
                  <a:schemeClr val="accent2"/>
                </a:solidFill>
              </a:rPr>
              <a:t>    MADDE 16: Soruşturma Raporu</a:t>
            </a:r>
          </a:p>
          <a:p>
            <a:pPr algn="just">
              <a:lnSpc>
                <a:spcPct val="150000"/>
              </a:lnSpc>
            </a:pPr>
            <a:r>
              <a:rPr lang="tr-TR" dirty="0" smtClean="0"/>
              <a:t>(1) Soruşturma sonuçlandığında bir rapor düzenlenir. Raporda soruşturma onayı, soruşturmaya başlama tarihi, soruşturulanın kimliği, isnat edilen suç konuları, soruşturmanın safhaları, deliller ve alınan savunma özetlenir. İsnat edilen suçun sabit olup olmadığı tartışılır ve gerekli disiplin cezası teklif edilir. Soruşturmayla ilgili belgelerin asıl veya suretleri bir dizi pusulasına bağlanarak rapora eklenir. Soruşturma raporu, dosya ile birlikte soruşturmayı açan mercie tevdi edilir.</a:t>
            </a:r>
          </a:p>
        </p:txBody>
      </p:sp>
      <p:sp>
        <p:nvSpPr>
          <p:cNvPr id="4" name="Dikdörtgen 3"/>
          <p:cNvSpPr/>
          <p:nvPr/>
        </p:nvSpPr>
        <p:spPr>
          <a:xfrm>
            <a:off x="655781" y="4262459"/>
            <a:ext cx="10104581" cy="1754326"/>
          </a:xfrm>
          <a:prstGeom prst="rect">
            <a:avLst/>
          </a:prstGeom>
        </p:spPr>
        <p:txBody>
          <a:bodyPr wrap="square">
            <a:spAutoFit/>
          </a:bodyPr>
          <a:lstStyle/>
          <a:p>
            <a:pPr>
              <a:lnSpc>
                <a:spcPct val="150000"/>
              </a:lnSpc>
            </a:pPr>
            <a:r>
              <a:rPr lang="tr-TR" b="1" dirty="0" smtClean="0">
                <a:solidFill>
                  <a:schemeClr val="accent2"/>
                </a:solidFill>
              </a:rPr>
              <a:t>C-UYGULAMA VE İTİRAZ</a:t>
            </a:r>
          </a:p>
          <a:p>
            <a:pPr>
              <a:lnSpc>
                <a:spcPct val="150000"/>
              </a:lnSpc>
            </a:pPr>
            <a:r>
              <a:rPr lang="tr-TR" b="1" dirty="0" smtClean="0">
                <a:solidFill>
                  <a:schemeClr val="accent2"/>
                </a:solidFill>
              </a:rPr>
              <a:t>MADDE 24: Cezaların Bildirilmesi</a:t>
            </a:r>
          </a:p>
          <a:p>
            <a:pPr>
              <a:lnSpc>
                <a:spcPct val="150000"/>
              </a:lnSpc>
            </a:pPr>
            <a:r>
              <a:rPr lang="tr-TR" dirty="0" smtClean="0"/>
              <a:t>- </a:t>
            </a:r>
            <a:r>
              <a:rPr lang="tr-TR" dirty="0"/>
              <a:t>(1) Disiplin soruşturması sonunda verilen disiplin cezası, soruşturma açmaya yetkili amir tarafından;</a:t>
            </a:r>
          </a:p>
          <a:p>
            <a:pPr>
              <a:lnSpc>
                <a:spcPct val="150000"/>
              </a:lnSpc>
            </a:pPr>
            <a:r>
              <a:rPr lang="tr-TR" dirty="0"/>
              <a:t>a) Hakkında disiplin soruşturması yapılan öğrenciye</a:t>
            </a:r>
            <a:r>
              <a:rPr lang="tr-TR" dirty="0" smtClean="0"/>
              <a:t>,</a:t>
            </a:r>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Tree>
    <p:extLst>
      <p:ext uri="{BB962C8B-B14F-4D97-AF65-F5344CB8AC3E}">
        <p14:creationId xmlns:p14="http://schemas.microsoft.com/office/powerpoint/2010/main" val="7801638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58801" y="1701693"/>
            <a:ext cx="10834253" cy="4619854"/>
          </a:xfrm>
          <a:prstGeom prst="rect">
            <a:avLst/>
          </a:prstGeom>
        </p:spPr>
        <p:txBody>
          <a:bodyPr wrap="square">
            <a:spAutoFit/>
          </a:bodyPr>
          <a:lstStyle/>
          <a:p>
            <a:pPr algn="just">
              <a:lnSpc>
                <a:spcPct val="150000"/>
              </a:lnSpc>
            </a:pPr>
            <a:r>
              <a:rPr lang="tr-TR" b="1" dirty="0" smtClean="0">
                <a:solidFill>
                  <a:schemeClr val="accent2"/>
                </a:solidFill>
              </a:rPr>
              <a:t>MADDE 25: Disiplin Cezalarının Uygulanması</a:t>
            </a:r>
          </a:p>
          <a:p>
            <a:pPr algn="just">
              <a:lnSpc>
                <a:spcPct val="150000"/>
              </a:lnSpc>
            </a:pPr>
            <a:r>
              <a:rPr lang="tr-TR" dirty="0" smtClean="0"/>
              <a:t>(</a:t>
            </a:r>
            <a:r>
              <a:rPr lang="tr-TR" dirty="0"/>
              <a:t>1) Disiplin cezası vermeye yetkili amir veya kurul kararlarında hangi tarihten itibaren uygulanacağı belirtilmediği takdirde, disiplin cezaları verildikleri tarihten itibaren uygulanırlar.</a:t>
            </a:r>
          </a:p>
          <a:p>
            <a:pPr algn="just">
              <a:lnSpc>
                <a:spcPct val="150000"/>
              </a:lnSpc>
            </a:pPr>
            <a:r>
              <a:rPr lang="tr-TR" b="1" dirty="0">
                <a:solidFill>
                  <a:schemeClr val="accent2"/>
                </a:solidFill>
              </a:rPr>
              <a:t>MADDE </a:t>
            </a:r>
            <a:r>
              <a:rPr lang="tr-TR" b="1" dirty="0" smtClean="0">
                <a:solidFill>
                  <a:schemeClr val="accent2"/>
                </a:solidFill>
              </a:rPr>
              <a:t>26:</a:t>
            </a:r>
            <a:r>
              <a:rPr lang="tr-TR" dirty="0" smtClean="0"/>
              <a:t> </a:t>
            </a:r>
            <a:r>
              <a:rPr lang="tr-TR" b="1" dirty="0" smtClean="0">
                <a:solidFill>
                  <a:schemeClr val="accent2"/>
                </a:solidFill>
              </a:rPr>
              <a:t>Disiplin Cezalarına Karşı Başvuru Yolları</a:t>
            </a:r>
          </a:p>
          <a:p>
            <a:pPr algn="just">
              <a:lnSpc>
                <a:spcPct val="150000"/>
              </a:lnSpc>
            </a:pPr>
            <a:r>
              <a:rPr lang="tr-TR" dirty="0" smtClean="0"/>
              <a:t>(</a:t>
            </a:r>
            <a:r>
              <a:rPr lang="tr-TR" dirty="0"/>
              <a:t>1) Disiplin amirleri ve kurullarınca verilen disiplin cezalarına karşı </a:t>
            </a:r>
            <a:r>
              <a:rPr lang="tr-TR" dirty="0" err="1"/>
              <a:t>onbeş</a:t>
            </a:r>
            <a:r>
              <a:rPr lang="tr-TR" dirty="0"/>
              <a:t> gün içinde üniversite yönetim kuruluna itiraz edilebilir.</a:t>
            </a:r>
          </a:p>
          <a:p>
            <a:pPr algn="just">
              <a:lnSpc>
                <a:spcPct val="150000"/>
              </a:lnSpc>
            </a:pPr>
            <a:r>
              <a:rPr lang="tr-TR" dirty="0"/>
              <a:t>(2) İtiraz halinde, itiraz mercii olan üniversite yönetim kurulu, itirazı </a:t>
            </a:r>
            <a:r>
              <a:rPr lang="tr-TR" dirty="0" err="1"/>
              <a:t>onbeş</a:t>
            </a:r>
            <a:r>
              <a:rPr lang="tr-TR" dirty="0"/>
              <a:t> gün içinde kesin olarak karara bağlar. İtiraz halinde, itiraz mercii olan üniversite yönetim kurulu kararı inceleyerek verilen cezayı aynen kabul veya reddeder. </a:t>
            </a:r>
            <a:r>
              <a:rPr lang="tr-TR" dirty="0" err="1"/>
              <a:t>Red</a:t>
            </a:r>
            <a:r>
              <a:rPr lang="tr-TR" dirty="0"/>
              <a:t> halinde, disiplin kurulu veya yetkili disiplin amiri </a:t>
            </a:r>
            <a:r>
              <a:rPr lang="tr-TR" dirty="0" err="1"/>
              <a:t>red</a:t>
            </a:r>
            <a:r>
              <a:rPr lang="tr-TR" dirty="0"/>
              <a:t> gerekçesini göz önünde bulundurarak itirazı karara bağlar.</a:t>
            </a:r>
          </a:p>
          <a:p>
            <a:pPr algn="just">
              <a:lnSpc>
                <a:spcPct val="150000"/>
              </a:lnSpc>
            </a:pPr>
            <a:r>
              <a:rPr lang="tr-TR" dirty="0"/>
              <a:t>(3) Bu Yönetmeliğe göre verilen cezalara karşı, itiraz hakkı kullanılmadan da idari yargı yoluna başvurulabilir.</a:t>
            </a:r>
          </a:p>
        </p:txBody>
      </p:sp>
      <p:sp>
        <p:nvSpPr>
          <p:cNvPr id="3" name="Dikdörtgen 2"/>
          <p:cNvSpPr/>
          <p:nvPr/>
        </p:nvSpPr>
        <p:spPr>
          <a:xfrm>
            <a:off x="558801" y="362865"/>
            <a:ext cx="10834253" cy="1338828"/>
          </a:xfrm>
          <a:prstGeom prst="rect">
            <a:avLst/>
          </a:prstGeom>
        </p:spPr>
        <p:txBody>
          <a:bodyPr wrap="square">
            <a:spAutoFit/>
          </a:bodyPr>
          <a:lstStyle/>
          <a:p>
            <a:pPr algn="just">
              <a:lnSpc>
                <a:spcPct val="150000"/>
              </a:lnSpc>
            </a:pPr>
            <a:r>
              <a:rPr lang="tr-TR" dirty="0"/>
              <a:t>b) Öğrenciye burs veya kredi veren kuruluşa ve yükseköğretim kurumuna,</a:t>
            </a:r>
          </a:p>
          <a:p>
            <a:pPr algn="just">
              <a:lnSpc>
                <a:spcPct val="150000"/>
              </a:lnSpc>
            </a:pPr>
            <a:r>
              <a:rPr lang="tr-TR" dirty="0"/>
              <a:t>c) Üniversiteden çıkarma cezası verildiği takdirde, yukarıdakilere ilaveten bütün yükseköğretim kurumlarına Yükseköğretim Kuruluna, ÖSYM'ye, emniyet makamlarına ve ilgili askerlik şubelerine bildirilir</a:t>
            </a:r>
            <a:r>
              <a:rPr lang="tr-TR" dirty="0" smtClean="0"/>
              <a:t>.</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Tree>
    <p:extLst>
      <p:ext uri="{BB962C8B-B14F-4D97-AF65-F5344CB8AC3E}">
        <p14:creationId xmlns:p14="http://schemas.microsoft.com/office/powerpoint/2010/main" val="1120797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
        <p:nvSpPr>
          <p:cNvPr id="3" name="Dikdörtgen 2"/>
          <p:cNvSpPr/>
          <p:nvPr/>
        </p:nvSpPr>
        <p:spPr>
          <a:xfrm>
            <a:off x="506034" y="850347"/>
            <a:ext cx="10307782" cy="400110"/>
          </a:xfrm>
          <a:prstGeom prst="rect">
            <a:avLst/>
          </a:prstGeom>
        </p:spPr>
        <p:txBody>
          <a:bodyPr wrap="square">
            <a:spAutoFit/>
          </a:bodyPr>
          <a:lstStyle/>
          <a:p>
            <a:r>
              <a:rPr lang="tr-TR" sz="2000" b="1" dirty="0" smtClean="0">
                <a:solidFill>
                  <a:schemeClr val="accent2"/>
                </a:solidFill>
              </a:rPr>
              <a:t>2.NECMETTİN </a:t>
            </a:r>
            <a:r>
              <a:rPr lang="tr-TR" sz="2000" b="1" dirty="0">
                <a:solidFill>
                  <a:schemeClr val="accent2"/>
                </a:solidFill>
              </a:rPr>
              <a:t>ERBAKAN ÜNİVERSİTESİ ÖNLİSANS </a:t>
            </a:r>
            <a:r>
              <a:rPr lang="tr-TR" sz="2000" b="1" dirty="0" smtClean="0">
                <a:solidFill>
                  <a:schemeClr val="accent2"/>
                </a:solidFill>
              </a:rPr>
              <a:t>VE LİSANS </a:t>
            </a:r>
            <a:r>
              <a:rPr lang="tr-TR" sz="2000" b="1" dirty="0">
                <a:solidFill>
                  <a:schemeClr val="accent2"/>
                </a:solidFill>
              </a:rPr>
              <a:t>ÖĞRETİM VE SINAV YÖNETMELİĞİ</a:t>
            </a:r>
          </a:p>
        </p:txBody>
      </p:sp>
      <p:sp>
        <p:nvSpPr>
          <p:cNvPr id="4" name="Dikdörtgen 3"/>
          <p:cNvSpPr/>
          <p:nvPr/>
        </p:nvSpPr>
        <p:spPr>
          <a:xfrm>
            <a:off x="583122" y="1472628"/>
            <a:ext cx="8025169" cy="3416320"/>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tr-TR" dirty="0" smtClean="0"/>
              <a:t>Bu Yönetmelik </a:t>
            </a:r>
            <a:r>
              <a:rPr lang="tr-TR" b="1" dirty="0" smtClean="0"/>
              <a:t>28965 sayılı Resmi </a:t>
            </a:r>
            <a:r>
              <a:rPr lang="tr-TR" b="1" dirty="0" err="1" smtClean="0"/>
              <a:t>Gazete</a:t>
            </a:r>
            <a:r>
              <a:rPr lang="tr-TR" dirty="0" err="1" smtClean="0"/>
              <a:t>’de</a:t>
            </a:r>
            <a:r>
              <a:rPr lang="tr-TR" dirty="0" smtClean="0"/>
              <a:t> yayınlanarak yürürlüğe girmiştir.</a:t>
            </a:r>
          </a:p>
          <a:p>
            <a:pPr marL="285750" indent="-285750" algn="just">
              <a:lnSpc>
                <a:spcPct val="150000"/>
              </a:lnSpc>
              <a:buFont typeface="Wingdings" panose="05000000000000000000" pitchFamily="2" charset="2"/>
              <a:buChar char="§"/>
            </a:pPr>
            <a:r>
              <a:rPr lang="tr-TR" dirty="0" smtClean="0"/>
              <a:t>Bu </a:t>
            </a:r>
            <a:r>
              <a:rPr lang="tr-TR" dirty="0"/>
              <a:t>Yönetmeliğin amacı, Necmettin Erbakan Üniversitesinin Tıp, Diş Hekimliği ve Devlet Konservatuvarı dışında kalan fakülte, yüksekokul ve meslek yüksekokullarının kayıt, eğitim-öğretim ve sınavlarında uyulacak usul ve esasları düzenlemektir</a:t>
            </a:r>
            <a:r>
              <a:rPr lang="tr-TR" dirty="0" smtClean="0"/>
              <a:t>.</a:t>
            </a:r>
          </a:p>
          <a:p>
            <a:pPr marL="285750" indent="-285750" algn="just">
              <a:lnSpc>
                <a:spcPct val="150000"/>
              </a:lnSpc>
              <a:buFont typeface="Wingdings" panose="05000000000000000000" pitchFamily="2" charset="2"/>
              <a:buChar char="§"/>
            </a:pPr>
            <a:r>
              <a:rPr lang="tr-TR" dirty="0"/>
              <a:t>Bu Yönetmelik, 4/11/1981 tarihli ve 2547 sayılı Yükseköğretim Kanununun 14 üncü maddesine dayanılarak hazırlanmıştır.</a:t>
            </a:r>
          </a:p>
          <a:p>
            <a:pPr marL="285750" indent="-285750" algn="just">
              <a:lnSpc>
                <a:spcPct val="150000"/>
              </a:lnSpc>
              <a:buFont typeface="Wingdings" panose="05000000000000000000" pitchFamily="2" charset="2"/>
              <a:buChar char="§"/>
            </a:pPr>
            <a:r>
              <a:rPr lang="tr-TR" dirty="0" smtClean="0"/>
              <a:t>Burada, ilgili yönetmelikte geçen bazı önemli maddelere yer verilmiştir.</a:t>
            </a:r>
            <a:endParaRPr lang="tr-TR" dirty="0"/>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8472" y="1668318"/>
            <a:ext cx="2861732" cy="2146299"/>
          </a:xfrm>
          <a:prstGeom prst="rect">
            <a:avLst/>
          </a:prstGeom>
        </p:spPr>
      </p:pic>
    </p:spTree>
    <p:extLst>
      <p:ext uri="{BB962C8B-B14F-4D97-AF65-F5344CB8AC3E}">
        <p14:creationId xmlns:p14="http://schemas.microsoft.com/office/powerpoint/2010/main" val="38971259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
        <p:nvSpPr>
          <p:cNvPr id="3" name="Dikdörtgen 2"/>
          <p:cNvSpPr/>
          <p:nvPr/>
        </p:nvSpPr>
        <p:spPr>
          <a:xfrm>
            <a:off x="560032" y="344485"/>
            <a:ext cx="10889672" cy="2585323"/>
          </a:xfrm>
          <a:prstGeom prst="rect">
            <a:avLst/>
          </a:prstGeom>
        </p:spPr>
        <p:txBody>
          <a:bodyPr wrap="square">
            <a:spAutoFit/>
          </a:bodyPr>
          <a:lstStyle/>
          <a:p>
            <a:pPr algn="just">
              <a:lnSpc>
                <a:spcPct val="150000"/>
              </a:lnSpc>
            </a:pPr>
            <a:r>
              <a:rPr lang="tr-TR" b="1" dirty="0" smtClean="0">
                <a:solidFill>
                  <a:schemeClr val="accent2"/>
                </a:solidFill>
              </a:rPr>
              <a:t>A- EĞİTİM-ÖĞRETİM ESASLARI</a:t>
            </a:r>
          </a:p>
          <a:p>
            <a:pPr algn="just">
              <a:lnSpc>
                <a:spcPct val="150000"/>
              </a:lnSpc>
            </a:pPr>
            <a:r>
              <a:rPr lang="tr-TR" b="1" dirty="0" smtClean="0">
                <a:solidFill>
                  <a:schemeClr val="accent2"/>
                </a:solidFill>
              </a:rPr>
              <a:t>MADDE 5: Eğitim-Öğretim Dönemleri ve Akademik Takvim</a:t>
            </a:r>
          </a:p>
          <a:p>
            <a:pPr algn="just">
              <a:lnSpc>
                <a:spcPct val="150000"/>
              </a:lnSpc>
            </a:pPr>
            <a:r>
              <a:rPr lang="tr-TR" dirty="0" smtClean="0"/>
              <a:t>(</a:t>
            </a:r>
            <a:r>
              <a:rPr lang="tr-TR" dirty="0"/>
              <a:t>1) Eğitim-öğretim dönemleri güz ve bahar yarıyıllarından oluşur. Bir yarıyıl on dört haftadan az olamaz. Eğitim-öğretim yarıyıl esasına göre düzenlenir. İlgili kurulların kararı ve Senatonun onayı ile dersler yıllık olarak da düzenlenebilir. Üniversitenin bir sonraki eğitim-öğretim yılına ait akademik takvimi, en geç mayıs ayı içinde Senatoca belirlenir.</a:t>
            </a:r>
          </a:p>
        </p:txBody>
      </p:sp>
      <p:sp>
        <p:nvSpPr>
          <p:cNvPr id="4" name="Dikdörtgen 3"/>
          <p:cNvSpPr/>
          <p:nvPr/>
        </p:nvSpPr>
        <p:spPr>
          <a:xfrm>
            <a:off x="560032" y="3182547"/>
            <a:ext cx="10788073" cy="2585323"/>
          </a:xfrm>
          <a:prstGeom prst="rect">
            <a:avLst/>
          </a:prstGeom>
        </p:spPr>
        <p:txBody>
          <a:bodyPr wrap="square">
            <a:spAutoFit/>
          </a:bodyPr>
          <a:lstStyle/>
          <a:p>
            <a:pPr algn="just">
              <a:lnSpc>
                <a:spcPct val="150000"/>
              </a:lnSpc>
            </a:pPr>
            <a:r>
              <a:rPr lang="tr-TR" b="1" dirty="0">
                <a:solidFill>
                  <a:schemeClr val="accent2"/>
                </a:solidFill>
              </a:rPr>
              <a:t>MADDE </a:t>
            </a:r>
            <a:r>
              <a:rPr lang="tr-TR" b="1" dirty="0" smtClean="0">
                <a:solidFill>
                  <a:schemeClr val="accent2"/>
                </a:solidFill>
              </a:rPr>
              <a:t>7: Kayıt Yenileme Ve Kayıt Dondurma</a:t>
            </a:r>
          </a:p>
          <a:p>
            <a:pPr algn="just">
              <a:lnSpc>
                <a:spcPct val="150000"/>
              </a:lnSpc>
            </a:pPr>
            <a:r>
              <a:rPr lang="tr-TR" dirty="0" smtClean="0"/>
              <a:t>(</a:t>
            </a:r>
            <a:r>
              <a:rPr lang="tr-TR" dirty="0"/>
              <a:t>1) Kayıt yenileme ve kayıt dondurma ile ilgili hususlar aşağıda belirtilmiştir:</a:t>
            </a:r>
          </a:p>
          <a:p>
            <a:pPr algn="just">
              <a:lnSpc>
                <a:spcPct val="150000"/>
              </a:lnSpc>
            </a:pPr>
            <a:r>
              <a:rPr lang="tr-TR" dirty="0"/>
              <a:t>a) Öğrenci her yarıyıl/yılbaşında akademik takvimde gösterilen süre içinde katkı payını veya ikinci öğretim ücretini ödeyerek kaydını yeniletmek, ders kaydını yaptırmak ve danışmanına onaylatmak zorundadır.</a:t>
            </a:r>
          </a:p>
          <a:p>
            <a:pPr algn="just">
              <a:lnSpc>
                <a:spcPct val="150000"/>
              </a:lnSpc>
            </a:pPr>
            <a:r>
              <a:rPr lang="tr-TR" dirty="0"/>
              <a:t>b) Birinci sınıfa yeni kayıt yaptıran öğrenci, aynı zamanda birinci yarıyıl/yıldaki programda yer alan derslere de kaydını yaptırmış sayılır</a:t>
            </a:r>
            <a:r>
              <a:rPr lang="tr-TR" dirty="0" smtClean="0"/>
              <a:t>.</a:t>
            </a:r>
            <a:endParaRPr lang="tr-TR" dirty="0"/>
          </a:p>
        </p:txBody>
      </p:sp>
    </p:spTree>
    <p:extLst>
      <p:ext uri="{BB962C8B-B14F-4D97-AF65-F5344CB8AC3E}">
        <p14:creationId xmlns:p14="http://schemas.microsoft.com/office/powerpoint/2010/main" val="37787362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
        <p:nvSpPr>
          <p:cNvPr id="3" name="Dikdörtgen 2"/>
          <p:cNvSpPr/>
          <p:nvPr/>
        </p:nvSpPr>
        <p:spPr>
          <a:xfrm>
            <a:off x="596977" y="391081"/>
            <a:ext cx="10283460" cy="4247317"/>
          </a:xfrm>
          <a:prstGeom prst="rect">
            <a:avLst/>
          </a:prstGeom>
        </p:spPr>
        <p:txBody>
          <a:bodyPr wrap="square">
            <a:spAutoFit/>
          </a:bodyPr>
          <a:lstStyle/>
          <a:p>
            <a:pPr algn="just">
              <a:lnSpc>
                <a:spcPct val="150000"/>
              </a:lnSpc>
            </a:pPr>
            <a:r>
              <a:rPr lang="tr-TR" dirty="0"/>
              <a:t>c) Akademik takvimde belirtilen sürelerde katkı payını veya ikinci öğretim ücretini yatırmayan ve kaydını yeniletmeyen öğrenci, o yarıyıl/yılda öğrencilik haklarından yararlanamaz, derslere devam edemez ve sınavlara giremez. Bu süre, 2547 sayılı Kanunda belirtilen öğretim süresinden sayılır. Ancak, süresi içinde kaydını yeniletmeyenlerden haklı ve geçerli mazereti olan öğrencinin mazeretini belirten dilekçe ile akademik takvimde belirtilen mazeretli geç kayıtlar için tanınan süre içerisinde başvurması şartıyla kaydının yenilenmesine ilgili yönetim kurulu karar verir. Kayıt yenileme işlemlerinin bütününden öğrenci sorumludur.</a:t>
            </a:r>
          </a:p>
          <a:p>
            <a:pPr algn="just">
              <a:lnSpc>
                <a:spcPct val="150000"/>
              </a:lnSpc>
            </a:pPr>
            <a:r>
              <a:rPr lang="tr-TR" dirty="0"/>
              <a:t>ç) Akademik takvimde belirtilen süre içerisinde öğrenci danışmanın onayı ile yeni ders seçebilir veya seçtiği dersi bırakabilir.</a:t>
            </a:r>
          </a:p>
          <a:p>
            <a:pPr algn="just">
              <a:lnSpc>
                <a:spcPct val="150000"/>
              </a:lnSpc>
            </a:pPr>
            <a:r>
              <a:rPr lang="tr-TR" dirty="0"/>
              <a:t>d) Haklı ve geçerli mazereti kabul edilen öğrencilerin öğrenim süreleri, öğrencilerin talebi üzerine, fakülte ve yüksekokul yönetim kurulları kararı ile dondurulur. Sağlıkla ilgili mazeretlerde sağlık kurulu raporu gereklidir.</a:t>
            </a:r>
          </a:p>
        </p:txBody>
      </p:sp>
    </p:spTree>
    <p:extLst>
      <p:ext uri="{BB962C8B-B14F-4D97-AF65-F5344CB8AC3E}">
        <p14:creationId xmlns:p14="http://schemas.microsoft.com/office/powerpoint/2010/main" val="31575822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
        <p:nvSpPr>
          <p:cNvPr id="3" name="Dikdörtgen 2"/>
          <p:cNvSpPr/>
          <p:nvPr/>
        </p:nvSpPr>
        <p:spPr>
          <a:xfrm>
            <a:off x="591127" y="280520"/>
            <a:ext cx="11009745" cy="5866350"/>
          </a:xfrm>
          <a:prstGeom prst="rect">
            <a:avLst/>
          </a:prstGeom>
        </p:spPr>
        <p:txBody>
          <a:bodyPr wrap="square">
            <a:spAutoFit/>
          </a:bodyPr>
          <a:lstStyle/>
          <a:p>
            <a:pPr algn="just">
              <a:lnSpc>
                <a:spcPct val="150000"/>
              </a:lnSpc>
            </a:pPr>
            <a:r>
              <a:rPr lang="tr-TR" b="1" dirty="0" smtClean="0">
                <a:solidFill>
                  <a:schemeClr val="accent2"/>
                </a:solidFill>
              </a:rPr>
              <a:t>B- DERSLER, SINAVLAR VE NOT DEĞERLENDİRMELERİ</a:t>
            </a:r>
          </a:p>
          <a:p>
            <a:pPr algn="just">
              <a:lnSpc>
                <a:spcPct val="150000"/>
              </a:lnSpc>
            </a:pPr>
            <a:r>
              <a:rPr lang="tr-TR" b="1" dirty="0" smtClean="0">
                <a:solidFill>
                  <a:schemeClr val="accent2"/>
                </a:solidFill>
              </a:rPr>
              <a:t>MADDE 10: Ders Alma</a:t>
            </a:r>
          </a:p>
          <a:p>
            <a:pPr algn="just">
              <a:lnSpc>
                <a:spcPct val="150000"/>
              </a:lnSpc>
            </a:pPr>
            <a:r>
              <a:rPr lang="tr-TR" dirty="0" smtClean="0"/>
              <a:t>(</a:t>
            </a:r>
            <a:r>
              <a:rPr lang="tr-TR" dirty="0"/>
              <a:t>1) Ders alma ile ilgili işlemler aşağıdaki şekilde yürütülür:</a:t>
            </a:r>
          </a:p>
          <a:p>
            <a:pPr algn="just">
              <a:lnSpc>
                <a:spcPct val="150000"/>
              </a:lnSpc>
            </a:pPr>
            <a:r>
              <a:rPr lang="tr-TR" dirty="0"/>
              <a:t>a) Öğrenci, yarıyıl/yılbaşında öncelikle alt sınıflarda hiç almadığı, devamsız kaldığı veya başarısız olduğu dersleri almak kaydıyla bulunduğu yarıyıl/yıl derslerinden de alır. Öğrenci bulunduğu yarıyılda, alt yarıyıllarda başarısız olduğu derslerle birlikte, yan dal ve çift ana dal hariç toplam </a:t>
            </a:r>
            <a:r>
              <a:rPr lang="tr-TR" b="1" dirty="0"/>
              <a:t>45 AKTS </a:t>
            </a:r>
            <a:r>
              <a:rPr lang="tr-TR" dirty="0"/>
              <a:t>kredisinden fazla ders alamaz. Öğrenci ders seçimine danışmanının da görüşünü alarak kendisi karar verir.</a:t>
            </a:r>
          </a:p>
          <a:p>
            <a:pPr algn="just">
              <a:lnSpc>
                <a:spcPct val="150000"/>
              </a:lnSpc>
            </a:pPr>
            <a:r>
              <a:rPr lang="tr-TR" dirty="0"/>
              <a:t>b) Programında ön şartlı dersler olan bölümler/anabilim dallarında, öğrenci almış olduğu ön şartlı dersi geçmeden buna bağlı olan diğer dersi alamaz.</a:t>
            </a:r>
          </a:p>
          <a:p>
            <a:pPr algn="just">
              <a:lnSpc>
                <a:spcPct val="150000"/>
              </a:lnSpc>
            </a:pPr>
            <a:r>
              <a:rPr lang="tr-TR" dirty="0"/>
              <a:t>c) Öğrenci danışmanın olumlu görüşü ile alt sınıflardaki bütün derslerden başarılı olması ve genel ağırlıklı not ortalamasının en az </a:t>
            </a:r>
            <a:r>
              <a:rPr lang="tr-TR" b="1" dirty="0"/>
              <a:t>3.00 </a:t>
            </a:r>
            <a:r>
              <a:rPr lang="tr-TR" dirty="0"/>
              <a:t>olması şartı ile bulunduğu yıl/yarıyıl programında bulunan derslerin toplam </a:t>
            </a:r>
            <a:r>
              <a:rPr lang="tr-TR" b="1" dirty="0"/>
              <a:t>45 AKTS </a:t>
            </a:r>
            <a:r>
              <a:rPr lang="tr-TR" dirty="0"/>
              <a:t>kredisinin %20’sine kadar ön şartlı dersler dışında, bir üst yarıyıl/yıldan ders alabilir. Üst yarıyıldan alınan derslerle birlikte toplam AKTS kredisi 45’i geçemez. Ön şartlı dersler ve ön şartlar, ilgili kurulun kararı ve </a:t>
            </a:r>
            <a:r>
              <a:rPr lang="tr-TR" dirty="0" smtClean="0"/>
              <a:t>Senatonun onayı </a:t>
            </a:r>
            <a:r>
              <a:rPr lang="tr-TR" dirty="0"/>
              <a:t>ile belirlenir.</a:t>
            </a:r>
          </a:p>
        </p:txBody>
      </p:sp>
    </p:spTree>
    <p:extLst>
      <p:ext uri="{BB962C8B-B14F-4D97-AF65-F5344CB8AC3E}">
        <p14:creationId xmlns:p14="http://schemas.microsoft.com/office/powerpoint/2010/main" val="15736846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
        <p:nvSpPr>
          <p:cNvPr id="3" name="Dikdörtgen 2"/>
          <p:cNvSpPr/>
          <p:nvPr/>
        </p:nvSpPr>
        <p:spPr>
          <a:xfrm>
            <a:off x="609599" y="335846"/>
            <a:ext cx="10852727" cy="5866350"/>
          </a:xfrm>
          <a:prstGeom prst="rect">
            <a:avLst/>
          </a:prstGeom>
        </p:spPr>
        <p:txBody>
          <a:bodyPr wrap="square">
            <a:spAutoFit/>
          </a:bodyPr>
          <a:lstStyle/>
          <a:p>
            <a:pPr algn="just">
              <a:lnSpc>
                <a:spcPct val="150000"/>
              </a:lnSpc>
            </a:pPr>
            <a:r>
              <a:rPr lang="tr-TR" dirty="0"/>
              <a:t>ç) Öğrenci daha önce alıp başarılı olduğu ders/dersleri not yükseltmek için devam zorunluluğu olmaksızın tekrar alabilir. Bu durumda alınan son not geçerli olur.</a:t>
            </a:r>
          </a:p>
          <a:p>
            <a:pPr algn="just">
              <a:lnSpc>
                <a:spcPct val="150000"/>
              </a:lnSpc>
            </a:pPr>
            <a:r>
              <a:rPr lang="tr-TR" dirty="0"/>
              <a:t>d) Kayıt dondurma ve uzaklaştırma cezası almış olma nedeniyle dönem kaybeden, yarıyıl/yıldaki bütün derslerden devamsız olan veya ders kaydı yaptırmayan öğrenciler öğrenimlerine kaldıkları yarıyıl/yıldan devam ederler, bir üst yarıyıl/yıldan ders alamazlar.</a:t>
            </a:r>
          </a:p>
          <a:p>
            <a:pPr algn="just">
              <a:lnSpc>
                <a:spcPct val="150000"/>
              </a:lnSpc>
            </a:pPr>
            <a:r>
              <a:rPr lang="tr-TR" dirty="0"/>
              <a:t>e) Programdan kaldırılan ve yerine yeni bir ders konulmayan herhangi bir dersten başarısız olan öğrenci, o dersten muaf sayılır.</a:t>
            </a:r>
          </a:p>
          <a:p>
            <a:pPr algn="just">
              <a:lnSpc>
                <a:spcPct val="150000"/>
              </a:lnSpc>
            </a:pPr>
            <a:r>
              <a:rPr lang="tr-TR" dirty="0"/>
              <a:t>f) Bazı dersler uzaktan eğitim metodu ile verilebilir. Uzaktan eğitimin esasları Senatoca belirlenir.</a:t>
            </a:r>
          </a:p>
          <a:p>
            <a:pPr algn="just">
              <a:lnSpc>
                <a:spcPct val="150000"/>
              </a:lnSpc>
            </a:pPr>
            <a:r>
              <a:rPr lang="tr-TR" dirty="0"/>
              <a:t>g) Öğrenci azlığı nedeniyle sınıf teşkil edilemediği için normal ve ikinci öğretim birleştirilerek ders yapılan programlar dışında normal öğretim öğrencileri ikinci öğretimden, ikinci öğretim öğrencileri birinci öğretimden ders alamazlar.</a:t>
            </a:r>
          </a:p>
          <a:p>
            <a:pPr algn="just">
              <a:lnSpc>
                <a:spcPct val="150000"/>
              </a:lnSpc>
            </a:pPr>
            <a:r>
              <a:rPr lang="tr-TR" dirty="0"/>
              <a:t>ğ) Öğrenciler ilgili bölüm/anabilim/</a:t>
            </a:r>
            <a:r>
              <a:rPr lang="tr-TR" dirty="0" err="1"/>
              <a:t>anasanat</a:t>
            </a:r>
            <a:r>
              <a:rPr lang="tr-TR" dirty="0"/>
              <a:t> dalı kurulunun uygun gördüğü hallerde başka fakülte ve bölümlerdeki dersleri alabilirler.</a:t>
            </a:r>
          </a:p>
          <a:p>
            <a:pPr algn="just">
              <a:lnSpc>
                <a:spcPct val="150000"/>
              </a:lnSpc>
            </a:pPr>
            <a:r>
              <a:rPr lang="tr-TR" dirty="0"/>
              <a:t>h) Seçmeli derslerin açılabilmesi için söz konusu derse en az 10 öğrencinin kayıt yaptırması gerekir.</a:t>
            </a:r>
          </a:p>
        </p:txBody>
      </p:sp>
    </p:spTree>
    <p:extLst>
      <p:ext uri="{BB962C8B-B14F-4D97-AF65-F5344CB8AC3E}">
        <p14:creationId xmlns:p14="http://schemas.microsoft.com/office/powerpoint/2010/main" val="16082669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34109" y="483674"/>
            <a:ext cx="10834255" cy="5035353"/>
          </a:xfrm>
          <a:prstGeom prst="rect">
            <a:avLst/>
          </a:prstGeom>
        </p:spPr>
        <p:txBody>
          <a:bodyPr wrap="square">
            <a:spAutoFit/>
          </a:bodyPr>
          <a:lstStyle/>
          <a:p>
            <a:pPr algn="just">
              <a:lnSpc>
                <a:spcPct val="150000"/>
              </a:lnSpc>
            </a:pPr>
            <a:r>
              <a:rPr lang="tr-TR" dirty="0"/>
              <a:t>ı) Değişim öğrencilerinin ders kaydı ve ders tamamlaması; Üniversite ile ulusal ve uluslararası bir üniversite arasında yapılan anlaşmalar çerçevesinde öğrenci değişim programı kapsamında bir veya iki yarıyıl süre ile öğrenci gönderilebilir. Bu öğrencilerin kayıtları bu süre içerisinde Necmettin Erbakan Üniversitesinde devam eder ve bu süre eğitim-öğretim süresinden sayılır. Bu öğrenciler o dönem için kendi bölümlerinde almaları gereken dersler yerine, öğrenim gördüğü üniversitede aldıkları derslerden sorumlu sayılırlar. Bu derslerin seçimi, ilgili değişim programı koordinatörü nezaretinde belirlenip bölümün teklifi ve fakülte yönetim kurulunun onayı ile kesinleşir. Bu derslerden alınan notlar 14 üncü maddede öngörülen not sistemine çevrilerek öğrenci dosyasına işlenir ve akademik ortalamaya katılır. Öğrenci başarısız olduğu derslerin yerine ilgili dönemde almadığı dersler arasından, danışmanının uygun göreceği ve bölüm başkanının önerisi üzerine fakülte yönetim kurulunca onaylanan dersleri alır. Aynı değişim programı kapsamında üniversitelerden gelen öğrencilere de Üniversitede okudukları süre içerisinde bu Yönetmelik hükümleri uygulanır ve aldıkları dersler için kendilerine transkript verilir. Uluslararası değişim çerçevesi ile giden öğrencinin almış olduğu dersler transkriptte orijinal isimleri ile yer alır.</a:t>
            </a: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Tree>
    <p:extLst>
      <p:ext uri="{BB962C8B-B14F-4D97-AF65-F5344CB8AC3E}">
        <p14:creationId xmlns:p14="http://schemas.microsoft.com/office/powerpoint/2010/main" val="20659323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
        <p:nvSpPr>
          <p:cNvPr id="3" name="Dikdörtgen 2"/>
          <p:cNvSpPr/>
          <p:nvPr/>
        </p:nvSpPr>
        <p:spPr>
          <a:xfrm>
            <a:off x="453813" y="409368"/>
            <a:ext cx="10917382" cy="3373359"/>
          </a:xfrm>
          <a:prstGeom prst="rect">
            <a:avLst/>
          </a:prstGeom>
        </p:spPr>
        <p:txBody>
          <a:bodyPr wrap="square">
            <a:spAutoFit/>
          </a:bodyPr>
          <a:lstStyle/>
          <a:p>
            <a:pPr algn="just">
              <a:lnSpc>
                <a:spcPct val="150000"/>
              </a:lnSpc>
            </a:pPr>
            <a:r>
              <a:rPr lang="tr-TR" b="1" dirty="0">
                <a:solidFill>
                  <a:schemeClr val="accent2"/>
                </a:solidFill>
              </a:rPr>
              <a:t>MADDE </a:t>
            </a:r>
            <a:r>
              <a:rPr lang="tr-TR" b="1" dirty="0" smtClean="0">
                <a:solidFill>
                  <a:schemeClr val="accent2"/>
                </a:solidFill>
              </a:rPr>
              <a:t>11: Derslere Devam</a:t>
            </a:r>
          </a:p>
          <a:p>
            <a:pPr algn="just">
              <a:lnSpc>
                <a:spcPct val="150000"/>
              </a:lnSpc>
            </a:pPr>
            <a:r>
              <a:rPr lang="tr-TR" dirty="0" smtClean="0"/>
              <a:t>(</a:t>
            </a:r>
            <a:r>
              <a:rPr lang="tr-TR" dirty="0"/>
              <a:t>1) Öğrenci, derslere ve uygulamalara devam etmek zorundadır. Teorik derslerin </a:t>
            </a:r>
            <a:r>
              <a:rPr lang="tr-TR" b="1" dirty="0"/>
              <a:t>% 30</a:t>
            </a:r>
            <a:r>
              <a:rPr lang="tr-TR" dirty="0"/>
              <a:t>’undan, uygulamaların </a:t>
            </a:r>
            <a:r>
              <a:rPr lang="tr-TR" b="1" dirty="0"/>
              <a:t>%</a:t>
            </a:r>
            <a:r>
              <a:rPr lang="tr-TR" dirty="0"/>
              <a:t> </a:t>
            </a:r>
            <a:r>
              <a:rPr lang="tr-TR" b="1" dirty="0"/>
              <a:t>20</a:t>
            </a:r>
            <a:r>
              <a:rPr lang="tr-TR" dirty="0"/>
              <a:t>’sinden fazlasına devam etmeyen ve uygulamalarda başarılı olamayan öğrenci o dersin genel sınavına giremez.</a:t>
            </a:r>
          </a:p>
          <a:p>
            <a:pPr algn="just">
              <a:lnSpc>
                <a:spcPct val="150000"/>
              </a:lnSpc>
            </a:pPr>
            <a:r>
              <a:rPr lang="tr-TR" dirty="0"/>
              <a:t>(2) Tekrarlanan derslerde önceki dönemde devam şartı yerine getirilmiş ise, ara sınavlara girmek kaydıyla bu derslerde devam şartı aranmaz. Ancak, uygulama sınavı yapılan dersler ile sınıf geçme sistemi uygulanan fakülte ve yüksekokullar için devam şartı aranır.</a:t>
            </a:r>
          </a:p>
          <a:p>
            <a:pPr algn="just">
              <a:lnSpc>
                <a:spcPct val="150000"/>
              </a:lnSpc>
            </a:pPr>
            <a:r>
              <a:rPr lang="tr-TR" dirty="0"/>
              <a:t>(3) Devamın denetimi, dekanlık veya yüksekokul müdürlüğünce uygun görülen bir yöntemle yapılır. Devamsız öğrencilerin durumu genel sınavlardan önce ilgili öğretim elemanı tarafından ilân edilir.</a:t>
            </a:r>
          </a:p>
        </p:txBody>
      </p:sp>
      <p:sp>
        <p:nvSpPr>
          <p:cNvPr id="4" name="Dikdörtgen 3"/>
          <p:cNvSpPr/>
          <p:nvPr/>
        </p:nvSpPr>
        <p:spPr>
          <a:xfrm>
            <a:off x="453813" y="3941377"/>
            <a:ext cx="11139055" cy="1754326"/>
          </a:xfrm>
          <a:prstGeom prst="rect">
            <a:avLst/>
          </a:prstGeom>
        </p:spPr>
        <p:txBody>
          <a:bodyPr wrap="square">
            <a:spAutoFit/>
          </a:bodyPr>
          <a:lstStyle/>
          <a:p>
            <a:pPr algn="just">
              <a:lnSpc>
                <a:spcPct val="150000"/>
              </a:lnSpc>
            </a:pPr>
            <a:r>
              <a:rPr lang="tr-TR" b="1" dirty="0">
                <a:solidFill>
                  <a:schemeClr val="accent2"/>
                </a:solidFill>
              </a:rPr>
              <a:t>MADDE </a:t>
            </a:r>
            <a:r>
              <a:rPr lang="tr-TR" b="1" dirty="0" smtClean="0">
                <a:solidFill>
                  <a:schemeClr val="accent2"/>
                </a:solidFill>
              </a:rPr>
              <a:t>12: Sınavlar</a:t>
            </a:r>
            <a:endParaRPr lang="tr-TR" b="1" dirty="0">
              <a:solidFill>
                <a:schemeClr val="accent2"/>
              </a:solidFill>
            </a:endParaRPr>
          </a:p>
          <a:p>
            <a:pPr algn="just">
              <a:lnSpc>
                <a:spcPct val="150000"/>
              </a:lnSpc>
            </a:pPr>
            <a:r>
              <a:rPr lang="tr-TR" dirty="0" smtClean="0"/>
              <a:t>(</a:t>
            </a:r>
            <a:r>
              <a:rPr lang="tr-TR" dirty="0"/>
              <a:t>1) Sınavlar; ara sınav, genel sınav, bütünleme sınavı, tek ders sınavı, muafiyet sınavı ve mazeret sınavlarıdır. Bu sınavlar, yazılı, sözlü, yazılı-sözlü veya uygulamalı olarak yapılabilir. Sınavların sözlü veya uygulamalı olarak yapılacağına ve uygulama, staj, tez, proje ve benzeri çalışmaların nasıl değerlendirileceğine ilgili kurullar karar verir. Sınavlar</a:t>
            </a:r>
            <a:r>
              <a:rPr lang="tr-TR" dirty="0" smtClean="0"/>
              <a:t>;</a:t>
            </a:r>
            <a:endParaRPr lang="tr-TR" dirty="0"/>
          </a:p>
        </p:txBody>
      </p:sp>
    </p:spTree>
    <p:extLst>
      <p:ext uri="{BB962C8B-B14F-4D97-AF65-F5344CB8AC3E}">
        <p14:creationId xmlns:p14="http://schemas.microsoft.com/office/powerpoint/2010/main" val="4528241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
        <p:nvSpPr>
          <p:cNvPr id="3" name="Dikdörtgen 2"/>
          <p:cNvSpPr/>
          <p:nvPr/>
        </p:nvSpPr>
        <p:spPr>
          <a:xfrm>
            <a:off x="366067" y="354364"/>
            <a:ext cx="11277602" cy="5493812"/>
          </a:xfrm>
          <a:prstGeom prst="rect">
            <a:avLst/>
          </a:prstGeom>
        </p:spPr>
        <p:txBody>
          <a:bodyPr wrap="square">
            <a:spAutoFit/>
          </a:bodyPr>
          <a:lstStyle/>
          <a:p>
            <a:pPr algn="just">
              <a:lnSpc>
                <a:spcPct val="150000"/>
              </a:lnSpc>
            </a:pPr>
            <a:r>
              <a:rPr lang="tr-TR" b="1" dirty="0"/>
              <a:t>a) Ara sınav</a:t>
            </a:r>
            <a:r>
              <a:rPr lang="tr-TR" dirty="0"/>
              <a:t>: Her ders için her yarıyılda en az bir ara sınav yapılır. Ara sınavların hangi tarihte ve nerede yapılacağı, sınav tarihinden en az iki hafta önce dekanlık veya müdürlüklerce tespit ve ilân edilir. Yıllık program uygulanan fakülte ve yüksekokullarda ilgili kurul kararı ile tek ara sınav yapılabilir. Bir yarıyıl/yıl programında yer alan derslerden bir günde en fazla iki dersin ara sınavı yapılır.</a:t>
            </a:r>
          </a:p>
          <a:p>
            <a:pPr algn="just">
              <a:lnSpc>
                <a:spcPct val="150000"/>
              </a:lnSpc>
            </a:pPr>
            <a:r>
              <a:rPr lang="tr-TR" b="1" dirty="0"/>
              <a:t>b) Genel sınav</a:t>
            </a:r>
            <a:r>
              <a:rPr lang="tr-TR" dirty="0"/>
              <a:t>: Bir dersin genel sınavı, o dersin tamamlandığı yarıyıl veya yılsonunda yapılır. Genel sınava, devam zorunluluğunu yerine getiren ve uygulamalı olan derslerin uygulamalarından başarılı olan öğrenciler girebilir.</a:t>
            </a:r>
          </a:p>
          <a:p>
            <a:pPr algn="just">
              <a:lnSpc>
                <a:spcPct val="150000"/>
              </a:lnSpc>
            </a:pPr>
            <a:r>
              <a:rPr lang="tr-TR" b="1" dirty="0"/>
              <a:t>c) Bütünleme sınavı</a:t>
            </a:r>
            <a:r>
              <a:rPr lang="tr-TR" dirty="0"/>
              <a:t>: Bir dersin bütünleme sınavı, o dersin genel sınavının bitiminden sonra akademik takvimde belirtilen tarihler arasında yapılır. Bu sınava genel sınava girme hakkına sahip olup da sınava girmeyen veya girdiği halde sınavda yeterli başarıyı sağlayamayan öğrenciler girebilir.</a:t>
            </a:r>
          </a:p>
          <a:p>
            <a:pPr algn="just">
              <a:lnSpc>
                <a:spcPct val="150000"/>
              </a:lnSpc>
            </a:pPr>
            <a:r>
              <a:rPr lang="tr-TR" b="1" dirty="0"/>
              <a:t>ç) Tek ders sınavı</a:t>
            </a:r>
            <a:r>
              <a:rPr lang="tr-TR" dirty="0"/>
              <a:t>: Mezuniyetleri için tek dersi kalan öğrenciler, dilekçe ile başvurmaları halinde bütünleme sınavını takip eden bir ay içinde fakülte ve yüksekokullarca açılacak tek ders sınavına girerler. Tek ders sınavına dersi hiç almamış olan ve devamsızlıktan kalan öğrenciler giremez. Bu sınavlarda alınan not, ara sınav şartı aranmadan en az CC ise öğrenci başarılı sayılır.</a:t>
            </a:r>
          </a:p>
        </p:txBody>
      </p:sp>
    </p:spTree>
    <p:extLst>
      <p:ext uri="{BB962C8B-B14F-4D97-AF65-F5344CB8AC3E}">
        <p14:creationId xmlns:p14="http://schemas.microsoft.com/office/powerpoint/2010/main" val="1942630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97974" y="996120"/>
            <a:ext cx="7910052" cy="4362926"/>
          </a:xfrm>
          <a:prstGeom prst="rect">
            <a:avLst/>
          </a:prstGeom>
        </p:spPr>
        <p:txBody>
          <a:bodyPr wrap="square">
            <a:spAutoFit/>
          </a:bodyPr>
          <a:lstStyle/>
          <a:p>
            <a:pPr marL="457200">
              <a:lnSpc>
                <a:spcPct val="115000"/>
              </a:lnSpc>
              <a:spcAft>
                <a:spcPts val="1000"/>
              </a:spcAft>
            </a:pPr>
            <a:r>
              <a:rPr lang="tr-TR"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Dünyanın Ayakta Olan En Eski Üniversiteleri</a:t>
            </a:r>
            <a:endParaRPr lang="tr-TR" sz="2400"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Wingdings 2" panose="05020102010507070707" pitchFamily="18" charset="2"/>
              <a:buChar char=""/>
              <a:tabLst>
                <a:tab pos="457200" algn="l"/>
              </a:tabLst>
            </a:pPr>
            <a:r>
              <a:rPr lang="tr-TR" sz="2400" dirty="0" err="1">
                <a:latin typeface="Calibri" panose="020F0502020204030204" pitchFamily="34" charset="0"/>
                <a:ea typeface="Calibri" panose="020F0502020204030204" pitchFamily="34" charset="0"/>
                <a:cs typeface="Times New Roman" panose="02020603050405020304" pitchFamily="18" charset="0"/>
              </a:rPr>
              <a:t>University</a:t>
            </a:r>
            <a:r>
              <a:rPr lang="tr-TR" sz="2400" dirty="0">
                <a:latin typeface="Calibri" panose="020F0502020204030204" pitchFamily="34" charset="0"/>
                <a:ea typeface="Calibri" panose="020F0502020204030204" pitchFamily="34" charset="0"/>
                <a:cs typeface="Times New Roman" panose="02020603050405020304" pitchFamily="18" charset="0"/>
              </a:rPr>
              <a:t> of </a:t>
            </a:r>
            <a:r>
              <a:rPr lang="tr-TR" sz="2400" b="1" dirty="0" smtClean="0">
                <a:latin typeface="Calibri" panose="020F0502020204030204" pitchFamily="34" charset="0"/>
                <a:ea typeface="Calibri" panose="020F0502020204030204" pitchFamily="34" charset="0"/>
                <a:cs typeface="Times New Roman" panose="02020603050405020304" pitchFamily="18" charset="0"/>
              </a:rPr>
              <a:t>BOLOGNA (</a:t>
            </a:r>
            <a:r>
              <a:rPr lang="tr-TR" sz="2400" dirty="0" smtClean="0">
                <a:latin typeface="Calibri" panose="020F0502020204030204" pitchFamily="34" charset="0"/>
                <a:ea typeface="Calibri" panose="020F0502020204030204" pitchFamily="34" charset="0"/>
                <a:cs typeface="Times New Roman" panose="02020603050405020304" pitchFamily="18" charset="0"/>
              </a:rPr>
              <a:t>İtalya)   </a:t>
            </a:r>
            <a:r>
              <a:rPr lang="tr-TR" sz="2400" dirty="0">
                <a:latin typeface="Calibri" panose="020F0502020204030204" pitchFamily="34" charset="0"/>
                <a:ea typeface="Calibri" panose="020F0502020204030204" pitchFamily="34" charset="0"/>
                <a:cs typeface="Times New Roman" panose="02020603050405020304" pitchFamily="18" charset="0"/>
              </a:rPr>
              <a:t>Kuruluş yılı:1088</a:t>
            </a:r>
          </a:p>
          <a:p>
            <a:pPr marL="342900" lvl="0" indent="-342900">
              <a:lnSpc>
                <a:spcPct val="115000"/>
              </a:lnSpc>
              <a:spcAft>
                <a:spcPts val="1000"/>
              </a:spcAft>
              <a:buFont typeface="Wingdings 2" panose="05020102010507070707" pitchFamily="18" charset="2"/>
              <a:buChar char=""/>
              <a:tabLst>
                <a:tab pos="457200" algn="l"/>
              </a:tabLst>
            </a:pPr>
            <a:r>
              <a:rPr lang="tr-TR" sz="2400" dirty="0" err="1">
                <a:latin typeface="Calibri" panose="020F0502020204030204" pitchFamily="34" charset="0"/>
                <a:ea typeface="Calibri" panose="020F0502020204030204" pitchFamily="34" charset="0"/>
                <a:cs typeface="Times New Roman" panose="02020603050405020304" pitchFamily="18" charset="0"/>
              </a:rPr>
              <a:t>University</a:t>
            </a:r>
            <a:r>
              <a:rPr lang="tr-TR" sz="2400" dirty="0">
                <a:latin typeface="Calibri" panose="020F0502020204030204" pitchFamily="34" charset="0"/>
                <a:ea typeface="Calibri" panose="020F0502020204030204" pitchFamily="34" charset="0"/>
                <a:cs typeface="Times New Roman" panose="02020603050405020304" pitchFamily="18" charset="0"/>
              </a:rPr>
              <a:t> of </a:t>
            </a:r>
            <a:r>
              <a:rPr lang="tr-TR" sz="2400" b="1" dirty="0">
                <a:latin typeface="Calibri" panose="020F0502020204030204" pitchFamily="34" charset="0"/>
                <a:ea typeface="Calibri" panose="020F0502020204030204" pitchFamily="34" charset="0"/>
                <a:cs typeface="Times New Roman" panose="02020603050405020304" pitchFamily="18" charset="0"/>
              </a:rPr>
              <a:t>OXFORD</a:t>
            </a:r>
            <a:r>
              <a:rPr lang="tr-TR" sz="2400" dirty="0">
                <a:latin typeface="Calibri" panose="020F0502020204030204" pitchFamily="34" charset="0"/>
                <a:ea typeface="Calibri" panose="020F0502020204030204" pitchFamily="34" charset="0"/>
                <a:cs typeface="Times New Roman" panose="02020603050405020304" pitchFamily="18" charset="0"/>
              </a:rPr>
              <a:t> </a:t>
            </a:r>
            <a:r>
              <a:rPr lang="tr-TR" sz="2400" dirty="0" smtClean="0">
                <a:latin typeface="Calibri" panose="020F0502020204030204" pitchFamily="34" charset="0"/>
                <a:ea typeface="Calibri" panose="020F0502020204030204" pitchFamily="34" charset="0"/>
                <a:cs typeface="Times New Roman" panose="02020603050405020304" pitchFamily="18" charset="0"/>
              </a:rPr>
              <a:t>(İngiltere) Kuruluş </a:t>
            </a:r>
            <a:r>
              <a:rPr lang="tr-TR" sz="2400" dirty="0">
                <a:latin typeface="Calibri" panose="020F0502020204030204" pitchFamily="34" charset="0"/>
                <a:ea typeface="Calibri" panose="020F0502020204030204" pitchFamily="34" charset="0"/>
                <a:cs typeface="Times New Roman" panose="02020603050405020304" pitchFamily="18" charset="0"/>
              </a:rPr>
              <a:t>yılı:1096</a:t>
            </a:r>
          </a:p>
          <a:p>
            <a:pPr marL="342900" lvl="0" indent="-342900">
              <a:lnSpc>
                <a:spcPct val="115000"/>
              </a:lnSpc>
              <a:spcAft>
                <a:spcPts val="1000"/>
              </a:spcAft>
              <a:buFont typeface="Wingdings 2" panose="05020102010507070707" pitchFamily="18" charset="2"/>
              <a:buChar char=""/>
              <a:tabLst>
                <a:tab pos="457200" algn="l"/>
              </a:tabLst>
            </a:pPr>
            <a:r>
              <a:rPr lang="tr-TR" sz="2400" dirty="0" err="1">
                <a:latin typeface="Calibri" panose="020F0502020204030204" pitchFamily="34" charset="0"/>
                <a:ea typeface="Calibri" panose="020F0502020204030204" pitchFamily="34" charset="0"/>
                <a:cs typeface="Times New Roman" panose="02020603050405020304" pitchFamily="18" charset="0"/>
              </a:rPr>
              <a:t>University</a:t>
            </a:r>
            <a:r>
              <a:rPr lang="tr-TR" sz="2400" dirty="0">
                <a:latin typeface="Calibri" panose="020F0502020204030204" pitchFamily="34" charset="0"/>
                <a:ea typeface="Calibri" panose="020F0502020204030204" pitchFamily="34" charset="0"/>
                <a:cs typeface="Times New Roman" panose="02020603050405020304" pitchFamily="18" charset="0"/>
              </a:rPr>
              <a:t> of </a:t>
            </a:r>
            <a:r>
              <a:rPr lang="tr-TR" sz="2400" b="1" dirty="0" smtClean="0">
                <a:latin typeface="Calibri" panose="020F0502020204030204" pitchFamily="34" charset="0"/>
                <a:ea typeface="Calibri" panose="020F0502020204030204" pitchFamily="34" charset="0"/>
                <a:cs typeface="Times New Roman" panose="02020603050405020304" pitchFamily="18" charset="0"/>
              </a:rPr>
              <a:t>MODENA (</a:t>
            </a:r>
            <a:r>
              <a:rPr lang="tr-TR" sz="2400" dirty="0" smtClean="0">
                <a:latin typeface="Calibri" panose="020F0502020204030204" pitchFamily="34" charset="0"/>
                <a:ea typeface="Calibri" panose="020F0502020204030204" pitchFamily="34" charset="0"/>
                <a:cs typeface="Times New Roman" panose="02020603050405020304" pitchFamily="18" charset="0"/>
              </a:rPr>
              <a:t>İtalya)  </a:t>
            </a:r>
            <a:r>
              <a:rPr lang="tr-TR" sz="2400" dirty="0">
                <a:latin typeface="Calibri" panose="020F0502020204030204" pitchFamily="34" charset="0"/>
                <a:ea typeface="Calibri" panose="020F0502020204030204" pitchFamily="34" charset="0"/>
                <a:cs typeface="Times New Roman" panose="02020603050405020304" pitchFamily="18" charset="0"/>
              </a:rPr>
              <a:t>Kuruluş yılı:1175</a:t>
            </a:r>
          </a:p>
          <a:p>
            <a:pPr marL="342900" lvl="0" indent="-342900">
              <a:lnSpc>
                <a:spcPct val="115000"/>
              </a:lnSpc>
              <a:spcAft>
                <a:spcPts val="1000"/>
              </a:spcAft>
              <a:buFont typeface="Wingdings 2" panose="05020102010507070707" pitchFamily="18" charset="2"/>
              <a:buChar char=""/>
              <a:tabLst>
                <a:tab pos="457200" algn="l"/>
              </a:tabLst>
            </a:pPr>
            <a:r>
              <a:rPr lang="tr-TR" sz="2400" dirty="0" err="1">
                <a:latin typeface="Calibri" panose="020F0502020204030204" pitchFamily="34" charset="0"/>
                <a:ea typeface="Calibri" panose="020F0502020204030204" pitchFamily="34" charset="0"/>
                <a:cs typeface="Times New Roman" panose="02020603050405020304" pitchFamily="18" charset="0"/>
              </a:rPr>
              <a:t>Université</a:t>
            </a:r>
            <a:r>
              <a:rPr lang="tr-TR" sz="2400" dirty="0">
                <a:latin typeface="Calibri" panose="020F0502020204030204" pitchFamily="34" charset="0"/>
                <a:ea typeface="Calibri" panose="020F0502020204030204" pitchFamily="34" charset="0"/>
                <a:cs typeface="Times New Roman" panose="02020603050405020304" pitchFamily="18" charset="0"/>
              </a:rPr>
              <a:t> Paris </a:t>
            </a:r>
            <a:r>
              <a:rPr lang="tr-TR" sz="2400" b="1" dirty="0" smtClean="0">
                <a:latin typeface="Calibri" panose="020F0502020204030204" pitchFamily="34" charset="0"/>
                <a:ea typeface="Calibri" panose="020F0502020204030204" pitchFamily="34" charset="0"/>
                <a:cs typeface="Times New Roman" panose="02020603050405020304" pitchFamily="18" charset="0"/>
              </a:rPr>
              <a:t>SORBONNE (</a:t>
            </a:r>
            <a:r>
              <a:rPr lang="tr-TR" sz="2400" dirty="0" smtClean="0">
                <a:latin typeface="Calibri" panose="020F0502020204030204" pitchFamily="34" charset="0"/>
                <a:ea typeface="Calibri" panose="020F0502020204030204" pitchFamily="34" charset="0"/>
                <a:cs typeface="Times New Roman" panose="02020603050405020304" pitchFamily="18" charset="0"/>
              </a:rPr>
              <a:t>Fransa) </a:t>
            </a:r>
            <a:r>
              <a:rPr lang="tr-TR" sz="2400" dirty="0">
                <a:latin typeface="Calibri" panose="020F0502020204030204" pitchFamily="34" charset="0"/>
                <a:ea typeface="Calibri" panose="020F0502020204030204" pitchFamily="34" charset="0"/>
                <a:cs typeface="Times New Roman" panose="02020603050405020304" pitchFamily="18" charset="0"/>
              </a:rPr>
              <a:t>Kuruluş yılı:1200</a:t>
            </a:r>
          </a:p>
          <a:p>
            <a:pPr marL="342900" lvl="0" indent="-342900">
              <a:lnSpc>
                <a:spcPct val="115000"/>
              </a:lnSpc>
              <a:spcAft>
                <a:spcPts val="1000"/>
              </a:spcAft>
              <a:buFont typeface="Wingdings 2" panose="05020102010507070707" pitchFamily="18" charset="2"/>
              <a:buChar char=""/>
              <a:tabLst>
                <a:tab pos="457200" algn="l"/>
              </a:tabLst>
            </a:pPr>
            <a:r>
              <a:rPr lang="tr-TR" sz="2400" dirty="0" err="1">
                <a:latin typeface="Calibri" panose="020F0502020204030204" pitchFamily="34" charset="0"/>
                <a:ea typeface="Calibri" panose="020F0502020204030204" pitchFamily="34" charset="0"/>
                <a:cs typeface="Times New Roman" panose="02020603050405020304" pitchFamily="18" charset="0"/>
              </a:rPr>
              <a:t>University</a:t>
            </a:r>
            <a:r>
              <a:rPr lang="tr-TR" sz="2400" dirty="0">
                <a:latin typeface="Calibri" panose="020F0502020204030204" pitchFamily="34" charset="0"/>
                <a:ea typeface="Calibri" panose="020F0502020204030204" pitchFamily="34" charset="0"/>
                <a:cs typeface="Times New Roman" panose="02020603050405020304" pitchFamily="18" charset="0"/>
              </a:rPr>
              <a:t> of </a:t>
            </a:r>
            <a:r>
              <a:rPr lang="tr-TR" sz="2400" b="1" dirty="0">
                <a:latin typeface="Calibri" panose="020F0502020204030204" pitchFamily="34" charset="0"/>
                <a:ea typeface="Calibri" panose="020F0502020204030204" pitchFamily="34" charset="0"/>
                <a:cs typeface="Times New Roman" panose="02020603050405020304" pitchFamily="18" charset="0"/>
              </a:rPr>
              <a:t>CAMBRIDGE</a:t>
            </a:r>
            <a:r>
              <a:rPr lang="tr-TR" sz="2400" dirty="0">
                <a:latin typeface="Calibri" panose="020F0502020204030204" pitchFamily="34" charset="0"/>
                <a:ea typeface="Calibri" panose="020F0502020204030204" pitchFamily="34" charset="0"/>
                <a:cs typeface="Times New Roman" panose="02020603050405020304" pitchFamily="18" charset="0"/>
              </a:rPr>
              <a:t> </a:t>
            </a:r>
            <a:r>
              <a:rPr lang="tr-TR" sz="2400" dirty="0" smtClean="0">
                <a:latin typeface="Calibri" panose="020F0502020204030204" pitchFamily="34" charset="0"/>
                <a:ea typeface="Calibri" panose="020F0502020204030204" pitchFamily="34" charset="0"/>
                <a:cs typeface="Times New Roman" panose="02020603050405020304" pitchFamily="18" charset="0"/>
              </a:rPr>
              <a:t>(İngiltere) </a:t>
            </a:r>
            <a:r>
              <a:rPr lang="tr-TR" sz="2400" dirty="0">
                <a:latin typeface="Calibri" panose="020F0502020204030204" pitchFamily="34" charset="0"/>
                <a:ea typeface="Calibri" panose="020F0502020204030204" pitchFamily="34" charset="0"/>
                <a:cs typeface="Times New Roman" panose="02020603050405020304" pitchFamily="18" charset="0"/>
              </a:rPr>
              <a:t>Kuruluş yılı:1209</a:t>
            </a:r>
          </a:p>
          <a:p>
            <a:pPr marL="342900" lvl="0" indent="-342900">
              <a:lnSpc>
                <a:spcPct val="115000"/>
              </a:lnSpc>
              <a:spcAft>
                <a:spcPts val="1000"/>
              </a:spcAft>
              <a:buFont typeface="Wingdings 2" panose="05020102010507070707" pitchFamily="18" charset="2"/>
              <a:buChar char=""/>
              <a:tabLst>
                <a:tab pos="457200" algn="l"/>
              </a:tabLst>
            </a:pPr>
            <a:r>
              <a:rPr lang="tr-TR" sz="2400" dirty="0" err="1">
                <a:latin typeface="Calibri" panose="020F0502020204030204" pitchFamily="34" charset="0"/>
                <a:ea typeface="Calibri" panose="020F0502020204030204" pitchFamily="34" charset="0"/>
                <a:cs typeface="Times New Roman" panose="02020603050405020304" pitchFamily="18" charset="0"/>
              </a:rPr>
              <a:t>University</a:t>
            </a:r>
            <a:r>
              <a:rPr lang="tr-TR" sz="2400" dirty="0">
                <a:latin typeface="Calibri" panose="020F0502020204030204" pitchFamily="34" charset="0"/>
                <a:ea typeface="Calibri" panose="020F0502020204030204" pitchFamily="34" charset="0"/>
                <a:cs typeface="Times New Roman" panose="02020603050405020304" pitchFamily="18" charset="0"/>
              </a:rPr>
              <a:t> of </a:t>
            </a:r>
            <a:r>
              <a:rPr lang="tr-TR" sz="2400" b="1" dirty="0" smtClean="0">
                <a:latin typeface="Calibri" panose="020F0502020204030204" pitchFamily="34" charset="0"/>
                <a:ea typeface="Calibri" panose="020F0502020204030204" pitchFamily="34" charset="0"/>
                <a:cs typeface="Times New Roman" panose="02020603050405020304" pitchFamily="18" charset="0"/>
              </a:rPr>
              <a:t>SALAMANCA (</a:t>
            </a:r>
            <a:r>
              <a:rPr lang="tr-TR" sz="2400" dirty="0" smtClean="0">
                <a:latin typeface="Calibri" panose="020F0502020204030204" pitchFamily="34" charset="0"/>
                <a:ea typeface="Calibri" panose="020F0502020204030204" pitchFamily="34" charset="0"/>
                <a:cs typeface="Times New Roman" panose="02020603050405020304" pitchFamily="18" charset="0"/>
              </a:rPr>
              <a:t>İspanya) Kuruluş </a:t>
            </a:r>
            <a:r>
              <a:rPr lang="tr-TR" sz="2400" dirty="0">
                <a:latin typeface="Calibri" panose="020F0502020204030204" pitchFamily="34" charset="0"/>
                <a:ea typeface="Calibri" panose="020F0502020204030204" pitchFamily="34" charset="0"/>
                <a:cs typeface="Times New Roman" panose="02020603050405020304" pitchFamily="18" charset="0"/>
              </a:rPr>
              <a:t>yılı:1218</a:t>
            </a:r>
          </a:p>
          <a:p>
            <a:pPr marL="342900" lvl="0" indent="-342900">
              <a:lnSpc>
                <a:spcPct val="115000"/>
              </a:lnSpc>
              <a:spcAft>
                <a:spcPts val="1000"/>
              </a:spcAft>
              <a:buFont typeface="Wingdings 2" panose="05020102010507070707" pitchFamily="18" charset="2"/>
              <a:buChar char=""/>
              <a:tabLst>
                <a:tab pos="457200" algn="l"/>
              </a:tabLst>
            </a:pPr>
            <a:r>
              <a:rPr lang="tr-TR" sz="2400" dirty="0" err="1">
                <a:latin typeface="Calibri" panose="020F0502020204030204" pitchFamily="34" charset="0"/>
                <a:ea typeface="Calibri" panose="020F0502020204030204" pitchFamily="34" charset="0"/>
                <a:cs typeface="Times New Roman" panose="02020603050405020304" pitchFamily="18" charset="0"/>
              </a:rPr>
              <a:t>University</a:t>
            </a:r>
            <a:r>
              <a:rPr lang="tr-TR" sz="2400" dirty="0">
                <a:latin typeface="Calibri" panose="020F0502020204030204" pitchFamily="34" charset="0"/>
                <a:ea typeface="Calibri" panose="020F0502020204030204" pitchFamily="34" charset="0"/>
                <a:cs typeface="Times New Roman" panose="02020603050405020304" pitchFamily="18" charset="0"/>
              </a:rPr>
              <a:t> of </a:t>
            </a:r>
            <a:r>
              <a:rPr lang="tr-TR" sz="2400" b="1" dirty="0" smtClean="0">
                <a:latin typeface="Calibri" panose="020F0502020204030204" pitchFamily="34" charset="0"/>
                <a:ea typeface="Calibri" panose="020F0502020204030204" pitchFamily="34" charset="0"/>
                <a:cs typeface="Times New Roman" panose="02020603050405020304" pitchFamily="18" charset="0"/>
              </a:rPr>
              <a:t>PISA (</a:t>
            </a:r>
            <a:r>
              <a:rPr lang="tr-TR" sz="2400" dirty="0" smtClean="0">
                <a:latin typeface="Calibri" panose="020F0502020204030204" pitchFamily="34" charset="0"/>
                <a:ea typeface="Calibri" panose="020F0502020204030204" pitchFamily="34" charset="0"/>
                <a:cs typeface="Times New Roman" panose="02020603050405020304" pitchFamily="18" charset="0"/>
              </a:rPr>
              <a:t>İtalya) Kuruluş </a:t>
            </a:r>
            <a:r>
              <a:rPr lang="tr-TR" sz="2400" dirty="0">
                <a:latin typeface="Calibri" panose="020F0502020204030204" pitchFamily="34" charset="0"/>
                <a:ea typeface="Calibri" panose="020F0502020204030204" pitchFamily="34" charset="0"/>
                <a:cs typeface="Times New Roman" panose="02020603050405020304" pitchFamily="18" charset="0"/>
              </a:rPr>
              <a:t>yılı:1343</a:t>
            </a: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2182" y="368624"/>
            <a:ext cx="2558472" cy="1914069"/>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Tree>
    <p:extLst>
      <p:ext uri="{BB962C8B-B14F-4D97-AF65-F5344CB8AC3E}">
        <p14:creationId xmlns:p14="http://schemas.microsoft.com/office/powerpoint/2010/main" val="14631430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
        <p:nvSpPr>
          <p:cNvPr id="3" name="Dikdörtgen 2"/>
          <p:cNvSpPr/>
          <p:nvPr/>
        </p:nvSpPr>
        <p:spPr>
          <a:xfrm>
            <a:off x="581890" y="464925"/>
            <a:ext cx="10852728" cy="4247317"/>
          </a:xfrm>
          <a:prstGeom prst="rect">
            <a:avLst/>
          </a:prstGeom>
        </p:spPr>
        <p:txBody>
          <a:bodyPr wrap="square">
            <a:spAutoFit/>
          </a:bodyPr>
          <a:lstStyle/>
          <a:p>
            <a:pPr algn="just">
              <a:lnSpc>
                <a:spcPct val="150000"/>
              </a:lnSpc>
            </a:pPr>
            <a:r>
              <a:rPr lang="tr-TR" b="1" dirty="0"/>
              <a:t>d) Muafiyet sınavı</a:t>
            </a:r>
            <a:r>
              <a:rPr lang="tr-TR" dirty="0"/>
              <a:t>: Üniversiteye yeni kayıt yaptıran öğrenciler için zorunlu yabancı dil dersi veya yabancı dil hazırlık sınıfında okumak durumunda olan öğrenciler için ilgili dil dersinden yarıyıl başında bir sınav açılır. Bu sınavın esasları Senatoca belirlenir.</a:t>
            </a:r>
          </a:p>
          <a:p>
            <a:pPr algn="just">
              <a:lnSpc>
                <a:spcPct val="150000"/>
              </a:lnSpc>
            </a:pPr>
            <a:r>
              <a:rPr lang="tr-TR" b="1" dirty="0"/>
              <a:t>e) Mazeret sınavı</a:t>
            </a:r>
            <a:r>
              <a:rPr lang="tr-TR" dirty="0"/>
              <a:t>: Mazeret sınav hakkı, mazereti nedeniyle ara sınavlara giremeyen öğrencilere tanınır. Bunun dışında başka hiçbir sınav için mazeret sınav hakkı verilmez. Ara sınavlara girme hakkı olduğu halde bu sınavlara giremeyen öğrencilerden haklı ve geçerli mazeretleri ilgili yönetim kurullarınca kabul edilenler, ara sınav haklarını aynı yarıyıl içinde, dekanlık veya yüksekokul müdürlüğünce tespit ve ilân edilen gün, yer ve saatte kullanırlar. Öğrencilerin sağlıkla ilgili mazeretlerinin kabul edilmesi için sağlık raporlarının Üniversitenin sağlık kurumlarından veya resmî ya da resmî hasta kabul yetkisi olan özel sağlık kurum ve kuruluşlarından alınmış olması gerekir. Mazeret sınavları için ikinci bir mazeret sınav hakkı verilmez.</a:t>
            </a:r>
          </a:p>
        </p:txBody>
      </p:sp>
      <p:sp>
        <p:nvSpPr>
          <p:cNvPr id="4" name="Dikdörtgen 3"/>
          <p:cNvSpPr/>
          <p:nvPr/>
        </p:nvSpPr>
        <p:spPr>
          <a:xfrm>
            <a:off x="541559" y="4829189"/>
            <a:ext cx="10926618" cy="1295868"/>
          </a:xfrm>
          <a:prstGeom prst="rect">
            <a:avLst/>
          </a:prstGeom>
        </p:spPr>
        <p:txBody>
          <a:bodyPr wrap="square">
            <a:spAutoFit/>
          </a:bodyPr>
          <a:lstStyle/>
          <a:p>
            <a:pPr algn="just">
              <a:lnSpc>
                <a:spcPct val="150000"/>
              </a:lnSpc>
            </a:pPr>
            <a:r>
              <a:rPr lang="tr-TR" dirty="0"/>
              <a:t>(2) Bir ders ile uygulamasının ayrı sınavlarla değerlendirilebileceğine, bunların birbiriyle bağlantılı olduğuna, öğrenciye mezuniyet tezi veya çalışması yaptırılması halinde bunların değerlendirme esaslarına ilgili yönetim kurulları karar verir</a:t>
            </a:r>
            <a:r>
              <a:rPr lang="tr-TR" dirty="0" smtClean="0"/>
              <a:t>.</a:t>
            </a:r>
            <a:endParaRPr lang="tr-TR" dirty="0"/>
          </a:p>
        </p:txBody>
      </p:sp>
    </p:spTree>
    <p:extLst>
      <p:ext uri="{BB962C8B-B14F-4D97-AF65-F5344CB8AC3E}">
        <p14:creationId xmlns:p14="http://schemas.microsoft.com/office/powerpoint/2010/main" val="19433895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
        <p:nvSpPr>
          <p:cNvPr id="3" name="Dikdörtgen 2"/>
          <p:cNvSpPr/>
          <p:nvPr/>
        </p:nvSpPr>
        <p:spPr>
          <a:xfrm>
            <a:off x="509231" y="298670"/>
            <a:ext cx="10991273" cy="3373359"/>
          </a:xfrm>
          <a:prstGeom prst="rect">
            <a:avLst/>
          </a:prstGeom>
        </p:spPr>
        <p:txBody>
          <a:bodyPr wrap="square">
            <a:spAutoFit/>
          </a:bodyPr>
          <a:lstStyle/>
          <a:p>
            <a:pPr algn="just">
              <a:lnSpc>
                <a:spcPct val="150000"/>
              </a:lnSpc>
            </a:pPr>
            <a:r>
              <a:rPr lang="tr-TR" dirty="0"/>
              <a:t>(3) Uygulamalı ve uygulaması olan derslerle ilgili ek sınav şartlarının nasıl yerine getirileceği ilgili yönetim kurulunca belirlenir. Ek sınavlarda alınan not, ara sınav şartı aranmaksızın en az CC ise öğrenci başarılı sayılır.</a:t>
            </a:r>
          </a:p>
          <a:p>
            <a:pPr algn="just">
              <a:lnSpc>
                <a:spcPct val="150000"/>
              </a:lnSpc>
            </a:pPr>
            <a:r>
              <a:rPr lang="tr-TR" dirty="0"/>
              <a:t>(4) Öğrenciler, sınava ilân edilen gün, saat ve yerde girmek ve öğrenci kimliklerini yanlarında bulundurmak zorundadırlar. Gerekli görülen hallerde </a:t>
            </a:r>
            <a:r>
              <a:rPr lang="tr-TR" dirty="0" smtClean="0"/>
              <a:t>ilgili yönetim </a:t>
            </a:r>
            <a:r>
              <a:rPr lang="tr-TR" dirty="0"/>
              <a:t>kurulu kararı ile cumartesi ve pazar günleri de sınav yapılabilir.</a:t>
            </a:r>
          </a:p>
          <a:p>
            <a:pPr algn="just">
              <a:lnSpc>
                <a:spcPct val="150000"/>
              </a:lnSpc>
            </a:pPr>
            <a:r>
              <a:rPr lang="tr-TR" dirty="0"/>
              <a:t>(5) Öğretim elemanları, ara sınav sonuçlarını genel sınavlar başlamadan en geç 15 gün önce sisteme girmek ve sınav evrakını idareye teslim etmek zorundadırlar. Genel sınav sonuçlarının, sınavların bitişinden itibaren en geç 5 gün içerisinde ilân edilmesi gerekir.</a:t>
            </a:r>
          </a:p>
          <a:p>
            <a:pPr algn="just">
              <a:lnSpc>
                <a:spcPct val="150000"/>
              </a:lnSpc>
            </a:pPr>
            <a:r>
              <a:rPr lang="tr-TR" dirty="0"/>
              <a:t>(6) Sınavlara ilişkin belge ve tutanaklar, dekanlık veya müdürlüklerce en az iki yıl saklanır.</a:t>
            </a:r>
          </a:p>
        </p:txBody>
      </p:sp>
      <p:sp>
        <p:nvSpPr>
          <p:cNvPr id="4" name="Dikdörtgen 3"/>
          <p:cNvSpPr/>
          <p:nvPr/>
        </p:nvSpPr>
        <p:spPr>
          <a:xfrm>
            <a:off x="509231" y="3835783"/>
            <a:ext cx="10991273" cy="2126864"/>
          </a:xfrm>
          <a:prstGeom prst="rect">
            <a:avLst/>
          </a:prstGeom>
        </p:spPr>
        <p:txBody>
          <a:bodyPr wrap="square">
            <a:spAutoFit/>
          </a:bodyPr>
          <a:lstStyle/>
          <a:p>
            <a:pPr algn="just">
              <a:lnSpc>
                <a:spcPct val="150000"/>
              </a:lnSpc>
            </a:pPr>
            <a:r>
              <a:rPr lang="tr-TR" b="1" dirty="0">
                <a:solidFill>
                  <a:schemeClr val="accent2"/>
                </a:solidFill>
              </a:rPr>
              <a:t>MADDE </a:t>
            </a:r>
            <a:r>
              <a:rPr lang="tr-TR" b="1" dirty="0" smtClean="0">
                <a:solidFill>
                  <a:schemeClr val="accent2"/>
                </a:solidFill>
              </a:rPr>
              <a:t>13: Sınav Sonucuna İtiraz</a:t>
            </a:r>
          </a:p>
          <a:p>
            <a:pPr algn="just">
              <a:lnSpc>
                <a:spcPct val="150000"/>
              </a:lnSpc>
            </a:pPr>
            <a:r>
              <a:rPr lang="tr-TR" dirty="0" smtClean="0"/>
              <a:t>(</a:t>
            </a:r>
            <a:r>
              <a:rPr lang="tr-TR" dirty="0"/>
              <a:t>1) Öğrenciler sınav sonuçlarına, notların ilânından itibaren en geç 5 iş günü içinde dekanlığa veya yüksekokul müdürlüğüne yazılı olarak maddi hata itirazında bulunabilir. İtiraz üzerine idare yetkilisi ile birlikte ilgili ders sorumlusu tarafından yapılacak inceleme sonucu maddi hata tespit edilirse, gerekli düzeltmeler ilgili yönetim kurulu kararı ile kesinlik kazanır ve sonuç öğrenciye bildirilir</a:t>
            </a:r>
            <a:r>
              <a:rPr lang="tr-TR" dirty="0" smtClean="0"/>
              <a:t>.</a:t>
            </a:r>
            <a:endParaRPr lang="tr-TR" dirty="0"/>
          </a:p>
        </p:txBody>
      </p:sp>
    </p:spTree>
    <p:extLst>
      <p:ext uri="{BB962C8B-B14F-4D97-AF65-F5344CB8AC3E}">
        <p14:creationId xmlns:p14="http://schemas.microsoft.com/office/powerpoint/2010/main" val="16798390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
        <p:nvSpPr>
          <p:cNvPr id="3" name="Dikdörtgen 2"/>
          <p:cNvSpPr/>
          <p:nvPr/>
        </p:nvSpPr>
        <p:spPr>
          <a:xfrm>
            <a:off x="476904" y="344438"/>
            <a:ext cx="11055927" cy="2126864"/>
          </a:xfrm>
          <a:prstGeom prst="rect">
            <a:avLst/>
          </a:prstGeom>
        </p:spPr>
        <p:txBody>
          <a:bodyPr wrap="square">
            <a:spAutoFit/>
          </a:bodyPr>
          <a:lstStyle/>
          <a:p>
            <a:pPr algn="just">
              <a:lnSpc>
                <a:spcPct val="150000"/>
              </a:lnSpc>
            </a:pPr>
            <a:r>
              <a:rPr lang="tr-TR" b="1" dirty="0" smtClean="0">
                <a:solidFill>
                  <a:schemeClr val="accent2"/>
                </a:solidFill>
              </a:rPr>
              <a:t>MADDE 14: Başarı Notunun Tespiti</a:t>
            </a:r>
          </a:p>
          <a:p>
            <a:pPr algn="just">
              <a:lnSpc>
                <a:spcPct val="150000"/>
              </a:lnSpc>
            </a:pPr>
            <a:r>
              <a:rPr lang="tr-TR" dirty="0" smtClean="0"/>
              <a:t>(</a:t>
            </a:r>
            <a:r>
              <a:rPr lang="tr-TR" dirty="0"/>
              <a:t>1</a:t>
            </a:r>
            <a:r>
              <a:rPr lang="tr-TR" dirty="0" smtClean="0"/>
              <a:t>) </a:t>
            </a:r>
            <a:r>
              <a:rPr lang="tr-TR" dirty="0"/>
              <a:t>Başarı notu, genel/bütünleme sınavından sonra, ara sınav/sınavlar not ortalamasının </a:t>
            </a:r>
            <a:r>
              <a:rPr lang="tr-TR" b="1" dirty="0"/>
              <a:t>% 40’ı </a:t>
            </a:r>
            <a:r>
              <a:rPr lang="tr-TR" dirty="0"/>
              <a:t>ile genel/bütünleme sınav notunun </a:t>
            </a:r>
            <a:r>
              <a:rPr lang="tr-TR" b="1" dirty="0"/>
              <a:t>% 60</a:t>
            </a:r>
            <a:r>
              <a:rPr lang="tr-TR" dirty="0"/>
              <a:t>’ının toplamı alınıp dersin sorumlusu öğretim elemanı tarafından harf notu verilerek belirlenir. Ancak geçme notu olan </a:t>
            </a:r>
            <a:r>
              <a:rPr lang="tr-TR" b="1" dirty="0"/>
              <a:t>CC karşılığı 5</a:t>
            </a:r>
            <a:r>
              <a:rPr lang="tr-TR" dirty="0"/>
              <a:t>0 puanın altında olamaz.</a:t>
            </a:r>
          </a:p>
          <a:p>
            <a:pPr algn="just">
              <a:lnSpc>
                <a:spcPct val="150000"/>
              </a:lnSpc>
            </a:pPr>
            <a:r>
              <a:rPr lang="tr-TR" dirty="0"/>
              <a:t>(2) Harf notları ve karşılıkları aşağıda gösterilmiştir:</a:t>
            </a:r>
          </a:p>
        </p:txBody>
      </p:sp>
      <p:pic>
        <p:nvPicPr>
          <p:cNvPr id="5" name="Resim 4"/>
          <p:cNvPicPr>
            <a:picLocks noChangeAspect="1"/>
          </p:cNvPicPr>
          <p:nvPr/>
        </p:nvPicPr>
        <p:blipFill>
          <a:blip r:embed="rId3"/>
          <a:stretch>
            <a:fillRect/>
          </a:stretch>
        </p:blipFill>
        <p:spPr>
          <a:xfrm>
            <a:off x="925142" y="2690891"/>
            <a:ext cx="2889476" cy="2477608"/>
          </a:xfrm>
          <a:prstGeom prst="rect">
            <a:avLst/>
          </a:prstGeom>
        </p:spPr>
      </p:pic>
      <p:pic>
        <p:nvPicPr>
          <p:cNvPr id="6" name="Resim 5"/>
          <p:cNvPicPr>
            <a:picLocks noChangeAspect="1"/>
          </p:cNvPicPr>
          <p:nvPr/>
        </p:nvPicPr>
        <p:blipFill>
          <a:blip r:embed="rId4"/>
          <a:stretch>
            <a:fillRect/>
          </a:stretch>
        </p:blipFill>
        <p:spPr>
          <a:xfrm>
            <a:off x="4026545" y="3078290"/>
            <a:ext cx="2595927" cy="2063178"/>
          </a:xfrm>
          <a:prstGeom prst="rect">
            <a:avLst/>
          </a:prstGeom>
        </p:spPr>
      </p:pic>
      <p:pic>
        <p:nvPicPr>
          <p:cNvPr id="7" name="Resim 6"/>
          <p:cNvPicPr>
            <a:picLocks noChangeAspect="1"/>
          </p:cNvPicPr>
          <p:nvPr/>
        </p:nvPicPr>
        <p:blipFill>
          <a:blip r:embed="rId5"/>
          <a:stretch>
            <a:fillRect/>
          </a:stretch>
        </p:blipFill>
        <p:spPr>
          <a:xfrm>
            <a:off x="4141811" y="2690891"/>
            <a:ext cx="2550449" cy="253852"/>
          </a:xfrm>
          <a:prstGeom prst="rect">
            <a:avLst/>
          </a:prstGeom>
        </p:spPr>
      </p:pic>
      <p:sp>
        <p:nvSpPr>
          <p:cNvPr id="8" name="Dikdörtgen 7"/>
          <p:cNvSpPr/>
          <p:nvPr/>
        </p:nvSpPr>
        <p:spPr>
          <a:xfrm>
            <a:off x="476904" y="5368571"/>
            <a:ext cx="7536873" cy="646331"/>
          </a:xfrm>
          <a:prstGeom prst="rect">
            <a:avLst/>
          </a:prstGeom>
        </p:spPr>
        <p:txBody>
          <a:bodyPr wrap="square">
            <a:spAutoFit/>
          </a:bodyPr>
          <a:lstStyle/>
          <a:p>
            <a:r>
              <a:rPr lang="tr-TR" dirty="0"/>
              <a:t>b) Bunlardan;</a:t>
            </a:r>
          </a:p>
          <a:p>
            <a:r>
              <a:rPr lang="tr-TR" dirty="0"/>
              <a:t>1) DD, FD, FF: Başarısız notları,</a:t>
            </a:r>
          </a:p>
        </p:txBody>
      </p:sp>
    </p:spTree>
    <p:extLst>
      <p:ext uri="{BB962C8B-B14F-4D97-AF65-F5344CB8AC3E}">
        <p14:creationId xmlns:p14="http://schemas.microsoft.com/office/powerpoint/2010/main" val="8452178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
        <p:nvSpPr>
          <p:cNvPr id="4" name="Dikdörtgen 3"/>
          <p:cNvSpPr/>
          <p:nvPr/>
        </p:nvSpPr>
        <p:spPr>
          <a:xfrm>
            <a:off x="517236" y="399994"/>
            <a:ext cx="11083637" cy="3000821"/>
          </a:xfrm>
          <a:prstGeom prst="rect">
            <a:avLst/>
          </a:prstGeom>
        </p:spPr>
        <p:txBody>
          <a:bodyPr wrap="square">
            <a:spAutoFit/>
          </a:bodyPr>
          <a:lstStyle/>
          <a:p>
            <a:pPr algn="just">
              <a:lnSpc>
                <a:spcPct val="150000"/>
              </a:lnSpc>
            </a:pPr>
            <a:r>
              <a:rPr lang="tr-TR" dirty="0"/>
              <a:t>2) F: Devamsızlık veya uygulamadan başarısız olması nedeniyle genel sınava girme hakkı bulunmayan öğrenciyi,</a:t>
            </a:r>
          </a:p>
          <a:p>
            <a:pPr algn="just">
              <a:lnSpc>
                <a:spcPct val="150000"/>
              </a:lnSpc>
            </a:pPr>
            <a:r>
              <a:rPr lang="tr-TR" dirty="0"/>
              <a:t>3) G: Geçer notunu, kredisiz derslerde başarılı olan öğrenciyi,</a:t>
            </a:r>
          </a:p>
          <a:p>
            <a:pPr algn="just">
              <a:lnSpc>
                <a:spcPct val="150000"/>
              </a:lnSpc>
            </a:pPr>
            <a:r>
              <a:rPr lang="tr-TR" dirty="0"/>
              <a:t>4) K: Geçmez notunu, kredisiz derslerde başarısız öğrenciyi,</a:t>
            </a:r>
          </a:p>
          <a:p>
            <a:pPr algn="just">
              <a:lnSpc>
                <a:spcPct val="150000"/>
              </a:lnSpc>
            </a:pPr>
            <a:r>
              <a:rPr lang="tr-TR" dirty="0"/>
              <a:t>5) M (Muaf): Bir yükseköğretim kurumundan dikey/yatay geçişle kabul olunan veya herhangi bir yükseköğretim programında okurken ÖSYM sınavına girerek yeniden kayıt hakkı kazanan öğrencilerin ilgili programa intibaklarında, önceden kayıtlı oldukları programda aldığı ve ilgili yönetim kurulu kararı ile başarılı sayıldıkları dersleri,</a:t>
            </a:r>
          </a:p>
          <a:p>
            <a:pPr algn="just">
              <a:lnSpc>
                <a:spcPct val="150000"/>
              </a:lnSpc>
            </a:pPr>
            <a:r>
              <a:rPr lang="tr-TR" dirty="0"/>
              <a:t>ifade eder.</a:t>
            </a:r>
          </a:p>
        </p:txBody>
      </p:sp>
      <p:sp>
        <p:nvSpPr>
          <p:cNvPr id="5" name="Dikdörtgen 4"/>
          <p:cNvSpPr/>
          <p:nvPr/>
        </p:nvSpPr>
        <p:spPr>
          <a:xfrm>
            <a:off x="420254" y="3400815"/>
            <a:ext cx="11277600" cy="2957861"/>
          </a:xfrm>
          <a:prstGeom prst="rect">
            <a:avLst/>
          </a:prstGeom>
        </p:spPr>
        <p:txBody>
          <a:bodyPr wrap="square">
            <a:spAutoFit/>
          </a:bodyPr>
          <a:lstStyle/>
          <a:p>
            <a:pPr algn="just">
              <a:lnSpc>
                <a:spcPct val="150000"/>
              </a:lnSpc>
            </a:pPr>
            <a:r>
              <a:rPr lang="tr-TR" b="1" dirty="0" smtClean="0">
                <a:solidFill>
                  <a:schemeClr val="accent2"/>
                </a:solidFill>
              </a:rPr>
              <a:t>MADDE 15: Ağırlıklı Not Ve Ağırlıklı Not Ortalaması</a:t>
            </a:r>
          </a:p>
          <a:p>
            <a:pPr algn="just">
              <a:lnSpc>
                <a:spcPct val="150000"/>
              </a:lnSpc>
            </a:pPr>
            <a:r>
              <a:rPr lang="tr-TR" dirty="0" smtClean="0"/>
              <a:t>(</a:t>
            </a:r>
            <a:r>
              <a:rPr lang="tr-TR" dirty="0"/>
              <a:t>1) Ağırlıklı not ve ağırlıklı not ortalaması ile ilgili hususlar aşağıda belirtilmiştir:</a:t>
            </a:r>
          </a:p>
          <a:p>
            <a:pPr algn="just">
              <a:lnSpc>
                <a:spcPct val="150000"/>
              </a:lnSpc>
            </a:pPr>
            <a:r>
              <a:rPr lang="tr-TR" dirty="0"/>
              <a:t>a) </a:t>
            </a:r>
            <a:r>
              <a:rPr lang="tr-TR" b="1" dirty="0"/>
              <a:t>Ağırlıklı not</a:t>
            </a:r>
            <a:r>
              <a:rPr lang="tr-TR" dirty="0"/>
              <a:t>: Bir dersin </a:t>
            </a:r>
            <a:r>
              <a:rPr lang="tr-TR" b="1" dirty="0"/>
              <a:t>AKTS kredisi ile o dersten alınan notun katsayısının çarpım</a:t>
            </a:r>
            <a:r>
              <a:rPr lang="tr-TR" dirty="0"/>
              <a:t>ı o dersin ağırlıklı notudur.</a:t>
            </a:r>
          </a:p>
          <a:p>
            <a:pPr algn="just">
              <a:lnSpc>
                <a:spcPct val="150000"/>
              </a:lnSpc>
            </a:pPr>
            <a:r>
              <a:rPr lang="tr-TR" dirty="0"/>
              <a:t>b) Dönem/yıl ağırlıklı not ortalaması: Öğrencinin o dönem aldığı bütün derslerin ağırlıklı notlarının toplamının aynı derslerin kredi toplamına bölünmesi ile elde edilir. Bölme işlemi virgülden sonra iki basamak yürütülür. Sonuçlarda virgülden sonraki üçüncü hane beşten küçükse sıfıra, beş veya daha büyükse artırılmış şekilde yuvarlanarak iki hane olarak tespit edilir.</a:t>
            </a:r>
          </a:p>
        </p:txBody>
      </p:sp>
    </p:spTree>
    <p:extLst>
      <p:ext uri="{BB962C8B-B14F-4D97-AF65-F5344CB8AC3E}">
        <p14:creationId xmlns:p14="http://schemas.microsoft.com/office/powerpoint/2010/main" val="40968173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
        <p:nvSpPr>
          <p:cNvPr id="4" name="Dikdörtgen 3"/>
          <p:cNvSpPr/>
          <p:nvPr/>
        </p:nvSpPr>
        <p:spPr>
          <a:xfrm>
            <a:off x="461818" y="409139"/>
            <a:ext cx="10825018" cy="2542363"/>
          </a:xfrm>
          <a:prstGeom prst="rect">
            <a:avLst/>
          </a:prstGeom>
        </p:spPr>
        <p:txBody>
          <a:bodyPr wrap="square">
            <a:spAutoFit/>
          </a:bodyPr>
          <a:lstStyle/>
          <a:p>
            <a:pPr algn="just">
              <a:lnSpc>
                <a:spcPct val="150000"/>
              </a:lnSpc>
            </a:pPr>
            <a:r>
              <a:rPr lang="tr-TR" dirty="0"/>
              <a:t>c) Genel ağırlıklı not ortalaması: Öğrencinin bir fakülte veya yüksekokula kaydolmasından itibaren aldığı bütün derslerin ağırlıklı puanlarının toplamının aynı derslerin kredi toplamına bölünmesi ile elde edilir. Genel ağırlıklı not ortalaması hesaplamasında öğrencinin tekrar ettiği derslerden aldığı son harf notu dikkate alınır. Öğrencilerin muaf tutulduğu dersler genel ağırlıklı not ortalamasının hesaplanmasına dâhil edilmez.</a:t>
            </a:r>
          </a:p>
          <a:p>
            <a:pPr algn="just">
              <a:lnSpc>
                <a:spcPct val="150000"/>
              </a:lnSpc>
            </a:pPr>
            <a:r>
              <a:rPr lang="tr-TR" dirty="0"/>
              <a:t>ç) Mezuniyet ağırlıklı not ortalaması: Öğrencinin mezun olmaya hak kazandığı tarih itibariyle genel ağırlıklı not ortalamasıdır.</a:t>
            </a:r>
          </a:p>
        </p:txBody>
      </p:sp>
      <p:sp>
        <p:nvSpPr>
          <p:cNvPr id="5" name="Dikdörtgen 4"/>
          <p:cNvSpPr/>
          <p:nvPr/>
        </p:nvSpPr>
        <p:spPr>
          <a:xfrm>
            <a:off x="461818" y="2947597"/>
            <a:ext cx="10825018" cy="1295868"/>
          </a:xfrm>
          <a:prstGeom prst="rect">
            <a:avLst/>
          </a:prstGeom>
        </p:spPr>
        <p:txBody>
          <a:bodyPr wrap="square">
            <a:spAutoFit/>
          </a:bodyPr>
          <a:lstStyle/>
          <a:p>
            <a:pPr algn="just">
              <a:lnSpc>
                <a:spcPct val="150000"/>
              </a:lnSpc>
            </a:pPr>
            <a:r>
              <a:rPr lang="tr-TR" b="1" dirty="0" smtClean="0">
                <a:solidFill>
                  <a:schemeClr val="accent2"/>
                </a:solidFill>
              </a:rPr>
              <a:t>MADDE 16: Başarı Denetimi</a:t>
            </a:r>
          </a:p>
          <a:p>
            <a:pPr algn="just">
              <a:lnSpc>
                <a:spcPct val="150000"/>
              </a:lnSpc>
            </a:pPr>
            <a:r>
              <a:rPr lang="tr-TR" dirty="0" smtClean="0"/>
              <a:t>(</a:t>
            </a:r>
            <a:r>
              <a:rPr lang="tr-TR" dirty="0"/>
              <a:t>1) Bir dersten AA, BA, BB, CB, CC notlarından birini alan öğrenci o dersi başarmış sayılır. Ayrıca dönem/yıl ağırlıklı not ortalaması 2.50 olan öğrenci DC olan dersleri de başarmış sayılır. Aksi takdirde bu dersleri tekrar ederler.</a:t>
            </a:r>
          </a:p>
        </p:txBody>
      </p:sp>
      <p:sp>
        <p:nvSpPr>
          <p:cNvPr id="6" name="Dikdörtgen 5"/>
          <p:cNvSpPr/>
          <p:nvPr/>
        </p:nvSpPr>
        <p:spPr>
          <a:xfrm>
            <a:off x="461818" y="4337186"/>
            <a:ext cx="11000509" cy="2031325"/>
          </a:xfrm>
          <a:prstGeom prst="rect">
            <a:avLst/>
          </a:prstGeom>
        </p:spPr>
        <p:txBody>
          <a:bodyPr wrap="square">
            <a:spAutoFit/>
          </a:bodyPr>
          <a:lstStyle/>
          <a:p>
            <a:pPr algn="just"/>
            <a:r>
              <a:rPr lang="tr-TR" b="1" dirty="0">
                <a:solidFill>
                  <a:schemeClr val="accent2"/>
                </a:solidFill>
              </a:rPr>
              <a:t>MADDE </a:t>
            </a:r>
            <a:r>
              <a:rPr lang="tr-TR" b="1" dirty="0" smtClean="0">
                <a:solidFill>
                  <a:schemeClr val="accent2"/>
                </a:solidFill>
              </a:rPr>
              <a:t>19: Mazeretler</a:t>
            </a:r>
            <a:endParaRPr lang="tr-TR" b="1" dirty="0">
              <a:solidFill>
                <a:schemeClr val="accent2"/>
              </a:solidFill>
            </a:endParaRPr>
          </a:p>
          <a:p>
            <a:pPr algn="just"/>
            <a:r>
              <a:rPr lang="tr-TR" dirty="0" smtClean="0"/>
              <a:t> </a:t>
            </a:r>
            <a:r>
              <a:rPr lang="tr-TR" dirty="0"/>
              <a:t>(1) Yükseköğretim Kurumunca belirlenen, haklı ve geçerli bir sebeple mazeret beyan eden öğrenciler; mazeretlerinin bitiş tarihinden itibaren en geç bir hafta içinde, dekanlığa veya yüksekokul müdürlüğüne mazeretini gösterir belge ile birlikte yazılı olarak başvurmak zorundadırlar. Bu süre içinde bildirilmeyen mazeretler, kabul edilmez. Ara sınavlarda öğrencilerin sağlıkla ilgili mazeretlerinin kabul edilmesi için sağlık raporlarının Üniversitenin sağlık kurumlarından veya resmî ya da resmî hasta kabul yetkisi olan özel sağlık kurum ve kuruluşlarından alınmış olması gerekir. Ara sınav dışındaki sınavlar için mazeret hakkı verilmez.</a:t>
            </a:r>
          </a:p>
        </p:txBody>
      </p:sp>
    </p:spTree>
    <p:extLst>
      <p:ext uri="{BB962C8B-B14F-4D97-AF65-F5344CB8AC3E}">
        <p14:creationId xmlns:p14="http://schemas.microsoft.com/office/powerpoint/2010/main" val="28388451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
        <p:nvSpPr>
          <p:cNvPr id="3" name="Dikdörtgen 2"/>
          <p:cNvSpPr/>
          <p:nvPr/>
        </p:nvSpPr>
        <p:spPr>
          <a:xfrm>
            <a:off x="430722" y="197393"/>
            <a:ext cx="11336404" cy="5909310"/>
          </a:xfrm>
          <a:prstGeom prst="rect">
            <a:avLst/>
          </a:prstGeom>
        </p:spPr>
        <p:txBody>
          <a:bodyPr wrap="square">
            <a:spAutoFit/>
          </a:bodyPr>
          <a:lstStyle/>
          <a:p>
            <a:pPr algn="just">
              <a:lnSpc>
                <a:spcPct val="150000"/>
              </a:lnSpc>
            </a:pPr>
            <a:r>
              <a:rPr lang="tr-TR" dirty="0"/>
              <a:t>(2) İlgili yönetim kurulunca kabul edilecek geçerli mazeretlerle ilgili olarak aşağıdaki esaslara göre işlem yapılır:</a:t>
            </a:r>
          </a:p>
          <a:p>
            <a:pPr algn="just">
              <a:lnSpc>
                <a:spcPct val="150000"/>
              </a:lnSpc>
            </a:pPr>
            <a:r>
              <a:rPr lang="tr-TR" dirty="0"/>
              <a:t>a) Öğrencinin mazereti yönetmelikte öngörülen devam süresine dâhil edilmez. Kaybedilen bu süre, normal eğitim-öğretim süresine eklenir.</a:t>
            </a:r>
          </a:p>
          <a:p>
            <a:pPr algn="just">
              <a:lnSpc>
                <a:spcPct val="150000"/>
              </a:lnSpc>
            </a:pPr>
            <a:r>
              <a:rPr lang="tr-TR" dirty="0"/>
              <a:t>b) Öğrenciler, raporlu oldukları süre içinde sınavlara giremezler. Raporlu olduğu süre içerisinde sınava giren öğrencilerin sınavı geçersiz sayılır.</a:t>
            </a:r>
          </a:p>
          <a:p>
            <a:pPr algn="just">
              <a:lnSpc>
                <a:spcPct val="150000"/>
              </a:lnSpc>
            </a:pPr>
            <a:r>
              <a:rPr lang="tr-TR" b="1" dirty="0">
                <a:solidFill>
                  <a:schemeClr val="accent2"/>
                </a:solidFill>
              </a:rPr>
              <a:t>MADDE </a:t>
            </a:r>
            <a:r>
              <a:rPr lang="tr-TR" b="1" dirty="0" smtClean="0">
                <a:solidFill>
                  <a:schemeClr val="accent2"/>
                </a:solidFill>
              </a:rPr>
              <a:t>20: Yatay ve Dikey Geçişler</a:t>
            </a:r>
          </a:p>
          <a:p>
            <a:pPr algn="just">
              <a:lnSpc>
                <a:spcPct val="150000"/>
              </a:lnSpc>
            </a:pPr>
            <a:r>
              <a:rPr lang="tr-TR" dirty="0" smtClean="0"/>
              <a:t>(</a:t>
            </a:r>
            <a:r>
              <a:rPr lang="tr-TR" dirty="0"/>
              <a:t>1) Üniversitenin fakülte ve yüksekokullarına yapılacak yatay geçişler 24/4/2010 tarihli ve 27561 sayılı Resmî </a:t>
            </a:r>
            <a:r>
              <a:rPr lang="tr-TR" dirty="0" err="1"/>
              <a:t>Gazete’de</a:t>
            </a:r>
            <a:r>
              <a:rPr lang="tr-TR" dirty="0"/>
              <a:t> yayımlanan Yükseköğretim Kurumlarında </a:t>
            </a:r>
            <a:r>
              <a:rPr lang="tr-TR" dirty="0" err="1"/>
              <a:t>Önlisans</a:t>
            </a:r>
            <a:r>
              <a:rPr lang="tr-TR" dirty="0"/>
              <a:t> ve Lisans Düzeyindeki Programlar Arasında Geçiş, Çift </a:t>
            </a:r>
            <a:r>
              <a:rPr lang="tr-TR" dirty="0" err="1"/>
              <a:t>Anadal</a:t>
            </a:r>
            <a:r>
              <a:rPr lang="tr-TR" dirty="0"/>
              <a:t>, Yan Dal ile Kurumlar Arası Kredi Transferi Yapılması Esaslarına İlişkin Yönetmelik hükümlerine ve dikey geçişler de 19/2/2002 tarihli ve 24676 sayılı Resmî </a:t>
            </a:r>
            <a:r>
              <a:rPr lang="tr-TR" dirty="0" err="1"/>
              <a:t>Gazete’de</a:t>
            </a:r>
            <a:r>
              <a:rPr lang="tr-TR" dirty="0"/>
              <a:t> yayımlanan Meslek Yüksekokulları ve </a:t>
            </a:r>
            <a:r>
              <a:rPr lang="tr-TR" dirty="0" err="1"/>
              <a:t>Açıköğretim</a:t>
            </a:r>
            <a:r>
              <a:rPr lang="tr-TR" dirty="0"/>
              <a:t> Ön Lisans Programları Mezunlarının Lisans Öğrenimine Devamları Hakkında Yönetmelik hükümlerine ve Senatoca belirlenen esaslara göre yapılır. Yatay ve dikey geçiş ile gelen öğrencilerin intibakları ilgili yönetim kurulu kararı ile yapılır.</a:t>
            </a:r>
          </a:p>
          <a:p>
            <a:pPr algn="just">
              <a:lnSpc>
                <a:spcPct val="150000"/>
              </a:lnSpc>
            </a:pPr>
            <a:r>
              <a:rPr lang="tr-TR" dirty="0"/>
              <a:t>(2) Üniversitenin bir fakültesinin bir bölümünden bir başka fakültesinin veya aynı fakültenin bir başka bölümüne geçiş Senato kararlarına göre yapılır.</a:t>
            </a:r>
          </a:p>
        </p:txBody>
      </p:sp>
    </p:spTree>
    <p:extLst>
      <p:ext uri="{BB962C8B-B14F-4D97-AF65-F5344CB8AC3E}">
        <p14:creationId xmlns:p14="http://schemas.microsoft.com/office/powerpoint/2010/main" val="14551153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1014153" y="1829076"/>
            <a:ext cx="10058400" cy="1450757"/>
          </a:xfrm>
        </p:spPr>
        <p:txBody>
          <a:bodyPr/>
          <a:lstStyle/>
          <a:p>
            <a:pPr algn="ctr"/>
            <a:r>
              <a:rPr lang="tr-TR" dirty="0" smtClean="0"/>
              <a:t>VİZE SINAVLARINIZDA BAŞARILAR…</a:t>
            </a:r>
            <a:endParaRPr lang="tr-TR" dirty="0"/>
          </a:p>
        </p:txBody>
      </p:sp>
    </p:spTree>
    <p:extLst>
      <p:ext uri="{BB962C8B-B14F-4D97-AF65-F5344CB8AC3E}">
        <p14:creationId xmlns:p14="http://schemas.microsoft.com/office/powerpoint/2010/main" val="387889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74417" y="427392"/>
            <a:ext cx="4137351" cy="461665"/>
          </a:xfrm>
          <a:prstGeom prst="rect">
            <a:avLst/>
          </a:prstGeom>
        </p:spPr>
        <p:txBody>
          <a:bodyPr wrap="none">
            <a:spAutoFit/>
          </a:bodyPr>
          <a:lstStyle/>
          <a:p>
            <a:pPr algn="just"/>
            <a:r>
              <a:rPr lang="tr-TR" sz="2400" dirty="0" smtClean="0">
                <a:solidFill>
                  <a:schemeClr val="accent1">
                    <a:lumMod val="75000"/>
                  </a:schemeClr>
                </a:solidFill>
              </a:rPr>
              <a:t>Yükseköğretimde Kurumsal Yapı</a:t>
            </a:r>
            <a:endParaRPr lang="tr-TR" sz="2400" dirty="0">
              <a:solidFill>
                <a:schemeClr val="accent1">
                  <a:lumMod val="75000"/>
                </a:schemeClr>
              </a:solidFill>
            </a:endParaRPr>
          </a:p>
        </p:txBody>
      </p:sp>
      <p:sp>
        <p:nvSpPr>
          <p:cNvPr id="3" name="Yuvarlatılmış Dikdörtgen 2"/>
          <p:cNvSpPr/>
          <p:nvPr/>
        </p:nvSpPr>
        <p:spPr>
          <a:xfrm>
            <a:off x="909491" y="3297416"/>
            <a:ext cx="1342103" cy="8259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YÖK</a:t>
            </a:r>
            <a:endParaRPr lang="tr-TR" dirty="0"/>
          </a:p>
        </p:txBody>
      </p:sp>
      <p:sp>
        <p:nvSpPr>
          <p:cNvPr id="4" name="Yuvarlatılmış Dikdörtgen 3"/>
          <p:cNvSpPr/>
          <p:nvPr/>
        </p:nvSpPr>
        <p:spPr>
          <a:xfrm>
            <a:off x="2426119" y="3322646"/>
            <a:ext cx="1646901" cy="8259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Üniversiteler</a:t>
            </a:r>
            <a:endParaRPr lang="tr-TR" dirty="0"/>
          </a:p>
        </p:txBody>
      </p:sp>
      <p:sp>
        <p:nvSpPr>
          <p:cNvPr id="7" name="Yuvarlatılmış Dikdörtgen 6"/>
          <p:cNvSpPr/>
          <p:nvPr/>
        </p:nvSpPr>
        <p:spPr>
          <a:xfrm>
            <a:off x="4517923" y="2332695"/>
            <a:ext cx="1646901" cy="8259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Fakülteler</a:t>
            </a:r>
            <a:endParaRPr lang="tr-TR" dirty="0"/>
          </a:p>
        </p:txBody>
      </p:sp>
      <p:sp>
        <p:nvSpPr>
          <p:cNvPr id="9" name="Yuvarlatılmış Dikdörtgen 8"/>
          <p:cNvSpPr/>
          <p:nvPr/>
        </p:nvSpPr>
        <p:spPr>
          <a:xfrm>
            <a:off x="4542504" y="4523592"/>
            <a:ext cx="1646901" cy="8259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Fakülteler</a:t>
            </a:r>
            <a:endParaRPr lang="tr-TR" dirty="0"/>
          </a:p>
        </p:txBody>
      </p:sp>
      <p:cxnSp>
        <p:nvCxnSpPr>
          <p:cNvPr id="11" name="Düz Ok Bağlayıcısı 10"/>
          <p:cNvCxnSpPr>
            <a:endCxn id="7" idx="1"/>
          </p:cNvCxnSpPr>
          <p:nvPr/>
        </p:nvCxnSpPr>
        <p:spPr>
          <a:xfrm flipV="1">
            <a:off x="4073020" y="2745650"/>
            <a:ext cx="444903" cy="5769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Düz Ok Bağlayıcısı 11"/>
          <p:cNvCxnSpPr>
            <a:endCxn id="9" idx="1"/>
          </p:cNvCxnSpPr>
          <p:nvPr/>
        </p:nvCxnSpPr>
        <p:spPr>
          <a:xfrm>
            <a:off x="4073020" y="4148556"/>
            <a:ext cx="469484" cy="7879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Yuvarlatılmış Dikdörtgen 14"/>
          <p:cNvSpPr/>
          <p:nvPr/>
        </p:nvSpPr>
        <p:spPr>
          <a:xfrm>
            <a:off x="6494205" y="1506785"/>
            <a:ext cx="1646901" cy="8259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Bölümler</a:t>
            </a:r>
            <a:endParaRPr lang="tr-TR" dirty="0"/>
          </a:p>
        </p:txBody>
      </p:sp>
      <p:sp>
        <p:nvSpPr>
          <p:cNvPr id="16" name="Yuvarlatılmış Dikdörtgen 15"/>
          <p:cNvSpPr/>
          <p:nvPr/>
        </p:nvSpPr>
        <p:spPr>
          <a:xfrm>
            <a:off x="6513872" y="2692847"/>
            <a:ext cx="1646901" cy="8259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Bölümler</a:t>
            </a:r>
            <a:endParaRPr lang="tr-TR" dirty="0"/>
          </a:p>
        </p:txBody>
      </p:sp>
      <p:sp>
        <p:nvSpPr>
          <p:cNvPr id="17" name="Yuvarlatılmış Dikdörtgen 16"/>
          <p:cNvSpPr/>
          <p:nvPr/>
        </p:nvSpPr>
        <p:spPr>
          <a:xfrm>
            <a:off x="6494203" y="3899712"/>
            <a:ext cx="1646901" cy="8259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Bölümler</a:t>
            </a:r>
            <a:endParaRPr lang="tr-TR" dirty="0"/>
          </a:p>
        </p:txBody>
      </p:sp>
      <p:sp>
        <p:nvSpPr>
          <p:cNvPr id="18" name="Yuvarlatılmış Dikdörtgen 17"/>
          <p:cNvSpPr/>
          <p:nvPr/>
        </p:nvSpPr>
        <p:spPr>
          <a:xfrm>
            <a:off x="6494202" y="5077885"/>
            <a:ext cx="1646901" cy="8259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Bölümler</a:t>
            </a:r>
            <a:endParaRPr lang="tr-TR" dirty="0"/>
          </a:p>
        </p:txBody>
      </p:sp>
      <p:cxnSp>
        <p:nvCxnSpPr>
          <p:cNvPr id="19" name="Düz Ok Bağlayıcısı 18"/>
          <p:cNvCxnSpPr>
            <a:stCxn id="7" idx="3"/>
          </p:cNvCxnSpPr>
          <p:nvPr/>
        </p:nvCxnSpPr>
        <p:spPr>
          <a:xfrm flipV="1">
            <a:off x="6164824" y="2255881"/>
            <a:ext cx="329380" cy="489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Düz Ok Bağlayıcısı 19"/>
          <p:cNvCxnSpPr>
            <a:stCxn id="7" idx="3"/>
            <a:endCxn id="16" idx="1"/>
          </p:cNvCxnSpPr>
          <p:nvPr/>
        </p:nvCxnSpPr>
        <p:spPr>
          <a:xfrm>
            <a:off x="6164824" y="2745650"/>
            <a:ext cx="349048" cy="360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Düz Ok Bağlayıcısı 22"/>
          <p:cNvCxnSpPr>
            <a:stCxn id="9" idx="3"/>
          </p:cNvCxnSpPr>
          <p:nvPr/>
        </p:nvCxnSpPr>
        <p:spPr>
          <a:xfrm flipV="1">
            <a:off x="6189405" y="4432111"/>
            <a:ext cx="304798" cy="504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Düz Ok Bağlayıcısı 25"/>
          <p:cNvCxnSpPr>
            <a:stCxn id="9" idx="3"/>
            <a:endCxn id="18" idx="1"/>
          </p:cNvCxnSpPr>
          <p:nvPr/>
        </p:nvCxnSpPr>
        <p:spPr>
          <a:xfrm>
            <a:off x="6189405" y="4936547"/>
            <a:ext cx="304797" cy="5542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Yuvarlatılmış Dikdörtgen 30"/>
          <p:cNvSpPr/>
          <p:nvPr/>
        </p:nvSpPr>
        <p:spPr>
          <a:xfrm>
            <a:off x="8490153" y="1142229"/>
            <a:ext cx="2202429" cy="5936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Anabilim Dalları</a:t>
            </a:r>
            <a:endParaRPr lang="tr-TR" dirty="0"/>
          </a:p>
        </p:txBody>
      </p:sp>
      <p:sp>
        <p:nvSpPr>
          <p:cNvPr id="34" name="Yuvarlatılmış Dikdörtgen 33"/>
          <p:cNvSpPr/>
          <p:nvPr/>
        </p:nvSpPr>
        <p:spPr>
          <a:xfrm>
            <a:off x="8490153" y="1735921"/>
            <a:ext cx="2202429" cy="5936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Anabilim Dalları</a:t>
            </a:r>
            <a:endParaRPr lang="tr-TR" dirty="0"/>
          </a:p>
        </p:txBody>
      </p:sp>
      <p:sp>
        <p:nvSpPr>
          <p:cNvPr id="41" name="Yuvarlatılmış Dikdörtgen 40"/>
          <p:cNvSpPr/>
          <p:nvPr/>
        </p:nvSpPr>
        <p:spPr>
          <a:xfrm>
            <a:off x="8490153" y="2417360"/>
            <a:ext cx="2202429" cy="5936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Anabilim Dalları</a:t>
            </a:r>
            <a:endParaRPr lang="tr-TR" dirty="0"/>
          </a:p>
        </p:txBody>
      </p:sp>
      <p:sp>
        <p:nvSpPr>
          <p:cNvPr id="42" name="Yuvarlatılmış Dikdörtgen 41"/>
          <p:cNvSpPr/>
          <p:nvPr/>
        </p:nvSpPr>
        <p:spPr>
          <a:xfrm>
            <a:off x="8490153" y="3011052"/>
            <a:ext cx="2202429" cy="5936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Anabilim Dalları</a:t>
            </a:r>
            <a:endParaRPr lang="tr-TR" dirty="0"/>
          </a:p>
        </p:txBody>
      </p:sp>
      <p:sp>
        <p:nvSpPr>
          <p:cNvPr id="43" name="Yuvarlatılmış Dikdörtgen 42"/>
          <p:cNvSpPr/>
          <p:nvPr/>
        </p:nvSpPr>
        <p:spPr>
          <a:xfrm>
            <a:off x="8490153" y="3661791"/>
            <a:ext cx="2202429" cy="5936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Anabilim Dalları</a:t>
            </a:r>
            <a:endParaRPr lang="tr-TR" dirty="0"/>
          </a:p>
        </p:txBody>
      </p:sp>
      <p:sp>
        <p:nvSpPr>
          <p:cNvPr id="44" name="Yuvarlatılmış Dikdörtgen 43"/>
          <p:cNvSpPr/>
          <p:nvPr/>
        </p:nvSpPr>
        <p:spPr>
          <a:xfrm>
            <a:off x="8490153" y="4255483"/>
            <a:ext cx="2202429" cy="5936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Anabilim Dalları</a:t>
            </a:r>
            <a:endParaRPr lang="tr-TR" dirty="0"/>
          </a:p>
        </p:txBody>
      </p:sp>
      <p:sp>
        <p:nvSpPr>
          <p:cNvPr id="47" name="Yuvarlatılmış Dikdörtgen 46"/>
          <p:cNvSpPr/>
          <p:nvPr/>
        </p:nvSpPr>
        <p:spPr>
          <a:xfrm>
            <a:off x="8490153" y="4996474"/>
            <a:ext cx="2202429" cy="5936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Anabilim Dalları</a:t>
            </a:r>
            <a:endParaRPr lang="tr-TR" dirty="0"/>
          </a:p>
        </p:txBody>
      </p:sp>
      <p:sp>
        <p:nvSpPr>
          <p:cNvPr id="48" name="Yuvarlatılmış Dikdörtgen 47"/>
          <p:cNvSpPr/>
          <p:nvPr/>
        </p:nvSpPr>
        <p:spPr>
          <a:xfrm>
            <a:off x="8490153" y="5590166"/>
            <a:ext cx="2202429" cy="5936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Anabilim Dalları</a:t>
            </a:r>
            <a:endParaRPr lang="tr-TR" dirty="0"/>
          </a:p>
        </p:txBody>
      </p:sp>
      <p:cxnSp>
        <p:nvCxnSpPr>
          <p:cNvPr id="58" name="Düz Ok Bağlayıcısı 57"/>
          <p:cNvCxnSpPr>
            <a:endCxn id="31" idx="1"/>
          </p:cNvCxnSpPr>
          <p:nvPr/>
        </p:nvCxnSpPr>
        <p:spPr>
          <a:xfrm flipV="1">
            <a:off x="8160773" y="1439075"/>
            <a:ext cx="329380" cy="296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Düz Ok Bağlayıcısı 58"/>
          <p:cNvCxnSpPr>
            <a:endCxn id="34" idx="1"/>
          </p:cNvCxnSpPr>
          <p:nvPr/>
        </p:nvCxnSpPr>
        <p:spPr>
          <a:xfrm>
            <a:off x="8141103" y="1875416"/>
            <a:ext cx="349050" cy="157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Düz Ok Bağlayıcısı 61"/>
          <p:cNvCxnSpPr/>
          <p:nvPr/>
        </p:nvCxnSpPr>
        <p:spPr>
          <a:xfrm flipV="1">
            <a:off x="8160773" y="2755274"/>
            <a:ext cx="329380" cy="296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Düz Ok Bağlayıcısı 62"/>
          <p:cNvCxnSpPr/>
          <p:nvPr/>
        </p:nvCxnSpPr>
        <p:spPr>
          <a:xfrm>
            <a:off x="8141103" y="3191615"/>
            <a:ext cx="349050" cy="157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Düz Ok Bağlayıcısı 63"/>
          <p:cNvCxnSpPr/>
          <p:nvPr/>
        </p:nvCxnSpPr>
        <p:spPr>
          <a:xfrm flipV="1">
            <a:off x="8116522" y="3974903"/>
            <a:ext cx="329380" cy="296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Düz Ok Bağlayıcısı 64"/>
          <p:cNvCxnSpPr/>
          <p:nvPr/>
        </p:nvCxnSpPr>
        <p:spPr>
          <a:xfrm>
            <a:off x="8096852" y="4411244"/>
            <a:ext cx="349050" cy="157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Düz Ok Bağlayıcısı 65"/>
          <p:cNvCxnSpPr/>
          <p:nvPr/>
        </p:nvCxnSpPr>
        <p:spPr>
          <a:xfrm flipV="1">
            <a:off x="8116520" y="5232029"/>
            <a:ext cx="329380" cy="296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Düz Ok Bağlayıcısı 66"/>
          <p:cNvCxnSpPr/>
          <p:nvPr/>
        </p:nvCxnSpPr>
        <p:spPr>
          <a:xfrm>
            <a:off x="8096850" y="5668370"/>
            <a:ext cx="349050" cy="157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Metin kutusu 67"/>
          <p:cNvSpPr txBox="1"/>
          <p:nvPr/>
        </p:nvSpPr>
        <p:spPr>
          <a:xfrm>
            <a:off x="6679779" y="1047010"/>
            <a:ext cx="1275745" cy="369332"/>
          </a:xfrm>
          <a:prstGeom prst="rect">
            <a:avLst/>
          </a:prstGeom>
          <a:noFill/>
        </p:spPr>
        <p:txBody>
          <a:bodyPr wrap="square" rtlCol="0">
            <a:spAutoFit/>
          </a:bodyPr>
          <a:lstStyle/>
          <a:p>
            <a:r>
              <a:rPr lang="tr-TR" dirty="0" smtClean="0"/>
              <a:t>(İktisat)</a:t>
            </a:r>
            <a:endParaRPr lang="tr-TR" dirty="0"/>
          </a:p>
        </p:txBody>
      </p:sp>
      <p:sp>
        <p:nvSpPr>
          <p:cNvPr id="69" name="Metin kutusu 68"/>
          <p:cNvSpPr txBox="1"/>
          <p:nvPr/>
        </p:nvSpPr>
        <p:spPr>
          <a:xfrm>
            <a:off x="4517924" y="1919740"/>
            <a:ext cx="1766130" cy="369332"/>
          </a:xfrm>
          <a:prstGeom prst="rect">
            <a:avLst/>
          </a:prstGeom>
          <a:noFill/>
        </p:spPr>
        <p:txBody>
          <a:bodyPr wrap="square" rtlCol="0">
            <a:spAutoFit/>
          </a:bodyPr>
          <a:lstStyle/>
          <a:p>
            <a:r>
              <a:rPr lang="tr-TR" dirty="0" smtClean="0"/>
              <a:t>(Siyasal Bilgiler)</a:t>
            </a:r>
            <a:endParaRPr lang="tr-TR" dirty="0"/>
          </a:p>
        </p:txBody>
      </p:sp>
      <p:sp>
        <p:nvSpPr>
          <p:cNvPr id="70" name="Metin kutusu 69"/>
          <p:cNvSpPr txBox="1"/>
          <p:nvPr/>
        </p:nvSpPr>
        <p:spPr>
          <a:xfrm>
            <a:off x="2912798" y="2975125"/>
            <a:ext cx="1275745" cy="369332"/>
          </a:xfrm>
          <a:prstGeom prst="rect">
            <a:avLst/>
          </a:prstGeom>
          <a:noFill/>
        </p:spPr>
        <p:txBody>
          <a:bodyPr wrap="square" rtlCol="0">
            <a:spAutoFit/>
          </a:bodyPr>
          <a:lstStyle/>
          <a:p>
            <a:r>
              <a:rPr lang="tr-TR" dirty="0" smtClean="0"/>
              <a:t>(NEÜ)</a:t>
            </a:r>
            <a:endParaRPr lang="tr-TR" dirty="0"/>
          </a:p>
        </p:txBody>
      </p:sp>
      <p:sp>
        <p:nvSpPr>
          <p:cNvPr id="71" name="Metin kutusu 70"/>
          <p:cNvSpPr txBox="1"/>
          <p:nvPr/>
        </p:nvSpPr>
        <p:spPr>
          <a:xfrm>
            <a:off x="8445900" y="232064"/>
            <a:ext cx="3086108" cy="923330"/>
          </a:xfrm>
          <a:prstGeom prst="rect">
            <a:avLst/>
          </a:prstGeom>
          <a:noFill/>
        </p:spPr>
        <p:txBody>
          <a:bodyPr wrap="square" rtlCol="0">
            <a:spAutoFit/>
          </a:bodyPr>
          <a:lstStyle/>
          <a:p>
            <a:r>
              <a:rPr lang="tr-TR" dirty="0" smtClean="0"/>
              <a:t>(İktisat Teorisi, İktisat Politikası, İktisat Tarihi, İktisadi Gelişme ve Uluslararası İktisat)</a:t>
            </a:r>
            <a:endParaRPr lang="tr-TR" dirty="0"/>
          </a:p>
        </p:txBody>
      </p:sp>
      <p:pic>
        <p:nvPicPr>
          <p:cNvPr id="37" name="Resim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Tree>
    <p:extLst>
      <p:ext uri="{BB962C8B-B14F-4D97-AF65-F5344CB8AC3E}">
        <p14:creationId xmlns:p14="http://schemas.microsoft.com/office/powerpoint/2010/main" val="2701690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76244" y="427392"/>
            <a:ext cx="5133713" cy="461665"/>
          </a:xfrm>
          <a:prstGeom prst="rect">
            <a:avLst/>
          </a:prstGeom>
        </p:spPr>
        <p:txBody>
          <a:bodyPr wrap="none">
            <a:spAutoFit/>
          </a:bodyPr>
          <a:lstStyle/>
          <a:p>
            <a:pPr algn="just"/>
            <a:r>
              <a:rPr lang="tr-TR" sz="2400" dirty="0" smtClean="0">
                <a:solidFill>
                  <a:schemeClr val="accent1">
                    <a:lumMod val="75000"/>
                  </a:schemeClr>
                </a:solidFill>
              </a:rPr>
              <a:t>Üniversitede Akademik Yapı (Hiyerarşik)</a:t>
            </a:r>
            <a:endParaRPr lang="tr-TR" sz="2400" dirty="0">
              <a:solidFill>
                <a:schemeClr val="accent1">
                  <a:lumMod val="75000"/>
                </a:schemeClr>
              </a:solidFill>
            </a:endParaRPr>
          </a:p>
        </p:txBody>
      </p:sp>
      <p:sp>
        <p:nvSpPr>
          <p:cNvPr id="3" name="Yuvarlatılmış Dikdörtgen 2"/>
          <p:cNvSpPr/>
          <p:nvPr/>
        </p:nvSpPr>
        <p:spPr>
          <a:xfrm>
            <a:off x="260562" y="2869713"/>
            <a:ext cx="1342103" cy="8259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REKTÖR</a:t>
            </a:r>
            <a:endParaRPr lang="tr-TR" dirty="0"/>
          </a:p>
        </p:txBody>
      </p:sp>
      <p:sp>
        <p:nvSpPr>
          <p:cNvPr id="15" name="Yuvarlatılmış Dikdörtgen 14"/>
          <p:cNvSpPr/>
          <p:nvPr/>
        </p:nvSpPr>
        <p:spPr>
          <a:xfrm>
            <a:off x="7998549" y="3177015"/>
            <a:ext cx="2354818" cy="58510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Anabilim Dalı Başkanı</a:t>
            </a:r>
            <a:endParaRPr lang="tr-TR" dirty="0"/>
          </a:p>
        </p:txBody>
      </p:sp>
      <p:cxnSp>
        <p:nvCxnSpPr>
          <p:cNvPr id="18" name="Düz Bağlayıcı 17"/>
          <p:cNvCxnSpPr/>
          <p:nvPr/>
        </p:nvCxnSpPr>
        <p:spPr>
          <a:xfrm>
            <a:off x="1602665" y="3245100"/>
            <a:ext cx="344137" cy="0"/>
          </a:xfrm>
          <a:prstGeom prst="line">
            <a:avLst/>
          </a:prstGeom>
        </p:spPr>
        <p:style>
          <a:lnRef idx="1">
            <a:schemeClr val="dk1"/>
          </a:lnRef>
          <a:fillRef idx="0">
            <a:schemeClr val="dk1"/>
          </a:fillRef>
          <a:effectRef idx="0">
            <a:schemeClr val="dk1"/>
          </a:effectRef>
          <a:fontRef idx="minor">
            <a:schemeClr val="tx1"/>
          </a:fontRef>
        </p:style>
      </p:cxnSp>
      <p:cxnSp>
        <p:nvCxnSpPr>
          <p:cNvPr id="20" name="Düz Bağlayıcı 19"/>
          <p:cNvCxnSpPr/>
          <p:nvPr/>
        </p:nvCxnSpPr>
        <p:spPr>
          <a:xfrm flipH="1">
            <a:off x="1917290" y="2476422"/>
            <a:ext cx="29512" cy="1626043"/>
          </a:xfrm>
          <a:prstGeom prst="line">
            <a:avLst/>
          </a:prstGeom>
        </p:spPr>
        <p:style>
          <a:lnRef idx="1">
            <a:schemeClr val="dk1"/>
          </a:lnRef>
          <a:fillRef idx="0">
            <a:schemeClr val="dk1"/>
          </a:fillRef>
          <a:effectRef idx="0">
            <a:schemeClr val="dk1"/>
          </a:effectRef>
          <a:fontRef idx="minor">
            <a:schemeClr val="tx1"/>
          </a:fontRef>
        </p:style>
      </p:cxnSp>
      <p:cxnSp>
        <p:nvCxnSpPr>
          <p:cNvPr id="25" name="Düz Bağlayıcı 24"/>
          <p:cNvCxnSpPr/>
          <p:nvPr/>
        </p:nvCxnSpPr>
        <p:spPr>
          <a:xfrm>
            <a:off x="1946802" y="2475115"/>
            <a:ext cx="344137" cy="0"/>
          </a:xfrm>
          <a:prstGeom prst="line">
            <a:avLst/>
          </a:prstGeom>
        </p:spPr>
        <p:style>
          <a:lnRef idx="1">
            <a:schemeClr val="dk1"/>
          </a:lnRef>
          <a:fillRef idx="0">
            <a:schemeClr val="dk1"/>
          </a:fillRef>
          <a:effectRef idx="0">
            <a:schemeClr val="dk1"/>
          </a:effectRef>
          <a:fontRef idx="minor">
            <a:schemeClr val="tx1"/>
          </a:fontRef>
        </p:style>
      </p:cxnSp>
      <p:sp>
        <p:nvSpPr>
          <p:cNvPr id="4" name="Yuvarlatılmış Dikdörtgen 3"/>
          <p:cNvSpPr/>
          <p:nvPr/>
        </p:nvSpPr>
        <p:spPr>
          <a:xfrm>
            <a:off x="2050033" y="1866823"/>
            <a:ext cx="1504328" cy="82591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REKTÖR YARDIMCISI</a:t>
            </a:r>
            <a:endParaRPr lang="tr-TR" dirty="0"/>
          </a:p>
        </p:txBody>
      </p:sp>
      <p:cxnSp>
        <p:nvCxnSpPr>
          <p:cNvPr id="26" name="Düz Bağlayıcı 25"/>
          <p:cNvCxnSpPr/>
          <p:nvPr/>
        </p:nvCxnSpPr>
        <p:spPr>
          <a:xfrm>
            <a:off x="1946802" y="3243794"/>
            <a:ext cx="344137" cy="0"/>
          </a:xfrm>
          <a:prstGeom prst="line">
            <a:avLst/>
          </a:prstGeom>
        </p:spPr>
        <p:style>
          <a:lnRef idx="1">
            <a:schemeClr val="dk1"/>
          </a:lnRef>
          <a:fillRef idx="0">
            <a:schemeClr val="dk1"/>
          </a:fillRef>
          <a:effectRef idx="0">
            <a:schemeClr val="dk1"/>
          </a:effectRef>
          <a:fontRef idx="minor">
            <a:schemeClr val="tx1"/>
          </a:fontRef>
        </p:style>
      </p:cxnSp>
      <p:sp>
        <p:nvSpPr>
          <p:cNvPr id="5" name="Yuvarlatılmış Dikdörtgen 4"/>
          <p:cNvSpPr/>
          <p:nvPr/>
        </p:nvSpPr>
        <p:spPr>
          <a:xfrm>
            <a:off x="2050033" y="2838367"/>
            <a:ext cx="1504328" cy="82591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REKTÖR YARDIMCISI</a:t>
            </a:r>
            <a:endParaRPr lang="tr-TR" dirty="0"/>
          </a:p>
        </p:txBody>
      </p:sp>
      <p:cxnSp>
        <p:nvCxnSpPr>
          <p:cNvPr id="27" name="Düz Bağlayıcı 26"/>
          <p:cNvCxnSpPr/>
          <p:nvPr/>
        </p:nvCxnSpPr>
        <p:spPr>
          <a:xfrm>
            <a:off x="1932046" y="4102465"/>
            <a:ext cx="344137" cy="0"/>
          </a:xfrm>
          <a:prstGeom prst="line">
            <a:avLst/>
          </a:prstGeom>
        </p:spPr>
        <p:style>
          <a:lnRef idx="1">
            <a:schemeClr val="dk1"/>
          </a:lnRef>
          <a:fillRef idx="0">
            <a:schemeClr val="dk1"/>
          </a:fillRef>
          <a:effectRef idx="0">
            <a:schemeClr val="dk1"/>
          </a:effectRef>
          <a:fontRef idx="minor">
            <a:schemeClr val="tx1"/>
          </a:fontRef>
        </p:style>
      </p:cxnSp>
      <p:sp>
        <p:nvSpPr>
          <p:cNvPr id="7" name="Yuvarlatılmış Dikdörtgen 6"/>
          <p:cNvSpPr/>
          <p:nvPr/>
        </p:nvSpPr>
        <p:spPr>
          <a:xfrm>
            <a:off x="2050033" y="3809911"/>
            <a:ext cx="1504328" cy="82591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REKTÖR YARDIMCISI</a:t>
            </a:r>
            <a:endParaRPr lang="tr-TR" dirty="0"/>
          </a:p>
        </p:txBody>
      </p:sp>
      <p:cxnSp>
        <p:nvCxnSpPr>
          <p:cNvPr id="28" name="Düz Bağlayıcı 27"/>
          <p:cNvCxnSpPr/>
          <p:nvPr/>
        </p:nvCxnSpPr>
        <p:spPr>
          <a:xfrm>
            <a:off x="3554361" y="4102465"/>
            <a:ext cx="250723" cy="0"/>
          </a:xfrm>
          <a:prstGeom prst="line">
            <a:avLst/>
          </a:prstGeom>
        </p:spPr>
        <p:style>
          <a:lnRef idx="1">
            <a:schemeClr val="dk1"/>
          </a:lnRef>
          <a:fillRef idx="0">
            <a:schemeClr val="dk1"/>
          </a:fillRef>
          <a:effectRef idx="0">
            <a:schemeClr val="dk1"/>
          </a:effectRef>
          <a:fontRef idx="minor">
            <a:schemeClr val="tx1"/>
          </a:fontRef>
        </p:style>
      </p:cxnSp>
      <p:cxnSp>
        <p:nvCxnSpPr>
          <p:cNvPr id="31" name="Düz Bağlayıcı 30"/>
          <p:cNvCxnSpPr/>
          <p:nvPr/>
        </p:nvCxnSpPr>
        <p:spPr>
          <a:xfrm>
            <a:off x="3805084" y="3971292"/>
            <a:ext cx="0" cy="1519935"/>
          </a:xfrm>
          <a:prstGeom prst="line">
            <a:avLst/>
          </a:prstGeom>
        </p:spPr>
        <p:style>
          <a:lnRef idx="1">
            <a:schemeClr val="dk1"/>
          </a:lnRef>
          <a:fillRef idx="0">
            <a:schemeClr val="dk1"/>
          </a:fillRef>
          <a:effectRef idx="0">
            <a:schemeClr val="dk1"/>
          </a:effectRef>
          <a:fontRef idx="minor">
            <a:schemeClr val="tx1"/>
          </a:fontRef>
        </p:style>
      </p:cxnSp>
      <p:cxnSp>
        <p:nvCxnSpPr>
          <p:cNvPr id="35" name="Düz Bağlayıcı 34"/>
          <p:cNvCxnSpPr/>
          <p:nvPr/>
        </p:nvCxnSpPr>
        <p:spPr>
          <a:xfrm>
            <a:off x="3795249" y="3989396"/>
            <a:ext cx="250723" cy="0"/>
          </a:xfrm>
          <a:prstGeom prst="line">
            <a:avLst/>
          </a:prstGeom>
        </p:spPr>
        <p:style>
          <a:lnRef idx="1">
            <a:schemeClr val="dk1"/>
          </a:lnRef>
          <a:fillRef idx="0">
            <a:schemeClr val="dk1"/>
          </a:fillRef>
          <a:effectRef idx="0">
            <a:schemeClr val="dk1"/>
          </a:effectRef>
          <a:fontRef idx="minor">
            <a:schemeClr val="tx1"/>
          </a:fontRef>
        </p:style>
      </p:cxnSp>
      <p:sp>
        <p:nvSpPr>
          <p:cNvPr id="8" name="Yuvarlatılmış Dikdörtgen 7"/>
          <p:cNvSpPr/>
          <p:nvPr/>
        </p:nvSpPr>
        <p:spPr>
          <a:xfrm>
            <a:off x="3927987" y="3809911"/>
            <a:ext cx="1504328" cy="58510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DEKAN</a:t>
            </a:r>
            <a:endParaRPr lang="tr-TR" dirty="0"/>
          </a:p>
        </p:txBody>
      </p:sp>
      <p:cxnSp>
        <p:nvCxnSpPr>
          <p:cNvPr id="36" name="Düz Bağlayıcı 35"/>
          <p:cNvCxnSpPr/>
          <p:nvPr/>
        </p:nvCxnSpPr>
        <p:spPr>
          <a:xfrm>
            <a:off x="3795249" y="4800549"/>
            <a:ext cx="250723" cy="0"/>
          </a:xfrm>
          <a:prstGeom prst="line">
            <a:avLst/>
          </a:prstGeom>
        </p:spPr>
        <p:style>
          <a:lnRef idx="1">
            <a:schemeClr val="dk1"/>
          </a:lnRef>
          <a:fillRef idx="0">
            <a:schemeClr val="dk1"/>
          </a:fillRef>
          <a:effectRef idx="0">
            <a:schemeClr val="dk1"/>
          </a:effectRef>
          <a:fontRef idx="minor">
            <a:schemeClr val="tx1"/>
          </a:fontRef>
        </p:style>
      </p:cxnSp>
      <p:sp>
        <p:nvSpPr>
          <p:cNvPr id="9" name="Yuvarlatılmış Dikdörtgen 8"/>
          <p:cNvSpPr/>
          <p:nvPr/>
        </p:nvSpPr>
        <p:spPr>
          <a:xfrm>
            <a:off x="3927987" y="4522750"/>
            <a:ext cx="1504328" cy="58510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DEKAN</a:t>
            </a:r>
            <a:endParaRPr lang="tr-TR" dirty="0"/>
          </a:p>
        </p:txBody>
      </p:sp>
      <p:cxnSp>
        <p:nvCxnSpPr>
          <p:cNvPr id="37" name="Düz Bağlayıcı 36"/>
          <p:cNvCxnSpPr/>
          <p:nvPr/>
        </p:nvCxnSpPr>
        <p:spPr>
          <a:xfrm>
            <a:off x="3795249" y="5478985"/>
            <a:ext cx="250723" cy="0"/>
          </a:xfrm>
          <a:prstGeom prst="line">
            <a:avLst/>
          </a:prstGeom>
        </p:spPr>
        <p:style>
          <a:lnRef idx="1">
            <a:schemeClr val="dk1"/>
          </a:lnRef>
          <a:fillRef idx="0">
            <a:schemeClr val="dk1"/>
          </a:fillRef>
          <a:effectRef idx="0">
            <a:schemeClr val="dk1"/>
          </a:effectRef>
          <a:fontRef idx="minor">
            <a:schemeClr val="tx1"/>
          </a:fontRef>
        </p:style>
      </p:cxnSp>
      <p:sp>
        <p:nvSpPr>
          <p:cNvPr id="10" name="Yuvarlatılmış Dikdörtgen 9"/>
          <p:cNvSpPr/>
          <p:nvPr/>
        </p:nvSpPr>
        <p:spPr>
          <a:xfrm>
            <a:off x="3927987" y="5235589"/>
            <a:ext cx="1504328" cy="58510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DEKAN</a:t>
            </a:r>
            <a:endParaRPr lang="tr-TR" dirty="0"/>
          </a:p>
        </p:txBody>
      </p:sp>
      <p:cxnSp>
        <p:nvCxnSpPr>
          <p:cNvPr id="38" name="Düz Bağlayıcı 37"/>
          <p:cNvCxnSpPr/>
          <p:nvPr/>
        </p:nvCxnSpPr>
        <p:spPr>
          <a:xfrm flipV="1">
            <a:off x="5639453" y="3595065"/>
            <a:ext cx="0" cy="1540508"/>
          </a:xfrm>
          <a:prstGeom prst="line">
            <a:avLst/>
          </a:prstGeom>
        </p:spPr>
        <p:style>
          <a:lnRef idx="1">
            <a:schemeClr val="dk1"/>
          </a:lnRef>
          <a:fillRef idx="0">
            <a:schemeClr val="dk1"/>
          </a:fillRef>
          <a:effectRef idx="0">
            <a:schemeClr val="dk1"/>
          </a:effectRef>
          <a:fontRef idx="minor">
            <a:schemeClr val="tx1"/>
          </a:fontRef>
        </p:style>
      </p:cxnSp>
      <p:cxnSp>
        <p:nvCxnSpPr>
          <p:cNvPr id="41" name="Düz Bağlayıcı 40"/>
          <p:cNvCxnSpPr/>
          <p:nvPr/>
        </p:nvCxnSpPr>
        <p:spPr>
          <a:xfrm>
            <a:off x="5417572" y="4092637"/>
            <a:ext cx="250723" cy="0"/>
          </a:xfrm>
          <a:prstGeom prst="line">
            <a:avLst/>
          </a:prstGeom>
        </p:spPr>
        <p:style>
          <a:lnRef idx="1">
            <a:schemeClr val="dk1"/>
          </a:lnRef>
          <a:fillRef idx="0">
            <a:schemeClr val="dk1"/>
          </a:fillRef>
          <a:effectRef idx="0">
            <a:schemeClr val="dk1"/>
          </a:effectRef>
          <a:fontRef idx="minor">
            <a:schemeClr val="tx1"/>
          </a:fontRef>
        </p:style>
      </p:cxnSp>
      <p:cxnSp>
        <p:nvCxnSpPr>
          <p:cNvPr id="42" name="Düz Bağlayıcı 41"/>
          <p:cNvCxnSpPr/>
          <p:nvPr/>
        </p:nvCxnSpPr>
        <p:spPr>
          <a:xfrm>
            <a:off x="5653548" y="3620689"/>
            <a:ext cx="250723" cy="0"/>
          </a:xfrm>
          <a:prstGeom prst="line">
            <a:avLst/>
          </a:prstGeom>
        </p:spPr>
        <p:style>
          <a:lnRef idx="1">
            <a:schemeClr val="dk1"/>
          </a:lnRef>
          <a:fillRef idx="0">
            <a:schemeClr val="dk1"/>
          </a:fillRef>
          <a:effectRef idx="0">
            <a:schemeClr val="dk1"/>
          </a:effectRef>
          <a:fontRef idx="minor">
            <a:schemeClr val="tx1"/>
          </a:fontRef>
        </p:style>
      </p:cxnSp>
      <p:cxnSp>
        <p:nvCxnSpPr>
          <p:cNvPr id="43" name="Düz Bağlayıcı 42"/>
          <p:cNvCxnSpPr/>
          <p:nvPr/>
        </p:nvCxnSpPr>
        <p:spPr>
          <a:xfrm>
            <a:off x="5638800" y="4269613"/>
            <a:ext cx="250723" cy="0"/>
          </a:xfrm>
          <a:prstGeom prst="line">
            <a:avLst/>
          </a:prstGeom>
        </p:spPr>
        <p:style>
          <a:lnRef idx="1">
            <a:schemeClr val="dk1"/>
          </a:lnRef>
          <a:fillRef idx="0">
            <a:schemeClr val="dk1"/>
          </a:fillRef>
          <a:effectRef idx="0">
            <a:schemeClr val="dk1"/>
          </a:effectRef>
          <a:fontRef idx="minor">
            <a:schemeClr val="tx1"/>
          </a:fontRef>
        </p:style>
      </p:cxnSp>
      <p:cxnSp>
        <p:nvCxnSpPr>
          <p:cNvPr id="44" name="Düz Bağlayıcı 43"/>
          <p:cNvCxnSpPr/>
          <p:nvPr/>
        </p:nvCxnSpPr>
        <p:spPr>
          <a:xfrm>
            <a:off x="5653552" y="5125011"/>
            <a:ext cx="250723" cy="0"/>
          </a:xfrm>
          <a:prstGeom prst="line">
            <a:avLst/>
          </a:prstGeom>
        </p:spPr>
        <p:style>
          <a:lnRef idx="1">
            <a:schemeClr val="dk1"/>
          </a:lnRef>
          <a:fillRef idx="0">
            <a:schemeClr val="dk1"/>
          </a:fillRef>
          <a:effectRef idx="0">
            <a:schemeClr val="dk1"/>
          </a:effectRef>
          <a:fontRef idx="minor">
            <a:schemeClr val="tx1"/>
          </a:fontRef>
        </p:style>
      </p:cxnSp>
      <p:sp>
        <p:nvSpPr>
          <p:cNvPr id="13" name="Yuvarlatılmış Dikdörtgen 12"/>
          <p:cNvSpPr/>
          <p:nvPr/>
        </p:nvSpPr>
        <p:spPr>
          <a:xfrm>
            <a:off x="5791200" y="4650481"/>
            <a:ext cx="1804220" cy="585108"/>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Bölüm Başkanı</a:t>
            </a:r>
            <a:endParaRPr lang="tr-TR" dirty="0"/>
          </a:p>
        </p:txBody>
      </p:sp>
      <p:sp>
        <p:nvSpPr>
          <p:cNvPr id="12" name="Yuvarlatılmış Dikdörtgen 11"/>
          <p:cNvSpPr/>
          <p:nvPr/>
        </p:nvSpPr>
        <p:spPr>
          <a:xfrm>
            <a:off x="5791200" y="3930312"/>
            <a:ext cx="1804220" cy="585108"/>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Bölüm Başkanı</a:t>
            </a:r>
            <a:endParaRPr lang="tr-TR" dirty="0"/>
          </a:p>
        </p:txBody>
      </p:sp>
      <p:sp>
        <p:nvSpPr>
          <p:cNvPr id="11" name="Yuvarlatılmış Dikdörtgen 10"/>
          <p:cNvSpPr/>
          <p:nvPr/>
        </p:nvSpPr>
        <p:spPr>
          <a:xfrm>
            <a:off x="5791200" y="3224803"/>
            <a:ext cx="1804220" cy="585108"/>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Bölüm Başkanı</a:t>
            </a:r>
            <a:endParaRPr lang="tr-TR" dirty="0"/>
          </a:p>
        </p:txBody>
      </p:sp>
      <p:cxnSp>
        <p:nvCxnSpPr>
          <p:cNvPr id="45" name="Düz Bağlayıcı 44"/>
          <p:cNvCxnSpPr/>
          <p:nvPr/>
        </p:nvCxnSpPr>
        <p:spPr>
          <a:xfrm>
            <a:off x="7600341" y="3561697"/>
            <a:ext cx="250723" cy="0"/>
          </a:xfrm>
          <a:prstGeom prst="line">
            <a:avLst/>
          </a:prstGeom>
        </p:spPr>
        <p:style>
          <a:lnRef idx="1">
            <a:schemeClr val="dk1"/>
          </a:lnRef>
          <a:fillRef idx="0">
            <a:schemeClr val="dk1"/>
          </a:fillRef>
          <a:effectRef idx="0">
            <a:schemeClr val="dk1"/>
          </a:effectRef>
          <a:fontRef idx="minor">
            <a:schemeClr val="tx1"/>
          </a:fontRef>
        </p:style>
      </p:cxnSp>
      <p:cxnSp>
        <p:nvCxnSpPr>
          <p:cNvPr id="46" name="Düz Bağlayıcı 45"/>
          <p:cNvCxnSpPr/>
          <p:nvPr/>
        </p:nvCxnSpPr>
        <p:spPr>
          <a:xfrm flipH="1" flipV="1">
            <a:off x="7844020" y="2838367"/>
            <a:ext cx="14087" cy="1341675"/>
          </a:xfrm>
          <a:prstGeom prst="line">
            <a:avLst/>
          </a:prstGeom>
        </p:spPr>
        <p:style>
          <a:lnRef idx="1">
            <a:schemeClr val="dk1"/>
          </a:lnRef>
          <a:fillRef idx="0">
            <a:schemeClr val="dk1"/>
          </a:fillRef>
          <a:effectRef idx="0">
            <a:schemeClr val="dk1"/>
          </a:effectRef>
          <a:fontRef idx="minor">
            <a:schemeClr val="tx1"/>
          </a:fontRef>
        </p:style>
      </p:cxnSp>
      <p:cxnSp>
        <p:nvCxnSpPr>
          <p:cNvPr id="55" name="Düz Bağlayıcı 54"/>
          <p:cNvCxnSpPr/>
          <p:nvPr/>
        </p:nvCxnSpPr>
        <p:spPr>
          <a:xfrm>
            <a:off x="7841230" y="4156543"/>
            <a:ext cx="250723" cy="0"/>
          </a:xfrm>
          <a:prstGeom prst="line">
            <a:avLst/>
          </a:prstGeom>
        </p:spPr>
        <p:style>
          <a:lnRef idx="1">
            <a:schemeClr val="dk1"/>
          </a:lnRef>
          <a:fillRef idx="0">
            <a:schemeClr val="dk1"/>
          </a:fillRef>
          <a:effectRef idx="0">
            <a:schemeClr val="dk1"/>
          </a:effectRef>
          <a:fontRef idx="minor">
            <a:schemeClr val="tx1"/>
          </a:fontRef>
        </p:style>
      </p:cxnSp>
      <p:cxnSp>
        <p:nvCxnSpPr>
          <p:cNvPr id="56" name="Düz Bağlayıcı 55"/>
          <p:cNvCxnSpPr/>
          <p:nvPr/>
        </p:nvCxnSpPr>
        <p:spPr>
          <a:xfrm>
            <a:off x="7767489" y="3551869"/>
            <a:ext cx="250723" cy="0"/>
          </a:xfrm>
          <a:prstGeom prst="line">
            <a:avLst/>
          </a:prstGeom>
        </p:spPr>
        <p:style>
          <a:lnRef idx="1">
            <a:schemeClr val="dk1"/>
          </a:lnRef>
          <a:fillRef idx="0">
            <a:schemeClr val="dk1"/>
          </a:fillRef>
          <a:effectRef idx="0">
            <a:schemeClr val="dk1"/>
          </a:effectRef>
          <a:fontRef idx="minor">
            <a:schemeClr val="tx1"/>
          </a:fontRef>
        </p:style>
      </p:cxnSp>
      <p:cxnSp>
        <p:nvCxnSpPr>
          <p:cNvPr id="57" name="Düz Bağlayıcı 56"/>
          <p:cNvCxnSpPr/>
          <p:nvPr/>
        </p:nvCxnSpPr>
        <p:spPr>
          <a:xfrm>
            <a:off x="7826481" y="2843945"/>
            <a:ext cx="250723" cy="0"/>
          </a:xfrm>
          <a:prstGeom prst="line">
            <a:avLst/>
          </a:prstGeom>
        </p:spPr>
        <p:style>
          <a:lnRef idx="1">
            <a:schemeClr val="dk1"/>
          </a:lnRef>
          <a:fillRef idx="0">
            <a:schemeClr val="dk1"/>
          </a:fillRef>
          <a:effectRef idx="0">
            <a:schemeClr val="dk1"/>
          </a:effectRef>
          <a:fontRef idx="minor">
            <a:schemeClr val="tx1"/>
          </a:fontRef>
        </p:style>
      </p:cxnSp>
      <p:sp>
        <p:nvSpPr>
          <p:cNvPr id="16" name="Yuvarlatılmış Dikdörtgen 15"/>
          <p:cNvSpPr/>
          <p:nvPr/>
        </p:nvSpPr>
        <p:spPr>
          <a:xfrm>
            <a:off x="7998549" y="3762123"/>
            <a:ext cx="2354818" cy="58510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Anabilim Dalı Başkanı</a:t>
            </a:r>
            <a:endParaRPr lang="tr-TR" dirty="0"/>
          </a:p>
        </p:txBody>
      </p:sp>
      <p:sp>
        <p:nvSpPr>
          <p:cNvPr id="14" name="Yuvarlatılmış Dikdörtgen 13"/>
          <p:cNvSpPr/>
          <p:nvPr/>
        </p:nvSpPr>
        <p:spPr>
          <a:xfrm>
            <a:off x="7998549" y="2591907"/>
            <a:ext cx="2354818" cy="58510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Anabilim Dalı Başkanı</a:t>
            </a:r>
            <a:endParaRPr lang="tr-TR" dirty="0"/>
          </a:p>
        </p:txBody>
      </p:sp>
      <p:pic>
        <p:nvPicPr>
          <p:cNvPr id="39" name="Resim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spTree>
    <p:extLst>
      <p:ext uri="{BB962C8B-B14F-4D97-AF65-F5344CB8AC3E}">
        <p14:creationId xmlns:p14="http://schemas.microsoft.com/office/powerpoint/2010/main" val="1634346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nvSpPr>
        <p:spPr>
          <a:xfrm>
            <a:off x="460567" y="367019"/>
            <a:ext cx="6642196" cy="513591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50000"/>
              </a:lnSpc>
            </a:pPr>
            <a:r>
              <a:rPr lang="tr-TR" b="1" dirty="0" smtClean="0">
                <a:solidFill>
                  <a:schemeClr val="accent1">
                    <a:lumMod val="75000"/>
                  </a:schemeClr>
                </a:solidFill>
              </a:rPr>
              <a:t>Üniversitemizi Tanıyalım</a:t>
            </a:r>
          </a:p>
          <a:p>
            <a:pPr lvl="0" algn="just">
              <a:lnSpc>
                <a:spcPct val="150000"/>
              </a:lnSpc>
              <a:buFont typeface="Wingdings" panose="05000000000000000000" pitchFamily="2" charset="2"/>
              <a:buChar char="§"/>
            </a:pPr>
            <a:r>
              <a:rPr lang="tr-TR" sz="1800" dirty="0">
                <a:solidFill>
                  <a:schemeClr val="tx1"/>
                </a:solidFill>
              </a:rPr>
              <a:t> </a:t>
            </a:r>
            <a:r>
              <a:rPr lang="tr-TR" sz="1800" dirty="0"/>
              <a:t>14.07.2010 tarihinde 6005 sayılı kanun ile Konya Üniversitesi olarak kuruldu. Kuruluşu 21 Temmuz 2010 tarih ve 27648 sayılı Resmi </a:t>
            </a:r>
            <a:r>
              <a:rPr lang="tr-TR" sz="1800" dirty="0" err="1"/>
              <a:t>Gazete’de</a:t>
            </a:r>
            <a:r>
              <a:rPr lang="tr-TR" sz="1800" dirty="0"/>
              <a:t> yayınlandı.</a:t>
            </a:r>
          </a:p>
          <a:p>
            <a:pPr lvl="0" algn="just">
              <a:lnSpc>
                <a:spcPct val="150000"/>
              </a:lnSpc>
              <a:buFont typeface="Wingdings" panose="05000000000000000000" pitchFamily="2" charset="2"/>
              <a:buChar char="§"/>
            </a:pPr>
            <a:r>
              <a:rPr lang="tr-TR" sz="1800" dirty="0"/>
              <a:t>10.12.2010’da Prof. Dr. Muzaffer ŞEKER Kurucu Rektör olarak atandı</a:t>
            </a:r>
          </a:p>
          <a:p>
            <a:pPr lvl="0" algn="just">
              <a:lnSpc>
                <a:spcPct val="150000"/>
              </a:lnSpc>
              <a:buFont typeface="Wingdings" panose="05000000000000000000" pitchFamily="2" charset="2"/>
              <a:buChar char="§"/>
            </a:pPr>
            <a:r>
              <a:rPr lang="tr-TR" sz="1800" dirty="0"/>
              <a:t>27.12.2011 tarihinde Bakanlar Kurulu Kararı ile </a:t>
            </a:r>
            <a:r>
              <a:rPr lang="tr-TR" sz="1800" dirty="0" smtClean="0"/>
              <a:t>daha önce Selçuk Üniversitesine bağlı Ahmet </a:t>
            </a:r>
            <a:r>
              <a:rPr lang="tr-TR" sz="1800" dirty="0"/>
              <a:t>Keleşoğlu Eğitim Fakültesi, Meram Tıp Fakültesi ve İlahiyat Fakültesi üniversitemiz bünyesine bağlandı.</a:t>
            </a:r>
          </a:p>
          <a:p>
            <a:pPr lvl="0" algn="just">
              <a:lnSpc>
                <a:spcPct val="150000"/>
              </a:lnSpc>
              <a:buFont typeface="Wingdings" panose="05000000000000000000" pitchFamily="2" charset="2"/>
              <a:buChar char="§"/>
            </a:pPr>
            <a:r>
              <a:rPr lang="tr-TR" sz="1800" dirty="0"/>
              <a:t>11.04.2012 tarihinde 28261 sayı ile Resmi </a:t>
            </a:r>
            <a:r>
              <a:rPr lang="tr-TR" sz="1800" dirty="0" err="1"/>
              <a:t>Gazete’de</a:t>
            </a:r>
            <a:r>
              <a:rPr lang="tr-TR" sz="1800" dirty="0"/>
              <a:t> yayınlanan 6287’nolu Kanunun 20. maddesinin yürürlüğe girmesiyle üniversitemizin adı Necmettin Erbakan Üniversitesi olarak değiştirildi.</a:t>
            </a:r>
          </a:p>
          <a:p>
            <a:pPr algn="just">
              <a:lnSpc>
                <a:spcPct val="150000"/>
              </a:lnSpc>
              <a:buFont typeface="Wingdings" panose="05000000000000000000" pitchFamily="2" charset="2"/>
              <a:buChar char="Ø"/>
            </a:pPr>
            <a:endParaRPr lang="tr-TR" sz="1600" dirty="0">
              <a:solidFill>
                <a:schemeClr val="tx1"/>
              </a:solidFill>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925" y="6242005"/>
            <a:ext cx="689886" cy="689886"/>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8255" y="2161431"/>
            <a:ext cx="4608946" cy="2304473"/>
          </a:xfrm>
          <a:prstGeom prst="rect">
            <a:avLst/>
          </a:prstGeom>
        </p:spPr>
      </p:pic>
    </p:spTree>
    <p:extLst>
      <p:ext uri="{BB962C8B-B14F-4D97-AF65-F5344CB8AC3E}">
        <p14:creationId xmlns:p14="http://schemas.microsoft.com/office/powerpoint/2010/main" val="3572254060"/>
      </p:ext>
    </p:extLst>
  </p:cSld>
  <p:clrMapOvr>
    <a:masterClrMapping/>
  </p:clrMapOvr>
</p:sld>
</file>

<file path=ppt/theme/theme1.xml><?xml version="1.0" encoding="utf-8"?>
<a:theme xmlns:a="http://schemas.openxmlformats.org/drawingml/2006/main" name="Geçmişe bakış">
  <a:themeElements>
    <a:clrScheme name="Geçmişe bakış">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12450</TotalTime>
  <Words>8241</Words>
  <Application>Microsoft Office PowerPoint</Application>
  <PresentationFormat>Geniş ekran</PresentationFormat>
  <Paragraphs>553</Paragraphs>
  <Slides>66</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66</vt:i4>
      </vt:variant>
    </vt:vector>
  </HeadingPairs>
  <TitlesOfParts>
    <vt:vector size="74" baseType="lpstr">
      <vt:lpstr>Arial</vt:lpstr>
      <vt:lpstr>Calibri</vt:lpstr>
      <vt:lpstr>Calibri Light</vt:lpstr>
      <vt:lpstr>robotoregular</vt:lpstr>
      <vt:lpstr>Times New Roman</vt:lpstr>
      <vt:lpstr>Wingdings</vt:lpstr>
      <vt:lpstr>Wingdings 2</vt:lpstr>
      <vt:lpstr>Geçmişe bakış</vt:lpstr>
      <vt:lpstr>ÜNİVERSİTE HAYATINA GİRİŞ</vt:lpstr>
      <vt:lpstr>BÖLÜM-1: ÜNİVERSİTE ve YÜKSEKÖĞRETİM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BÖLÜM-2: BİLGİ KAYNAKLARINA ERİŞİM</vt:lpstr>
      <vt:lpstr>PowerPoint Sunusu</vt:lpstr>
      <vt:lpstr>PowerPoint Sunusu</vt:lpstr>
      <vt:lpstr>PowerPoint Sunusu</vt:lpstr>
      <vt:lpstr>PowerPoint Sunusu</vt:lpstr>
      <vt:lpstr>PowerPoint Sunusu</vt:lpstr>
      <vt:lpstr>PowerPoint Sunusu</vt:lpstr>
      <vt:lpstr>PowerPoint Sunusu</vt:lpstr>
      <vt:lpstr>PowerPoint Sunusu</vt:lpstr>
      <vt:lpstr>BÖLÜM-3: ŞEHİR VE ÜNİVERSİTE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BÖLÜM-4: ETKİLİ İLETİŞİM YÖNTEMLERİ</vt:lpstr>
      <vt:lpstr>PowerPoint Sunusu</vt:lpstr>
      <vt:lpstr>PowerPoint Sunusu</vt:lpstr>
      <vt:lpstr>PowerPoint Sunusu</vt:lpstr>
      <vt:lpstr>PowerPoint Sunusu</vt:lpstr>
      <vt:lpstr>PowerPoint Sunusu</vt:lpstr>
      <vt:lpstr>PowerPoint Sunusu</vt:lpstr>
      <vt:lpstr>BÖLÜM-5: YÖNETMELİKLER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VİZE SINAVLARINIZDA BAŞARILAR…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ÜNİVERSİTE HAYATINA GİRİŞ</dc:title>
  <dc:creator>Mustafa Gömleksiz</dc:creator>
  <cp:lastModifiedBy>Mustafa Gömleksiz</cp:lastModifiedBy>
  <cp:revision>92</cp:revision>
  <dcterms:created xsi:type="dcterms:W3CDTF">2018-10-22T19:25:09Z</dcterms:created>
  <dcterms:modified xsi:type="dcterms:W3CDTF">2018-11-06T23:46:33Z</dcterms:modified>
</cp:coreProperties>
</file>